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1" r:id="rId6"/>
    <p:sldId id="265" r:id="rId7"/>
    <p:sldId id="266" r:id="rId8"/>
    <p:sldId id="267" r:id="rId9"/>
    <p:sldId id="262" r:id="rId10"/>
    <p:sldId id="268" r:id="rId11"/>
    <p:sldId id="269" r:id="rId12"/>
    <p:sldId id="270" r:id="rId13"/>
    <p:sldId id="271" r:id="rId14"/>
    <p:sldId id="263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1151" autoAdjust="0"/>
    <p:restoredTop sz="94660"/>
  </p:normalViewPr>
  <p:slideViewPr>
    <p:cSldViewPr snapToGrid="0">
      <p:cViewPr>
        <p:scale>
          <a:sx n="73" d="100"/>
          <a:sy n="73" d="100"/>
        </p:scale>
        <p:origin x="-126" y="-4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F0E1A-571E-46BF-804D-678EA8007B3F}" type="datetimeFigureOut">
              <a:rPr lang="hu-HU" smtClean="0"/>
              <a:t>2020.02.27.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1A88E-A46B-4AAE-9993-DF69AA7B1C3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01159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F0E1A-571E-46BF-804D-678EA8007B3F}" type="datetimeFigureOut">
              <a:rPr lang="hu-HU" smtClean="0"/>
              <a:t>2020.02.27.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1A88E-A46B-4AAE-9993-DF69AA7B1C3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39748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F0E1A-571E-46BF-804D-678EA8007B3F}" type="datetimeFigureOut">
              <a:rPr lang="hu-HU" smtClean="0"/>
              <a:t>2020.02.27.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1A88E-A46B-4AAE-9993-DF69AA7B1C3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1167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F0E1A-571E-46BF-804D-678EA8007B3F}" type="datetimeFigureOut">
              <a:rPr lang="hu-HU" smtClean="0"/>
              <a:t>2020.02.27.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1A88E-A46B-4AAE-9993-DF69AA7B1C3F}" type="slidenum">
              <a:rPr lang="hu-HU" smtClean="0"/>
              <a:t>‹#›</a:t>
            </a:fld>
            <a:endParaRPr lang="hu-HU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029504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F0E1A-571E-46BF-804D-678EA8007B3F}" type="datetimeFigureOut">
              <a:rPr lang="hu-HU" smtClean="0"/>
              <a:t>2020.02.27.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1A88E-A46B-4AAE-9993-DF69AA7B1C3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067939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F0E1A-571E-46BF-804D-678EA8007B3F}" type="datetimeFigureOut">
              <a:rPr lang="hu-HU" smtClean="0"/>
              <a:t>2020.02.27.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1A88E-A46B-4AAE-9993-DF69AA7B1C3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600593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F0E1A-571E-46BF-804D-678EA8007B3F}" type="datetimeFigureOut">
              <a:rPr lang="hu-HU" smtClean="0"/>
              <a:t>2020.02.27.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1A88E-A46B-4AAE-9993-DF69AA7B1C3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153920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F0E1A-571E-46BF-804D-678EA8007B3F}" type="datetimeFigureOut">
              <a:rPr lang="hu-HU" smtClean="0"/>
              <a:t>2020.02.27.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1A88E-A46B-4AAE-9993-DF69AA7B1C3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750691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F0E1A-571E-46BF-804D-678EA8007B3F}" type="datetimeFigureOut">
              <a:rPr lang="hu-HU" smtClean="0"/>
              <a:t>2020.02.27.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1A88E-A46B-4AAE-9993-DF69AA7B1C3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93600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F0E1A-571E-46BF-804D-678EA8007B3F}" type="datetimeFigureOut">
              <a:rPr lang="hu-HU" smtClean="0"/>
              <a:t>2020.02.27.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1A88E-A46B-4AAE-9993-DF69AA7B1C3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86074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F0E1A-571E-46BF-804D-678EA8007B3F}" type="datetimeFigureOut">
              <a:rPr lang="hu-HU" smtClean="0"/>
              <a:t>2020.02.27.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1A88E-A46B-4AAE-9993-DF69AA7B1C3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93233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F0E1A-571E-46BF-804D-678EA8007B3F}" type="datetimeFigureOut">
              <a:rPr lang="hu-HU" smtClean="0"/>
              <a:t>2020.02.27.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1A88E-A46B-4AAE-9993-DF69AA7B1C3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53729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F0E1A-571E-46BF-804D-678EA8007B3F}" type="datetimeFigureOut">
              <a:rPr lang="hu-HU" smtClean="0"/>
              <a:t>2020.02.27.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1A88E-A46B-4AAE-9993-DF69AA7B1C3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11216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F0E1A-571E-46BF-804D-678EA8007B3F}" type="datetimeFigureOut">
              <a:rPr lang="hu-HU" smtClean="0"/>
              <a:t>2020.02.27.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1A88E-A46B-4AAE-9993-DF69AA7B1C3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91346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F0E1A-571E-46BF-804D-678EA8007B3F}" type="datetimeFigureOut">
              <a:rPr lang="hu-HU" smtClean="0"/>
              <a:t>2020.02.27.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1A88E-A46B-4AAE-9993-DF69AA7B1C3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31953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F0E1A-571E-46BF-804D-678EA8007B3F}" type="datetimeFigureOut">
              <a:rPr lang="hu-HU" smtClean="0"/>
              <a:t>2020.02.27.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1A88E-A46B-4AAE-9993-DF69AA7B1C3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44278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F0E1A-571E-46BF-804D-678EA8007B3F}" type="datetimeFigureOut">
              <a:rPr lang="hu-HU" smtClean="0"/>
              <a:t>2020.02.27.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1A88E-A46B-4AAE-9993-DF69AA7B1C3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69639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70C0"/>
            </a:gs>
            <a:gs pos="9000">
              <a:srgbClr val="00B0F0"/>
            </a:gs>
            <a:gs pos="69000">
              <a:srgbClr val="0070C0"/>
            </a:gs>
            <a:gs pos="100000">
              <a:srgbClr val="002060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564F0E1A-571E-46BF-804D-678EA8007B3F}" type="datetimeFigureOut">
              <a:rPr lang="hu-HU" smtClean="0"/>
              <a:t>2020.02.27.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9EA1A88E-A46B-4AAE-9993-DF69AA7B1C3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098045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microsoft.com/office/2007/relationships/hdphoto" Target="../media/hdphoto7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microsoft.com/office/2007/relationships/hdphoto" Target="../media/hdphoto6.wdp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Megújuló és nem megújuló energiaforrások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97356"/>
            <a:ext cx="9144000" cy="1560443"/>
          </a:xfrm>
        </p:spPr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94643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102A255-6677-431B-BC04-5026D42D8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Előnyei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244B62F-D1A1-45F2-AAD5-01652F1B81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400" dirty="0"/>
              <a:t>Rengeteg energia kinyelése</a:t>
            </a:r>
          </a:p>
          <a:p>
            <a:r>
              <a:rPr lang="hu-HU" sz="2400" dirty="0"/>
              <a:t>Kielégíti az emberiség energiahasználatát</a:t>
            </a:r>
          </a:p>
        </p:txBody>
      </p:sp>
      <p:pic>
        <p:nvPicPr>
          <p:cNvPr id="1026" name="Picture 2" descr="Képtalálatok a következőre: hátrány">
            <a:extLst>
              <a:ext uri="{FF2B5EF4-FFF2-40B4-BE49-F238E27FC236}">
                <a16:creationId xmlns="" xmlns:a16="http://schemas.microsoft.com/office/drawing/2014/main" id="{32DB30F5-5A22-44CC-A4F6-A1AD3B1CCE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6825" l="625" r="45313">
                        <a14:foregroundMark x1="7813" y1="3571" x2="40469" y2="908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4643" b="-1020"/>
          <a:stretch/>
        </p:blipFill>
        <p:spPr bwMode="auto">
          <a:xfrm>
            <a:off x="7375071" y="2971800"/>
            <a:ext cx="3388717" cy="2971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21502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4941D09-0B7F-4949-858A-5DBBB7354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Hátrányai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F19E532-6CE7-4778-9C32-EF211C7FCD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400" dirty="0"/>
              <a:t>Korlátozottak</a:t>
            </a:r>
          </a:p>
          <a:p>
            <a:r>
              <a:rPr lang="hu-HU" sz="2400" dirty="0"/>
              <a:t>Költséges</a:t>
            </a:r>
          </a:p>
          <a:p>
            <a:r>
              <a:rPr lang="hu-HU" sz="2400" dirty="0"/>
              <a:t>Környezetszennyező</a:t>
            </a:r>
          </a:p>
          <a:p>
            <a:r>
              <a:rPr lang="hu-HU" sz="2400" dirty="0"/>
              <a:t>Megváltoztatja a föld légkörét</a:t>
            </a:r>
          </a:p>
          <a:p>
            <a:r>
              <a:rPr lang="hu-HU" sz="2400" dirty="0"/>
              <a:t>Radioaktív anyagok</a:t>
            </a:r>
          </a:p>
          <a:p>
            <a:endParaRPr lang="hu-HU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8EDD1D1-A26B-4A9B-86D0-5937D7176F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53594" r="99531">
                        <a14:foregroundMark x1="59844" y1="28175" x2="80781" y2="38492"/>
                        <a14:foregroundMark x1="74844" y1="63095" x2="74844" y2="26984"/>
                        <a14:foregroundMark x1="77969" y1="30159" x2="90156" y2="39286"/>
                        <a14:foregroundMark x1="87656" y1="34524" x2="86875" y2="58333"/>
                        <a14:foregroundMark x1="86875" y1="48016" x2="73438" y2="25000"/>
                        <a14:foregroundMark x1="73281" y1="29762" x2="66250" y2="26984"/>
                        <a14:foregroundMark x1="67813" y1="27381" x2="66719" y2="54762"/>
                        <a14:foregroundMark x1="71094" y1="48016" x2="68438" y2="24206"/>
                        <a14:foregroundMark x1="66719" y1="28968" x2="60156" y2="65079"/>
                        <a14:foregroundMark x1="60156" y1="64286" x2="59844" y2="17857"/>
                        <a14:foregroundMark x1="64063" y1="14683" x2="85000" y2="15873"/>
                        <a14:foregroundMark x1="85000" y1="17460" x2="72969" y2="86905"/>
                        <a14:foregroundMark x1="61094" y1="82540" x2="92500" y2="86905"/>
                        <a14:foregroundMark x1="93594" y1="85317" x2="94375" y2="11111"/>
                        <a14:foregroundMark x1="94063" y1="11905" x2="57969" y2="8333"/>
                        <a14:foregroundMark x1="57969" y1="9127" x2="59062" y2="84127"/>
                        <a14:foregroundMark x1="60156" y1="82540" x2="93594" y2="17460"/>
                        <a14:foregroundMark x1="93281" y1="19444" x2="83438" y2="86111"/>
                        <a14:foregroundMark x1="83438" y1="88889" x2="91094" y2="41667"/>
                        <a14:foregroundMark x1="91094" y1="64286" x2="91719" y2="91667"/>
                        <a14:foregroundMark x1="91094" y1="86111" x2="70781" y2="58730"/>
                        <a14:foregroundMark x1="76406" y1="63492" x2="89219" y2="60317"/>
                        <a14:foregroundMark x1="86875" y1="51190" x2="68438" y2="39286"/>
                        <a14:foregroundMark x1="80938" y1="53968" x2="90313" y2="61508"/>
                      </a14:backgroundRemoval>
                    </a14:imgEffect>
                  </a14:imgLayer>
                </a14:imgProps>
              </a:ext>
            </a:extLst>
          </a:blip>
          <a:srcRect l="53393" t="-1020"/>
          <a:stretch/>
        </p:blipFill>
        <p:spPr>
          <a:xfrm>
            <a:off x="7625443" y="2047194"/>
            <a:ext cx="3238170" cy="2763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068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9D25EA8-1CB3-4C2C-B42F-409D52550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Alapanyagok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CD4409A-6411-4ECB-BEEC-267BD0CD64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400" dirty="0"/>
              <a:t>Kőszén </a:t>
            </a:r>
          </a:p>
          <a:p>
            <a:r>
              <a:rPr lang="hu-HU" sz="2400" dirty="0"/>
              <a:t>Kőolaj</a:t>
            </a:r>
          </a:p>
          <a:p>
            <a:r>
              <a:rPr lang="hu-HU" sz="2400" dirty="0"/>
              <a:t>Földgáz</a:t>
            </a:r>
          </a:p>
          <a:p>
            <a:r>
              <a:rPr lang="hu-HU" sz="2400" dirty="0"/>
              <a:t>Urán</a:t>
            </a:r>
          </a:p>
          <a:p>
            <a:endParaRPr lang="hu-HU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D9A0FFD-7E34-437B-AAC2-40A7544B14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3590" l="5200" r="99200">
                        <a14:foregroundMark x1="38000" y1="23504" x2="38000" y2="2350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62875" y="1218098"/>
            <a:ext cx="2381250" cy="22288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8E328CE-FD4C-45E8-944A-E3AC63C179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723" b="89894" l="9701" r="9253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14326" y="2866474"/>
            <a:ext cx="2552700" cy="17907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9A6E75B-91AD-48B1-B337-D789AFD002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6089" l="0" r="976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4443" y="4220255"/>
            <a:ext cx="2832605" cy="2028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6722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124466C-F680-4108-BE12-909EF498E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Paksi Atomerőmű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FF488FA-259A-4DAF-B876-8600D86964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400" dirty="0"/>
              <a:t>Magyarország </a:t>
            </a:r>
            <a:r>
              <a:rPr lang="hu-HU" sz="2400" dirty="0">
                <a:effectLst/>
              </a:rPr>
              <a:t>53,6% energiáját adja</a:t>
            </a:r>
          </a:p>
          <a:p>
            <a:r>
              <a:rPr lang="hu-HU" sz="2400" dirty="0">
                <a:effectLst/>
              </a:rPr>
              <a:t>4 reaktor blokk</a:t>
            </a:r>
            <a:endParaRPr lang="hu-HU" sz="2400" dirty="0"/>
          </a:p>
        </p:txBody>
      </p:sp>
      <p:pic>
        <p:nvPicPr>
          <p:cNvPr id="2050" name="Picture 2" descr="Képtalálatok a következőre: paksi atomerőmű">
            <a:extLst>
              <a:ext uri="{FF2B5EF4-FFF2-40B4-BE49-F238E27FC236}">
                <a16:creationId xmlns="" xmlns:a16="http://schemas.microsoft.com/office/drawing/2014/main" id="{C01ADA9B-E5BF-44D3-90E3-C69F0696F0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162" y="1732449"/>
            <a:ext cx="4876800" cy="32480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4D3744D-46F6-4FB1-B3F9-FD60B53FE9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795" y="3486409"/>
            <a:ext cx="5312229" cy="298812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921763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Köszönöm a figyelmet!</a:t>
            </a:r>
          </a:p>
        </p:txBody>
      </p:sp>
    </p:spTree>
    <p:extLst>
      <p:ext uri="{BB962C8B-B14F-4D97-AF65-F5344CB8AC3E}">
        <p14:creationId xmlns:p14="http://schemas.microsoft.com/office/powerpoint/2010/main" val="4230273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9119" y="339464"/>
            <a:ext cx="10353762" cy="970450"/>
          </a:xfrm>
        </p:spPr>
        <p:txBody>
          <a:bodyPr>
            <a:normAutofit/>
          </a:bodyPr>
          <a:lstStyle/>
          <a:p>
            <a:r>
              <a:rPr lang="hu-HU" dirty="0"/>
              <a:t>Megújuló energiaforrások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B3C4F0B4-431B-473A-8A47-BD4B8D01F5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8752719" cy="4358108"/>
          </a:xfrm>
        </p:spPr>
        <p:txBody>
          <a:bodyPr>
            <a:normAutofit/>
          </a:bodyPr>
          <a:lstStyle/>
          <a:p>
            <a:r>
              <a:rPr lang="hu-HU" sz="2400" dirty="0">
                <a:solidFill>
                  <a:schemeClr val="tx1"/>
                </a:solidFill>
              </a:rPr>
              <a:t>Napenergia</a:t>
            </a:r>
          </a:p>
          <a:p>
            <a:r>
              <a:rPr lang="hu-HU" sz="2400" dirty="0">
                <a:solidFill>
                  <a:schemeClr val="tx1"/>
                </a:solidFill>
              </a:rPr>
              <a:t>Bioenergia</a:t>
            </a:r>
          </a:p>
          <a:p>
            <a:r>
              <a:rPr lang="hu-HU" sz="2400" dirty="0">
                <a:solidFill>
                  <a:schemeClr val="tx1"/>
                </a:solidFill>
              </a:rPr>
              <a:t>Vízenergia</a:t>
            </a:r>
          </a:p>
          <a:p>
            <a:r>
              <a:rPr lang="hu-HU" sz="2400" dirty="0">
                <a:solidFill>
                  <a:schemeClr val="tx1"/>
                </a:solidFill>
              </a:rPr>
              <a:t>Szélenergia</a:t>
            </a:r>
          </a:p>
          <a:p>
            <a:r>
              <a:rPr lang="hu-HU" sz="2400" dirty="0">
                <a:solidFill>
                  <a:schemeClr val="tx1"/>
                </a:solidFill>
              </a:rPr>
              <a:t>Geotermikus energia</a:t>
            </a:r>
          </a:p>
          <a:p>
            <a:endParaRPr lang="hu-HU" dirty="0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E7536A09-B380-49B0-93FE-ADD8ECEE2C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82431">
            <a:off x="7453087" y="3035939"/>
            <a:ext cx="4426854" cy="221342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56126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9119" y="381035"/>
            <a:ext cx="10353762" cy="970450"/>
          </a:xfrm>
        </p:spPr>
        <p:txBody>
          <a:bodyPr/>
          <a:lstStyle/>
          <a:p>
            <a:r>
              <a:rPr lang="hu-HU" dirty="0"/>
              <a:t>Előnyei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2017643"/>
            <a:ext cx="10999304" cy="4159320"/>
          </a:xfrm>
        </p:spPr>
        <p:txBody>
          <a:bodyPr>
            <a:normAutofit/>
          </a:bodyPr>
          <a:lstStyle/>
          <a:p>
            <a:endParaRPr lang="hu-HU" dirty="0"/>
          </a:p>
          <a:p>
            <a:r>
              <a:rPr lang="hu-HU" sz="2400" dirty="0"/>
              <a:t>Örökké rendelkezésre álló készletek</a:t>
            </a:r>
          </a:p>
          <a:p>
            <a:r>
              <a:rPr lang="hu-HU" sz="2400" dirty="0"/>
              <a:t>Környezetkímélő működés</a:t>
            </a:r>
          </a:p>
          <a:p>
            <a:r>
              <a:rPr lang="hu-HU" sz="2400" dirty="0"/>
              <a:t>Energiafüggetlenség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A3D1812-67F1-4FA9-8156-B66264E873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89" b="98667" l="0" r="99667">
                        <a14:foregroundMark x1="33667" y1="25778" x2="33667" y2="25778"/>
                        <a14:foregroundMark x1="43667" y1="11556" x2="43667" y2="11556"/>
                        <a14:foregroundMark x1="46000" y1="5778" x2="46000" y2="5778"/>
                        <a14:foregroundMark x1="39000" y1="8444" x2="34000" y2="10667"/>
                        <a14:foregroundMark x1="65333" y1="16444" x2="65333" y2="16444"/>
                        <a14:foregroundMark x1="65333" y1="18222" x2="65333" y2="18222"/>
                        <a14:foregroundMark x1="65000" y1="18222" x2="65000" y2="18222"/>
                        <a14:foregroundMark x1="67000" y1="23556" x2="67000" y2="23556"/>
                        <a14:foregroundMark x1="67667" y1="24444" x2="67667" y2="24444"/>
                        <a14:foregroundMark x1="68333" y1="22222" x2="68333" y2="22222"/>
                        <a14:foregroundMark x1="68333" y1="21333" x2="68000" y2="20000"/>
                        <a14:foregroundMark x1="66667" y1="14222" x2="57000" y2="18222"/>
                        <a14:foregroundMark x1="59000" y1="20889" x2="63333" y2="25333"/>
                        <a14:foregroundMark x1="28667" y1="42667" x2="16000" y2="54222"/>
                        <a14:foregroundMark x1="17667" y1="72889" x2="41000" y2="83556"/>
                        <a14:foregroundMark x1="64000" y1="84444" x2="74333" y2="81333"/>
                        <a14:foregroundMark x1="83000" y1="69778" x2="83667" y2="466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46420" y="2017643"/>
            <a:ext cx="4797879" cy="3598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935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Hátrányai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2878914" y="2405682"/>
            <a:ext cx="9650791" cy="4058750"/>
          </a:xfrm>
        </p:spPr>
        <p:txBody>
          <a:bodyPr>
            <a:normAutofit/>
          </a:bodyPr>
          <a:lstStyle/>
          <a:p>
            <a:r>
              <a:rPr lang="hu-HU" sz="2400" dirty="0"/>
              <a:t>Felhasználásukat a helyi adottságok meghatározzák. </a:t>
            </a:r>
          </a:p>
          <a:p>
            <a:r>
              <a:rPr lang="hu-HU" sz="2400" dirty="0"/>
              <a:t>Nem használhatóak fel bárhol, és bármekkora mennyiségben</a:t>
            </a:r>
          </a:p>
          <a:p>
            <a:r>
              <a:rPr lang="hu-HU" sz="2400" dirty="0"/>
              <a:t>Egyenetlen termelés (az energia nehéz tárolhatósága)</a:t>
            </a:r>
          </a:p>
          <a:p>
            <a:r>
              <a:rPr lang="hu-HU" sz="2400" dirty="0"/>
              <a:t>Nagy helyigény, környezetrombolás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B6CDF22-E7AC-4F01-97D2-12B444C31B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24" b="86243" l="2622" r="9700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9938150">
            <a:off x="71078" y="549230"/>
            <a:ext cx="3988936" cy="2823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515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226878"/>
            <a:ext cx="10515600" cy="1325563"/>
          </a:xfrm>
        </p:spPr>
        <p:txBody>
          <a:bodyPr>
            <a:normAutofit/>
          </a:bodyPr>
          <a:lstStyle/>
          <a:p>
            <a:r>
              <a:rPr lang="hu-HU" sz="4000" dirty="0"/>
              <a:t>A leggyakrabban felhasznált erőművek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9945757" cy="4351338"/>
          </a:xfrm>
        </p:spPr>
        <p:txBody>
          <a:bodyPr>
            <a:normAutofit/>
          </a:bodyPr>
          <a:lstStyle/>
          <a:p>
            <a:r>
              <a:rPr lang="hu-HU" sz="2400" b="1" dirty="0"/>
              <a:t>Szélerőmű </a:t>
            </a:r>
          </a:p>
          <a:p>
            <a:r>
              <a:rPr lang="hu-HU" sz="2400" b="1" dirty="0"/>
              <a:t>Vízerőmű </a:t>
            </a:r>
          </a:p>
          <a:p>
            <a:r>
              <a:rPr lang="hu-HU" sz="2400" b="1" dirty="0"/>
              <a:t>Naperőmű </a:t>
            </a:r>
          </a:p>
          <a:p>
            <a:r>
              <a:rPr lang="hu-HU" sz="2400" b="1" dirty="0"/>
              <a:t>Geotermikus-erőmű </a:t>
            </a:r>
          </a:p>
          <a:p>
            <a:r>
              <a:rPr lang="hu-HU" sz="2400" b="1" dirty="0"/>
              <a:t>Biomassza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68C54B6-2F30-44BE-B96A-01A293EBAE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1077" y="1843819"/>
            <a:ext cx="3899466" cy="219100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72E64A79-187D-4E55-9318-083AF3E3C5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8582" y="4326202"/>
            <a:ext cx="3777260" cy="2142138"/>
          </a:xfrm>
          <a:prstGeom prst="snip2DiagRect">
            <a:avLst>
              <a:gd name="adj1" fmla="val 17415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543A625-0489-4ADD-9F6D-AA80D58A6B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7351" y="4326201"/>
            <a:ext cx="4024622" cy="2142138"/>
          </a:xfrm>
          <a:prstGeom prst="snip2DiagRect">
            <a:avLst>
              <a:gd name="adj1" fmla="val 18294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99790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39418" y="192873"/>
            <a:ext cx="10515600" cy="810980"/>
          </a:xfrm>
        </p:spPr>
        <p:txBody>
          <a:bodyPr>
            <a:normAutofit/>
          </a:bodyPr>
          <a:lstStyle/>
          <a:p>
            <a:r>
              <a:rPr lang="hu-HU" sz="4000" dirty="0">
                <a:effectLst/>
              </a:rPr>
              <a:t>A Napenergia Magyarországon</a:t>
            </a: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9549882"/>
              </p:ext>
            </p:extLst>
          </p:nvPr>
        </p:nvGraphicFramePr>
        <p:xfrm>
          <a:off x="639418" y="5367849"/>
          <a:ext cx="105156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84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684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684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684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684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684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1684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16840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116840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u-HU" dirty="0"/>
                        <a:t>2010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2011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2012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2013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2018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168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225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640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Szövegdoboz 4"/>
          <p:cNvSpPr txBox="1"/>
          <p:nvPr/>
        </p:nvSpPr>
        <p:spPr>
          <a:xfrm>
            <a:off x="1712844" y="4227679"/>
            <a:ext cx="10288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2400" dirty="0"/>
          </a:p>
          <a:p>
            <a:r>
              <a:rPr lang="hu-HU" sz="2400" b="1" dirty="0"/>
              <a:t>Napenergia csúcsteljesítmény Magyarországon 2010 - 2018 (MW)</a:t>
            </a:r>
          </a:p>
        </p:txBody>
      </p:sp>
      <p:sp>
        <p:nvSpPr>
          <p:cNvPr id="7" name="Téglalap 6"/>
          <p:cNvSpPr/>
          <p:nvPr/>
        </p:nvSpPr>
        <p:spPr>
          <a:xfrm>
            <a:off x="341243" y="1456293"/>
            <a:ext cx="803531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dirty="0"/>
              <a:t>Paksi naperőmű:</a:t>
            </a:r>
          </a:p>
          <a:p>
            <a:endParaRPr lang="hu-HU" sz="24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hu-HU" sz="2400" dirty="0"/>
              <a:t>20,6 MW (2019)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hu-HU" sz="2400" dirty="0"/>
              <a:t>legnagyobb Naperőmű</a:t>
            </a:r>
            <a:endParaRPr lang="hu-HU" sz="2400" b="1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hu-HU" sz="2400" dirty="0"/>
              <a:t>74 000 panel</a:t>
            </a:r>
          </a:p>
          <a:p>
            <a:endParaRPr lang="hu-HU" sz="2400" b="1" dirty="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11BBEA7-AD71-441D-B5F9-2383ED6A54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8946" y="1466915"/>
            <a:ext cx="6026072" cy="27672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17124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785123" y="1629664"/>
            <a:ext cx="7934333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endParaRPr lang="hu-HU" b="1" i="1" dirty="0"/>
          </a:p>
          <a:p>
            <a:r>
              <a:rPr lang="hu-HU" sz="2400" dirty="0"/>
              <a:t>Kiskörei Vízerőmű: </a:t>
            </a:r>
          </a:p>
          <a:p>
            <a:endParaRPr lang="hu-HU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/>
              <a:t>28 MW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/>
              <a:t>4 turbina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/>
              <a:t>Magyarország legnagyobb vízerőműve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1600" dirty="0"/>
          </a:p>
        </p:txBody>
      </p:sp>
      <p:sp>
        <p:nvSpPr>
          <p:cNvPr id="3" name="Téglalap 2"/>
          <p:cNvSpPr/>
          <p:nvPr/>
        </p:nvSpPr>
        <p:spPr>
          <a:xfrm>
            <a:off x="246281" y="1203442"/>
            <a:ext cx="116718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246281" y="438666"/>
            <a:ext cx="115429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 vízenergia Magyarországon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59E80C7-FEDE-47BE-BEF1-B207457E2A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4338" y="2045265"/>
            <a:ext cx="5583794" cy="393099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64519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784612" y="546652"/>
            <a:ext cx="7164458" cy="934278"/>
          </a:xfrm>
        </p:spPr>
        <p:txBody>
          <a:bodyPr>
            <a:noAutofit/>
          </a:bodyPr>
          <a:lstStyle/>
          <a:p>
            <a:pPr algn="ctr"/>
            <a:r>
              <a:rPr lang="hu-HU" sz="4000" b="1" dirty="0"/>
              <a:t>A </a:t>
            </a:r>
            <a:r>
              <a:rPr lang="hu-HU" sz="4000" dirty="0"/>
              <a:t>Szélenergia</a:t>
            </a:r>
            <a:r>
              <a:rPr lang="hu-HU" sz="4000" b="1" dirty="0"/>
              <a:t> Magyarországon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58586" y="1878497"/>
            <a:ext cx="6525986" cy="3885490"/>
          </a:xfrm>
        </p:spPr>
        <p:txBody>
          <a:bodyPr>
            <a:normAutofit/>
          </a:bodyPr>
          <a:lstStyle/>
          <a:p>
            <a:pPr marL="3690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hu-HU" sz="2900" dirty="0"/>
              <a:t>Kisigmánd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hu-HU" sz="2900" dirty="0"/>
              <a:t>38 000 kW  (2009)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hu-HU" sz="2900" dirty="0"/>
              <a:t>25 torony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hu-HU" sz="2900" dirty="0"/>
              <a:t>Legnagyobb Magyarországon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hu-HU" sz="2900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16CD9F2-80CC-4A55-9534-86525F8AA4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1" y="2751726"/>
            <a:ext cx="5562600" cy="317092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092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29554" y="1992085"/>
            <a:ext cx="11132891" cy="2351315"/>
          </a:xfrm>
        </p:spPr>
        <p:txBody>
          <a:bodyPr>
            <a:normAutofit/>
          </a:bodyPr>
          <a:lstStyle/>
          <a:p>
            <a:r>
              <a:rPr lang="hu-HU" dirty="0"/>
              <a:t/>
            </a:r>
            <a:br>
              <a:rPr lang="hu-HU" dirty="0"/>
            </a:br>
            <a:r>
              <a:rPr lang="hu-HU" dirty="0"/>
              <a:t>Nem megújuló energiaforrások</a:t>
            </a:r>
          </a:p>
        </p:txBody>
      </p:sp>
    </p:spTree>
    <p:extLst>
      <p:ext uri="{BB962C8B-B14F-4D97-AF65-F5344CB8AC3E}">
        <p14:creationId xmlns:p14="http://schemas.microsoft.com/office/powerpoint/2010/main" val="21587986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347</TotalTime>
  <Words>164</Words>
  <Application>Microsoft Office PowerPoint</Application>
  <PresentationFormat>Egyéni</PresentationFormat>
  <Paragraphs>80</Paragraphs>
  <Slides>14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15" baseType="lpstr">
      <vt:lpstr>Slate</vt:lpstr>
      <vt:lpstr>Megújuló és nem megújuló energiaforrások</vt:lpstr>
      <vt:lpstr>Megújuló energiaforrások</vt:lpstr>
      <vt:lpstr>Előnyei</vt:lpstr>
      <vt:lpstr>Hátrányai</vt:lpstr>
      <vt:lpstr>A leggyakrabban felhasznált erőművek</vt:lpstr>
      <vt:lpstr>A Napenergia Magyarországon</vt:lpstr>
      <vt:lpstr>PowerPoint bemutató</vt:lpstr>
      <vt:lpstr>A Szélenergia Magyarországon</vt:lpstr>
      <vt:lpstr> Nem megújuló energiaforrások</vt:lpstr>
      <vt:lpstr>Előnyei</vt:lpstr>
      <vt:lpstr>Hátrányai</vt:lpstr>
      <vt:lpstr>Alapanyagok</vt:lpstr>
      <vt:lpstr>Paksi Atomerőmű</vt:lpstr>
      <vt:lpstr>Köszönöm a figyelmet!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Megújuló és nem megújuló energia források</dc:title>
  <dc:creator>oem</dc:creator>
  <cp:lastModifiedBy>MSZÁgi</cp:lastModifiedBy>
  <cp:revision>63</cp:revision>
  <dcterms:created xsi:type="dcterms:W3CDTF">2020-02-12T17:11:01Z</dcterms:created>
  <dcterms:modified xsi:type="dcterms:W3CDTF">2020-02-27T20:06:34Z</dcterms:modified>
</cp:coreProperties>
</file>