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24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764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82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14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99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00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14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7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85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64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66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36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89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9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0EDD-83ED-44D3-B6B5-E9B473A06E28}" type="datetimeFigureOut">
              <a:rPr lang="hr-HR" smtClean="0"/>
              <a:t>16.2.2020.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C42201-71A8-460C-9732-607BE8D31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81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1803042"/>
            <a:ext cx="7971784" cy="631065"/>
          </a:xfrm>
        </p:spPr>
        <p:txBody>
          <a:bodyPr/>
          <a:lstStyle/>
          <a:p>
            <a:r>
              <a:rPr lang="hr-HR" sz="7200" dirty="0"/>
              <a:t>Vijeće Europske unije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2840219"/>
            <a:ext cx="7766936" cy="1096899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3 Resim" descr="brexit-summit-770x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519" y="2417411"/>
            <a:ext cx="4716016" cy="4293096"/>
          </a:xfrm>
          <a:prstGeom prst="rect">
            <a:avLst/>
          </a:prstGeom>
        </p:spPr>
      </p:pic>
      <p:pic>
        <p:nvPicPr>
          <p:cNvPr id="5" name="4 Resim" descr="Council_fla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8292" y="2434107"/>
            <a:ext cx="442798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6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Kako djeluje Vijeće?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hr-HR" sz="2400" dirty="0"/>
              <a:t>Sve rasprave i glasovi odvijaju se u javnosti.</a:t>
            </a:r>
          </a:p>
          <a:p>
            <a:r>
              <a:rPr lang="hr-HR" sz="2400" dirty="0"/>
              <a:t>Da bi se donijele odluke, obično je potrebna kvalificirana većina:</a:t>
            </a:r>
          </a:p>
          <a:p>
            <a:r>
              <a:rPr lang="hr-HR" sz="2400" dirty="0"/>
              <a:t>55% zemalja (s 28 sadašnjih članova, to znači 16 zemalja)</a:t>
            </a:r>
          </a:p>
          <a:p>
            <a:r>
              <a:rPr lang="hr-HR" sz="2400" dirty="0"/>
              <a:t>što predstavlja najmanje 65% ukupnog stanovništva EU.</a:t>
            </a:r>
          </a:p>
          <a:p>
            <a:r>
              <a:rPr lang="hr-HR" sz="2400" dirty="0"/>
              <a:t>Za blokiranje odluke potrebne su najmanje 4 zemlje (koje predstavljaju najmanje 35% ukupnog stanovništva EU)</a:t>
            </a:r>
          </a:p>
          <a:p>
            <a:r>
              <a:rPr lang="hr-HR" sz="2400" dirty="0"/>
              <a:t>Izuzetno osjetljive teme poput vanjske politike i oporezivanja zahtijevaju jednoglasno glasovanje (sve zemlje za).</a:t>
            </a:r>
          </a:p>
          <a:p>
            <a:r>
              <a:rPr lang="hr-HR" sz="2400" dirty="0"/>
              <a:t>Za proceduralna i administrativna pitanja potrebna je jednostavna većina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051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Europsko vijeće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Europsko vijeće definira sveukupni politički smjer i prioritete EU-a. To nije jedna od zakonodavnih institucija EU-a, stoga ne pregovara i ne usvaja zakone EU-a. Umjesto toga, ona postavlja strategiju EU politike, tradicionalno usvajanjem „zaključaka“ na sastancima Europskog vijeća koji identificiraju pitanja koja su zabrinjavajuća i akcije koje treba poduzeti.</a:t>
            </a:r>
          </a:p>
          <a:p>
            <a:r>
              <a:rPr lang="hr-HR" sz="2400" dirty="0"/>
              <a:t>Nedavno je Europsko vijeće usvojilo „stratešku </a:t>
            </a:r>
            <a:r>
              <a:rPr lang="hr-HR" sz="2400" dirty="0" err="1"/>
              <a:t>agendu</a:t>
            </a:r>
            <a:r>
              <a:rPr lang="hr-HR" sz="2400" dirty="0"/>
              <a:t>“ prioritetnih područja za dugoročno djelovanje i fokusiranje EU-a.</a:t>
            </a:r>
          </a:p>
        </p:txBody>
      </p:sp>
    </p:spTree>
    <p:extLst>
      <p:ext uri="{BB962C8B-B14F-4D97-AF65-F5344CB8AC3E}">
        <p14:creationId xmlns:p14="http://schemas.microsoft.com/office/powerpoint/2010/main" val="79876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Članovi Europskog vijeća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/>
          </a:p>
          <a:p>
            <a:r>
              <a:rPr lang="hr-HR" sz="2800" dirty="0"/>
              <a:t>Članovi Europskog vijeća su šefovi država ili vlada 28 država članica EU, predsjednik Europskog vijeća i predsjednik Europske komisije. Visoki predstavnik Unije za vanjske poslove i sigurnosnu politiku također sudjeluje na sastancima Europskog vijeća, kada se razgovara o pitanjima vanjskih poslova.</a:t>
            </a:r>
          </a:p>
          <a:p>
            <a:r>
              <a:rPr lang="hr-HR" sz="2800" dirty="0"/>
              <a:t>                                  Proces odlučivanja</a:t>
            </a:r>
          </a:p>
          <a:p>
            <a:r>
              <a:rPr lang="hr-HR" sz="2800" dirty="0"/>
              <a:t>Europsko vijeće svoje odluke uglavnom donosi konsenzusom. Međutim, u određenim konkretnim slučajevima navedenim u ugovorima EU, ona se odlučuje jednoglasno ili kvalificiranom većinom.</a:t>
            </a:r>
          </a:p>
          <a:p>
            <a:r>
              <a:rPr lang="hr-HR" sz="2800" dirty="0"/>
              <a:t>Ako se glasa, niti predsjednik Europskog vijeća niti predsjednik Komisije ne sudjeluju.</a:t>
            </a:r>
          </a:p>
        </p:txBody>
      </p:sp>
    </p:spTree>
    <p:extLst>
      <p:ext uri="{BB962C8B-B14F-4D97-AF65-F5344CB8AC3E}">
        <p14:creationId xmlns:p14="http://schemas.microsoft.com/office/powerpoint/2010/main" val="86972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Što radi Vijeće EU?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1. Pregovara i usvaja zakone EU-a</a:t>
            </a:r>
          </a:p>
          <a:p>
            <a:r>
              <a:rPr lang="hr-HR" sz="2400" dirty="0"/>
              <a:t>2. Koordinira politike država članica</a:t>
            </a:r>
          </a:p>
          <a:p>
            <a:r>
              <a:rPr lang="hr-HR" sz="2400" dirty="0"/>
              <a:t>3. Razvija zajedničku vanjsku i sigurnosnu politiku EU</a:t>
            </a:r>
          </a:p>
          <a:p>
            <a:r>
              <a:rPr lang="hr-HR" sz="2400" dirty="0"/>
              <a:t>4. zaključuje međunarodne sporazume</a:t>
            </a:r>
          </a:p>
          <a:p>
            <a:r>
              <a:rPr lang="hr-HR" sz="2400" dirty="0"/>
              <a:t>5. Usvaja proračun EU</a:t>
            </a:r>
          </a:p>
        </p:txBody>
      </p:sp>
    </p:spTree>
    <p:extLst>
      <p:ext uri="{BB962C8B-B14F-4D97-AF65-F5344CB8AC3E}">
        <p14:creationId xmlns:p14="http://schemas.microsoft.com/office/powerpoint/2010/main" val="203824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Uloga: glas vladama članica EU, usvajanje zakona EU i koordinacija politike EU</a:t>
            </a:r>
          </a:p>
          <a:p>
            <a:r>
              <a:rPr lang="hr-HR" sz="2400" dirty="0"/>
              <a:t>Članovi: Ministri u vladi iz svake države EU, u skladu s političkim područjima o kojima će se raspravljati</a:t>
            </a:r>
          </a:p>
          <a:p>
            <a:r>
              <a:rPr lang="hr-HR" sz="2400" dirty="0"/>
              <a:t>Predsjednik: Svaka zemlja EU predsjedava 6-mjesečno rotirajućim principom</a:t>
            </a:r>
          </a:p>
          <a:p>
            <a:r>
              <a:rPr lang="hr-HR" sz="2400" dirty="0"/>
              <a:t>Osnovana: 1958. (kao Vijeće Europske ekonomske zajednice)</a:t>
            </a:r>
          </a:p>
          <a:p>
            <a:r>
              <a:rPr lang="hr-HR" sz="2400" dirty="0"/>
              <a:t>Mjesto: Bruxelles (Belgija)</a:t>
            </a:r>
          </a:p>
        </p:txBody>
      </p:sp>
    </p:spTree>
    <p:extLst>
      <p:ext uri="{BB962C8B-B14F-4D97-AF65-F5344CB8AC3E}">
        <p14:creationId xmlns:p14="http://schemas.microsoft.com/office/powerpoint/2010/main" val="77163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U Vijeću se ministri vlade iz svake zemlje EU-a sastaju kako bi raspravljali, mijenjali i usvajali zakone i koordinirali politike. Ministri imaju ovlasti predati vladu svojim radnjama dogovorenim na sastancima.</a:t>
            </a:r>
          </a:p>
          <a:p>
            <a:r>
              <a:rPr lang="hr-HR" sz="2400" dirty="0"/>
              <a:t>Zajedno s Parlamentom Europe, tijelo EU.</a:t>
            </a:r>
          </a:p>
          <a:p>
            <a:r>
              <a:rPr lang="hr-HR" sz="2400" dirty="0"/>
              <a:t>Ne treba brkati sa:</a:t>
            </a:r>
          </a:p>
          <a:p>
            <a:r>
              <a:rPr lang="hr-HR" sz="2400" dirty="0"/>
              <a:t>Vijeće Europa - tromjesečni sastanci na vrhu na kojima se sastaju čelnici EU-a kako bi odredili široki smjer kreiranja politike EU-a</a:t>
            </a:r>
          </a:p>
          <a:p>
            <a:r>
              <a:rPr lang="hr-HR" sz="2400" dirty="0"/>
              <a:t>Vijeće Europe - uopće nije tijelo EU.</a:t>
            </a:r>
          </a:p>
        </p:txBody>
      </p:sp>
    </p:spTree>
    <p:extLst>
      <p:ext uri="{BB962C8B-B14F-4D97-AF65-F5344CB8AC3E}">
        <p14:creationId xmlns:p14="http://schemas.microsoft.com/office/powerpoint/2010/main" val="355980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1737217"/>
            <a:ext cx="8596312" cy="386893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365938" y="5718221"/>
            <a:ext cx="252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Donald</a:t>
            </a:r>
            <a:r>
              <a:rPr lang="hr-HR" sz="2400" dirty="0"/>
              <a:t> </a:t>
            </a:r>
            <a:r>
              <a:rPr lang="hr-HR" sz="2400" dirty="0" err="1"/>
              <a:t>Tusk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5628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Što Vijeće radi?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sz="2400" dirty="0"/>
          </a:p>
          <a:p>
            <a:r>
              <a:rPr lang="hr-HR" sz="2400" dirty="0"/>
              <a:t>Pregovara i usvaja zakone EU, zajedno s Parlamentom </a:t>
            </a:r>
            <a:r>
              <a:rPr lang="hr-HR" sz="2400" dirty="0" err="1"/>
              <a:t>Europa,,na</a:t>
            </a:r>
            <a:r>
              <a:rPr lang="hr-HR" sz="2400" dirty="0"/>
              <a:t> temelju prijedloga Komisije Europa</a:t>
            </a:r>
          </a:p>
          <a:p>
            <a:r>
              <a:rPr lang="hr-HR" sz="2400" dirty="0"/>
              <a:t>Koordinira politike zemalja EU</a:t>
            </a:r>
          </a:p>
          <a:p>
            <a:r>
              <a:rPr lang="hr-HR" sz="2400" dirty="0"/>
              <a:t>Razvija vanjsku i sigurnosnu politiku EU, temeljenu na smjernicama Vijeća Europa</a:t>
            </a:r>
          </a:p>
          <a:p>
            <a:r>
              <a:rPr lang="hr-HR" sz="2400" dirty="0"/>
              <a:t>Zaključuje sporazume između EU i drugih zemalja ili međunarodnih organizacija</a:t>
            </a:r>
          </a:p>
          <a:p>
            <a:r>
              <a:rPr lang="hr-HR" sz="2400" dirty="0"/>
              <a:t>Usvaja godišnji proračun EU - zajedno s Europskim parlamentom.</a:t>
            </a:r>
          </a:p>
        </p:txBody>
      </p:sp>
    </p:spTree>
    <p:extLst>
      <p:ext uri="{BB962C8B-B14F-4D97-AF65-F5344CB8AC3E}">
        <p14:creationId xmlns:p14="http://schemas.microsoft.com/office/powerpoint/2010/main" val="279850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sz="2600" dirty="0"/>
          </a:p>
          <a:p>
            <a:r>
              <a:rPr lang="hr-HR" sz="2600" dirty="0"/>
              <a:t>Što Parlament radi i koje su odgovornosti Komisije? Što mislimo s Europskim vijećem i kako se razlikuje od Vijeća Europske unije?</a:t>
            </a:r>
          </a:p>
        </p:txBody>
      </p:sp>
      <p:pic>
        <p:nvPicPr>
          <p:cNvPr id="5" name="5 İçerik Yer Tutucusu" descr="abc_eu_institutions_large_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562" y="190834"/>
            <a:ext cx="7687131" cy="52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7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Sastav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Nema fiksnih članova Vijeća EU. Umjesto toga, Vijeće se sastaje u 10 različitih konfiguracija, od kojih svaka odgovara području politike o kojem se raspravlja. Ovisno o konfiguraciji, svaka zemlja šalje svog ministra odgovornog za to područje politike.</a:t>
            </a:r>
          </a:p>
          <a:p>
            <a:r>
              <a:rPr lang="hr-HR" sz="2400" dirty="0"/>
              <a:t>Na primjer, kada se održava sastanak Vijeća o ekonomskim i financijskim poslovima ("</a:t>
            </a:r>
            <a:r>
              <a:rPr lang="hr-HR" sz="2400" dirty="0" err="1"/>
              <a:t>Ecofin</a:t>
            </a:r>
            <a:r>
              <a:rPr lang="hr-HR" sz="2400" dirty="0"/>
              <a:t> Vijeće"), na njemu sudjeluje ministar financija svake zemlje.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318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Tko predsjeda sastancima?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Vijeće za vanjske poslove ima stalnog predsjedatelja - visokog predstavnika EU-a za vanjsku politiku i sigurnosnu politiku. Svim ostalim sastancima Vijeća predsjeda nadležni ministar zemlje koja predsjedava rotirajućim predsjedanjem EU.</a:t>
            </a:r>
          </a:p>
          <a:p>
            <a:r>
              <a:rPr lang="hr-HR" sz="2400" dirty="0"/>
              <a:t>Na primjer, bilo kojim sastankom Vijeća za okoliš u razdoblju u kojem Estonija predsjeda, predsjedavat će estonski ministar zaštite okoliša.</a:t>
            </a:r>
          </a:p>
          <a:p>
            <a:r>
              <a:rPr lang="hr-HR" sz="2400" dirty="0"/>
              <a:t>Sveukupnu dosljednost osigurava Vijeće za opće poslove - koje podržava Odbor stalnih predstavnika. Sastoji se od stalnih predstavnika zemalja EU pri EU koji su u stvari nacionalni ambasadori u EU.</a:t>
            </a:r>
          </a:p>
        </p:txBody>
      </p:sp>
    </p:spTree>
    <p:extLst>
      <p:ext uri="{BB962C8B-B14F-4D97-AF65-F5344CB8AC3E}">
        <p14:creationId xmlns:p14="http://schemas.microsoft.com/office/powerpoint/2010/main" val="222885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Zemlje </a:t>
            </a:r>
            <a:r>
              <a:rPr lang="hr-HR" sz="4400" dirty="0" err="1"/>
              <a:t>eurozone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sz="2400" dirty="0"/>
              <a:t>Zemlje </a:t>
            </a:r>
            <a:r>
              <a:rPr lang="hr-HR" sz="2400" dirty="0" err="1"/>
              <a:t>eurozone</a:t>
            </a:r>
            <a:r>
              <a:rPr lang="hr-HR" sz="2400" dirty="0"/>
              <a:t> koordiniraju svoju ekonomsku politiku kroz </a:t>
            </a:r>
            <a:r>
              <a:rPr lang="hr-HR" sz="2400" dirty="0" err="1"/>
              <a:t>Euroskupinu</a:t>
            </a:r>
            <a:r>
              <a:rPr lang="hr-HR" sz="2400" dirty="0"/>
              <a:t>, koja se sastoji od njihovih ministara gospodarstva i financija. Sastaje se dan prije zasjedanja Vijeća za ekonomska i financijska pitanja. O sporazumima postignutim na skupovima </a:t>
            </a:r>
            <a:r>
              <a:rPr lang="hr-HR" sz="2400" dirty="0" err="1"/>
              <a:t>Euroskupina</a:t>
            </a:r>
            <a:r>
              <a:rPr lang="hr-HR" sz="2400" dirty="0"/>
              <a:t> službeno se odlučuje u Vijeću sljedećeg dana, a o tim pitanjima glasaju samo ministri zemalja </a:t>
            </a:r>
            <a:r>
              <a:rPr lang="hr-HR" sz="2400" dirty="0" err="1"/>
              <a:t>eurozone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45286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733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Faseta</vt:lpstr>
      <vt:lpstr>Vijeće Europske unije</vt:lpstr>
      <vt:lpstr>PowerPoint prezentacija</vt:lpstr>
      <vt:lpstr>PowerPoint prezentacija</vt:lpstr>
      <vt:lpstr>PowerPoint prezentacija</vt:lpstr>
      <vt:lpstr>Što Vijeće radi?</vt:lpstr>
      <vt:lpstr>PowerPoint prezentacija</vt:lpstr>
      <vt:lpstr>Sastav</vt:lpstr>
      <vt:lpstr>Tko predsjeda sastancima?</vt:lpstr>
      <vt:lpstr>Zemlje eurozone</vt:lpstr>
      <vt:lpstr>Kako djeluje Vijeće?</vt:lpstr>
      <vt:lpstr>Europsko vijeće</vt:lpstr>
      <vt:lpstr>Članovi Europskog vijeća</vt:lpstr>
      <vt:lpstr>Što radi Vijeće EU?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Vijeće Europske unije</dc:title>
  <dc:creator>Lenovo</dc:creator>
  <cp:lastModifiedBy>IRENA ČIPRAKOVIĆ</cp:lastModifiedBy>
  <cp:revision>4</cp:revision>
  <dcterms:created xsi:type="dcterms:W3CDTF">2020-01-21T15:01:10Z</dcterms:created>
  <dcterms:modified xsi:type="dcterms:W3CDTF">2020-02-16T22:33:02Z</dcterms:modified>
</cp:coreProperties>
</file>