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60" r:id="rId5"/>
    <p:sldId id="259" r:id="rId6"/>
    <p:sldId id="262" r:id="rId7"/>
    <p:sldId id="263" r:id="rId8"/>
    <p:sldId id="264" r:id="rId9"/>
    <p:sldId id="265" r:id="rId10"/>
    <p:sldId id="266" r:id="rId11"/>
    <p:sldId id="270" r:id="rId12"/>
    <p:sldId id="268" r:id="rId13"/>
    <p:sldId id="269" r:id="rId14"/>
    <p:sldId id="271" r:id="rId15"/>
    <p:sldId id="272" r:id="rId16"/>
    <p:sldId id="273" r:id="rId17"/>
    <p:sldId id="274" r:id="rId18"/>
    <p:sldId id="275" r:id="rId19"/>
    <p:sldId id="277" r:id="rId20"/>
    <p:sldId id="278" r:id="rId21"/>
    <p:sldId id="279" r:id="rId22"/>
    <p:sldId id="280" r:id="rId23"/>
    <p:sldId id="281" r:id="rId24"/>
    <p:sldId id="282" r:id="rId25"/>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en Sápi" initials="VS" lastIdx="12" clrIdx="0">
    <p:extLst>
      <p:ext uri="{19B8F6BF-5375-455C-9EA6-DF929625EA0E}">
        <p15:presenceInfo xmlns:p15="http://schemas.microsoft.com/office/powerpoint/2012/main" userId="d0889dfe7f03ee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49" autoAdjust="0"/>
  </p:normalViewPr>
  <p:slideViewPr>
    <p:cSldViewPr>
      <p:cViewPr varScale="1">
        <p:scale>
          <a:sx n="68" d="100"/>
          <a:sy n="68" d="100"/>
        </p:scale>
        <p:origin x="558" y="60"/>
      </p:cViewPr>
      <p:guideLst>
        <p:guide orient="horz" pos="2160"/>
        <p:guide pos="2880"/>
      </p:guideLst>
    </p:cSldViewPr>
  </p:slideViewPr>
  <p:outlineViewPr>
    <p:cViewPr>
      <p:scale>
        <a:sx n="33" d="100"/>
        <a:sy n="33" d="100"/>
      </p:scale>
      <p:origin x="0" y="-226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BB003-F6CB-48F8-A854-737937972A64}" type="datetimeFigureOut">
              <a:rPr lang="hu-HU" smtClean="0"/>
              <a:t>2019.09.29.</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9A7D7-9B72-4E5A-8973-589E2C565206}" type="slidenum">
              <a:rPr lang="hu-HU" smtClean="0"/>
              <a:t>‹#›</a:t>
            </a:fld>
            <a:endParaRPr lang="hu-HU"/>
          </a:p>
        </p:txBody>
      </p:sp>
    </p:spTree>
    <p:extLst>
      <p:ext uri="{BB962C8B-B14F-4D97-AF65-F5344CB8AC3E}">
        <p14:creationId xmlns:p14="http://schemas.microsoft.com/office/powerpoint/2010/main" val="6702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C969A7D7-9B72-4E5A-8973-589E2C565206}" type="slidenum">
              <a:rPr lang="hu-HU" smtClean="0"/>
              <a:t>1</a:t>
            </a:fld>
            <a:endParaRPr lang="hu-HU"/>
          </a:p>
        </p:txBody>
      </p:sp>
    </p:spTree>
    <p:extLst>
      <p:ext uri="{BB962C8B-B14F-4D97-AF65-F5344CB8AC3E}">
        <p14:creationId xmlns:p14="http://schemas.microsoft.com/office/powerpoint/2010/main" val="407959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C969A7D7-9B72-4E5A-8973-589E2C565206}" type="slidenum">
              <a:rPr lang="hu-HU" smtClean="0"/>
              <a:t>10</a:t>
            </a:fld>
            <a:endParaRPr lang="hu-HU"/>
          </a:p>
        </p:txBody>
      </p:sp>
    </p:spTree>
    <p:extLst>
      <p:ext uri="{BB962C8B-B14F-4D97-AF65-F5344CB8AC3E}">
        <p14:creationId xmlns:p14="http://schemas.microsoft.com/office/powerpoint/2010/main" val="3711323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93054E50-E6ED-4075-9C97-3EB4A89B7327}" type="datetimeFigureOut">
              <a:rPr lang="hu-HU" smtClean="0"/>
              <a:t>2019.09.29.</a:t>
            </a:fld>
            <a:endParaRPr lang="hu-HU"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hu-HU"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A5865A8-959B-4744-9B3A-77CB0970D922}" type="slidenum">
              <a:rPr lang="hu-HU" smtClean="0"/>
              <a:t>‹#›</a:t>
            </a:fld>
            <a:endParaRPr lang="hu-HU"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hu-HU"/>
              <a:t>Mintacím szerkesztése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Vertical Text Placeholder 2"/>
          <p:cNvSpPr>
            <a:spLocks noGrp="1"/>
          </p:cNvSpPr>
          <p:nvPr>
            <p:ph type="body" orient="vert" idx="1"/>
          </p:nvPr>
        </p:nvSpPr>
        <p:spPr/>
        <p:txBody>
          <a:bodyPr vert="eaVert" anchor="ct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3A5865A8-959B-4744-9B3A-77CB0970D922}" type="slidenum">
              <a:rPr lang="hu-HU" smtClean="0"/>
              <a:t>‹#›</a:t>
            </a:fld>
            <a:endParaRPr lang="hu-HU"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3A5865A8-959B-4744-9B3A-77CB0970D922}" type="slidenum">
              <a:rPr lang="hu-HU" smtClean="0"/>
              <a:t>‹#›</a:t>
            </a:fld>
            <a:endParaRPr lang="hu-HU"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3A5865A8-959B-4744-9B3A-77CB0970D922}" type="slidenum">
              <a:rPr lang="hu-HU" smtClean="0"/>
              <a:t>‹#›</a:t>
            </a:fld>
            <a:endParaRPr lang="hu-HU" dirty="0"/>
          </a:p>
        </p:txBody>
      </p:sp>
      <p:sp>
        <p:nvSpPr>
          <p:cNvPr id="11" name="Title 10"/>
          <p:cNvSpPr>
            <a:spLocks noGrp="1"/>
          </p:cNvSpPr>
          <p:nvPr>
            <p:ph type="title"/>
          </p:nvPr>
        </p:nvSpPr>
        <p:spPr/>
        <p:txBody>
          <a:bodyPr/>
          <a:lstStyle/>
          <a:p>
            <a:r>
              <a:rPr lang="hu-HU"/>
              <a:t>Mintacím szerkesztése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hu-HU"/>
              <a:t>Mintacím szerkesztése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3A5865A8-959B-4744-9B3A-77CB0970D922}" type="slidenum">
              <a:rPr lang="hu-HU" smtClean="0"/>
              <a:t>‹#›</a:t>
            </a:fld>
            <a:endParaRPr lang="hu-HU"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6" name="Footer Placeholder 5"/>
          <p:cNvSpPr>
            <a:spLocks noGrp="1"/>
          </p:cNvSpPr>
          <p:nvPr>
            <p:ph type="ftr" sz="quarter" idx="11"/>
          </p:nvPr>
        </p:nvSpPr>
        <p:spPr/>
        <p:txBody>
          <a:bodyPr/>
          <a:lstStyle/>
          <a:p>
            <a:endParaRPr lang="hu-HU" dirty="0"/>
          </a:p>
        </p:txBody>
      </p:sp>
      <p:sp>
        <p:nvSpPr>
          <p:cNvPr id="7" name="Slide Number Placeholder 6"/>
          <p:cNvSpPr>
            <a:spLocks noGrp="1"/>
          </p:cNvSpPr>
          <p:nvPr>
            <p:ph type="sldNum" sz="quarter" idx="12"/>
          </p:nvPr>
        </p:nvSpPr>
        <p:spPr/>
        <p:txBody>
          <a:bodyPr/>
          <a:lstStyle/>
          <a:p>
            <a:fld id="{3A5865A8-959B-4744-9B3A-77CB0970D922}" type="slidenum">
              <a:rPr lang="hu-HU" smtClean="0"/>
              <a:t>‹#›</a:t>
            </a:fld>
            <a:endParaRPr lang="hu-HU" dirty="0"/>
          </a:p>
        </p:txBody>
      </p:sp>
      <p:sp>
        <p:nvSpPr>
          <p:cNvPr id="12" name="Title 11"/>
          <p:cNvSpPr>
            <a:spLocks noGrp="1"/>
          </p:cNvSpPr>
          <p:nvPr>
            <p:ph type="title"/>
          </p:nvPr>
        </p:nvSpPr>
        <p:spPr/>
        <p:txBody>
          <a:bodyPr/>
          <a:lstStyle>
            <a:lvl1pPr>
              <a:defRPr>
                <a:solidFill>
                  <a:schemeClr val="tx2"/>
                </a:solidFill>
              </a:defRPr>
            </a:lvl1pPr>
          </a:lstStyle>
          <a:p>
            <a:r>
              <a:rPr lang="hu-HU"/>
              <a:t>Mintacím szerkesztése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8" name="Footer Placeholder 7"/>
          <p:cNvSpPr>
            <a:spLocks noGrp="1"/>
          </p:cNvSpPr>
          <p:nvPr>
            <p:ph type="ftr" sz="quarter" idx="11"/>
          </p:nvPr>
        </p:nvSpPr>
        <p:spPr/>
        <p:txBody>
          <a:bodyPr/>
          <a:lstStyle/>
          <a:p>
            <a:endParaRPr lang="hu-HU" dirty="0"/>
          </a:p>
        </p:txBody>
      </p:sp>
      <p:sp>
        <p:nvSpPr>
          <p:cNvPr id="9" name="Slide Number Placeholder 8"/>
          <p:cNvSpPr>
            <a:spLocks noGrp="1"/>
          </p:cNvSpPr>
          <p:nvPr>
            <p:ph type="sldNum" sz="quarter" idx="12"/>
          </p:nvPr>
        </p:nvSpPr>
        <p:spPr/>
        <p:txBody>
          <a:bodyPr/>
          <a:lstStyle/>
          <a:p>
            <a:fld id="{3A5865A8-959B-4744-9B3A-77CB0970D922}" type="slidenum">
              <a:rPr lang="hu-HU" smtClean="0"/>
              <a:t>‹#›</a:t>
            </a:fld>
            <a:endParaRPr lang="hu-HU"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4" name="Footer Placeholder 3"/>
          <p:cNvSpPr>
            <a:spLocks noGrp="1"/>
          </p:cNvSpPr>
          <p:nvPr>
            <p:ph type="ftr" sz="quarter" idx="11"/>
          </p:nvPr>
        </p:nvSpPr>
        <p:spPr/>
        <p:txBody>
          <a:bodyPr/>
          <a:lstStyle/>
          <a:p>
            <a:endParaRPr lang="hu-HU" dirty="0"/>
          </a:p>
        </p:txBody>
      </p:sp>
      <p:sp>
        <p:nvSpPr>
          <p:cNvPr id="5" name="Slide Number Placeholder 4"/>
          <p:cNvSpPr>
            <a:spLocks noGrp="1"/>
          </p:cNvSpPr>
          <p:nvPr>
            <p:ph type="sldNum" sz="quarter" idx="12"/>
          </p:nvPr>
        </p:nvSpPr>
        <p:spPr/>
        <p:txBody>
          <a:bodyPr/>
          <a:lstStyle/>
          <a:p>
            <a:fld id="{3A5865A8-959B-4744-9B3A-77CB0970D922}" type="slidenum">
              <a:rPr lang="hu-HU" smtClean="0"/>
              <a:t>‹#›</a:t>
            </a:fld>
            <a:endParaRPr lang="hu-HU"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3" name="Footer Placeholder 2"/>
          <p:cNvSpPr>
            <a:spLocks noGrp="1"/>
          </p:cNvSpPr>
          <p:nvPr>
            <p:ph type="ftr" sz="quarter" idx="11"/>
          </p:nvPr>
        </p:nvSpPr>
        <p:spPr/>
        <p:txBody>
          <a:bodyPr/>
          <a:lstStyle/>
          <a:p>
            <a:endParaRPr lang="hu-HU" dirty="0"/>
          </a:p>
        </p:txBody>
      </p:sp>
      <p:sp>
        <p:nvSpPr>
          <p:cNvPr id="4" name="Slide Number Placeholder 3"/>
          <p:cNvSpPr>
            <a:spLocks noGrp="1"/>
          </p:cNvSpPr>
          <p:nvPr>
            <p:ph type="sldNum" sz="quarter" idx="12"/>
          </p:nvPr>
        </p:nvSpPr>
        <p:spPr/>
        <p:txBody>
          <a:bodyPr/>
          <a:lstStyle/>
          <a:p>
            <a:fld id="{3A5865A8-959B-4744-9B3A-77CB0970D922}" type="slidenum">
              <a:rPr lang="hu-HU" smtClean="0"/>
              <a:t>‹#›</a:t>
            </a:fld>
            <a:endParaRPr lang="hu-H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hu-HU"/>
              <a:t>Mintacím szerkesztése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6" name="Footer Placeholder 5"/>
          <p:cNvSpPr>
            <a:spLocks noGrp="1"/>
          </p:cNvSpPr>
          <p:nvPr>
            <p:ph type="ftr" sz="quarter" idx="11"/>
          </p:nvPr>
        </p:nvSpPr>
        <p:spPr/>
        <p:txBody>
          <a:bodyPr/>
          <a:lstStyle/>
          <a:p>
            <a:endParaRPr lang="hu-HU" dirty="0"/>
          </a:p>
        </p:txBody>
      </p:sp>
      <p:sp>
        <p:nvSpPr>
          <p:cNvPr id="7" name="Slide Number Placeholder 6"/>
          <p:cNvSpPr>
            <a:spLocks noGrp="1"/>
          </p:cNvSpPr>
          <p:nvPr>
            <p:ph type="sldNum" sz="quarter" idx="12"/>
          </p:nvPr>
        </p:nvSpPr>
        <p:spPr/>
        <p:txBody>
          <a:bodyPr/>
          <a:lstStyle/>
          <a:p>
            <a:fld id="{3A5865A8-959B-4744-9B3A-77CB0970D922}" type="slidenum">
              <a:rPr lang="hu-HU" smtClean="0"/>
              <a:t>‹#›</a:t>
            </a:fld>
            <a:endParaRPr lang="hu-H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hu-HU"/>
              <a:t>Mintacím szerkesztése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dirty="0"/>
              <a:t>Kép beszúrásához kattintson az ikonra</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93054E50-E6ED-4075-9C97-3EB4A89B7327}" type="datetimeFigureOut">
              <a:rPr lang="hu-HU" smtClean="0"/>
              <a:t>2019.09.29.</a:t>
            </a:fld>
            <a:endParaRPr lang="hu-HU" dirty="0"/>
          </a:p>
        </p:txBody>
      </p:sp>
      <p:sp>
        <p:nvSpPr>
          <p:cNvPr id="6" name="Footer Placeholder 5"/>
          <p:cNvSpPr>
            <a:spLocks noGrp="1"/>
          </p:cNvSpPr>
          <p:nvPr>
            <p:ph type="ftr" sz="quarter" idx="11"/>
          </p:nvPr>
        </p:nvSpPr>
        <p:spPr/>
        <p:txBody>
          <a:bodyPr/>
          <a:lstStyle/>
          <a:p>
            <a:endParaRPr lang="hu-HU" dirty="0"/>
          </a:p>
        </p:txBody>
      </p:sp>
      <p:sp>
        <p:nvSpPr>
          <p:cNvPr id="7" name="Slide Number Placeholder 6"/>
          <p:cNvSpPr>
            <a:spLocks noGrp="1"/>
          </p:cNvSpPr>
          <p:nvPr>
            <p:ph type="sldNum" sz="quarter" idx="12"/>
          </p:nvPr>
        </p:nvSpPr>
        <p:spPr/>
        <p:txBody>
          <a:bodyPr/>
          <a:lstStyle/>
          <a:p>
            <a:fld id="{3A5865A8-959B-4744-9B3A-77CB0970D922}" type="slidenum">
              <a:rPr lang="hu-HU" smtClean="0"/>
              <a:t>‹#›</a:t>
            </a:fld>
            <a:endParaRPr lang="hu-H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hu-HU"/>
              <a:t>Mintacím szerkesztése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93054E50-E6ED-4075-9C97-3EB4A89B7327}" type="datetimeFigureOut">
              <a:rPr lang="hu-HU" smtClean="0"/>
              <a:t>2019.09.29.</a:t>
            </a:fld>
            <a:endParaRPr lang="hu-HU"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hu-HU"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A5865A8-959B-4744-9B3A-77CB0970D922}" type="slidenum">
              <a:rPr lang="hu-HU" smtClean="0"/>
              <a:t>‹#›</a:t>
            </a:fld>
            <a:endParaRPr lang="hu-H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1/relationships/webextension" Target="../webextensions/webextension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create.kahoot.it/share/magyar-kulturalis-ertekek/004c36c6-6c11-42ca-865b-33b33074c2e9"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183341" y="1196752"/>
            <a:ext cx="6777318" cy="2376263"/>
          </a:xfrm>
        </p:spPr>
        <p:txBody>
          <a:bodyPr/>
          <a:lstStyle/>
          <a:p>
            <a:br>
              <a:rPr lang="hu-HU" dirty="0"/>
            </a:br>
            <a:br>
              <a:rPr lang="hu-HU" dirty="0"/>
            </a:br>
            <a:br>
              <a:rPr lang="hu-HU" dirty="0"/>
            </a:br>
            <a:br>
              <a:rPr lang="hu-HU" dirty="0"/>
            </a:br>
            <a:br>
              <a:rPr lang="hu-HU" dirty="0"/>
            </a:br>
            <a:r>
              <a:rPr lang="hu-HU" dirty="0" err="1"/>
              <a:t>Cultural</a:t>
            </a:r>
            <a:r>
              <a:rPr lang="hu-HU" dirty="0"/>
              <a:t> </a:t>
            </a:r>
            <a:r>
              <a:rPr lang="hu-HU" dirty="0" err="1"/>
              <a:t>values</a:t>
            </a:r>
            <a:r>
              <a:rPr lang="hu-HU" dirty="0"/>
              <a:t>
</a:t>
            </a:r>
          </a:p>
        </p:txBody>
      </p:sp>
      <p:sp>
        <p:nvSpPr>
          <p:cNvPr id="3" name="Alcím 2"/>
          <p:cNvSpPr>
            <a:spLocks noGrp="1"/>
          </p:cNvSpPr>
          <p:nvPr>
            <p:ph type="subTitle" idx="1"/>
          </p:nvPr>
        </p:nvSpPr>
        <p:spPr/>
        <p:txBody>
          <a:bodyPr/>
          <a:lstStyle/>
          <a:p>
            <a:r>
              <a:rPr lang="hu-HU" dirty="0" err="1"/>
              <a:t>Created</a:t>
            </a:r>
            <a:r>
              <a:rPr lang="hu-HU" dirty="0"/>
              <a:t>: Sápi Vivien és Ficzek Réka</a:t>
            </a:r>
          </a:p>
        </p:txBody>
      </p:sp>
    </p:spTree>
    <p:extLst>
      <p:ext uri="{BB962C8B-B14F-4D97-AF65-F5344CB8AC3E}">
        <p14:creationId xmlns:p14="http://schemas.microsoft.com/office/powerpoint/2010/main" val="769390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508104" cy="4131078"/>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884" y="2529590"/>
            <a:ext cx="5777607" cy="3851738"/>
          </a:xfrm>
          <a:prstGeom prst="rect">
            <a:avLst/>
          </a:prstGeom>
        </p:spPr>
      </p:pic>
    </p:spTree>
    <p:extLst>
      <p:ext uri="{BB962C8B-B14F-4D97-AF65-F5344CB8AC3E}">
        <p14:creationId xmlns:p14="http://schemas.microsoft.com/office/powerpoint/2010/main" val="173811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EFED2723-48BF-4F57-AB18-599DFDB79E11}"/>
              </a:ext>
            </a:extLst>
          </p:cNvPr>
          <p:cNvSpPr>
            <a:spLocks noGrp="1"/>
          </p:cNvSpPr>
          <p:nvPr>
            <p:ph idx="1"/>
          </p:nvPr>
        </p:nvSpPr>
        <p:spPr>
          <a:xfrm>
            <a:off x="467544" y="2248347"/>
            <a:ext cx="8568951" cy="4421013"/>
          </a:xfrm>
        </p:spPr>
        <p:txBody>
          <a:bodyPr>
            <a:normAutofit/>
          </a:bodyPr>
          <a:lstStyle/>
          <a:p>
            <a:pPr marL="0" indent="0">
              <a:buNone/>
            </a:pPr>
            <a:r>
              <a:rPr lang="en-US" dirty="0"/>
              <a:t>For us, the national emblem in whom we see the revival of the ancient Hungarian equestrian warrior in the age of firearms. The Hungarian Hussar is the Hungarian light rider who, in the last half millennia, has been there in the Turkish wars for his family stove, his motherland, for the protection of his national rights in the anti-Habsburg fights, the ruler of dynastic wars Caller's word. 
</a:t>
            </a:r>
            <a:endParaRPr lang="hu-HU" dirty="0"/>
          </a:p>
        </p:txBody>
      </p:sp>
      <p:sp>
        <p:nvSpPr>
          <p:cNvPr id="3" name="Cím 2">
            <a:extLst>
              <a:ext uri="{FF2B5EF4-FFF2-40B4-BE49-F238E27FC236}">
                <a16:creationId xmlns:a16="http://schemas.microsoft.com/office/drawing/2014/main" id="{72BC8A54-2904-4E7D-83B5-7EA2AD344AA1}"/>
              </a:ext>
            </a:extLst>
          </p:cNvPr>
          <p:cNvSpPr>
            <a:spLocks noGrp="1"/>
          </p:cNvSpPr>
          <p:nvPr>
            <p:ph type="title"/>
          </p:nvPr>
        </p:nvSpPr>
        <p:spPr>
          <a:xfrm>
            <a:off x="611560" y="404664"/>
            <a:ext cx="7756263" cy="1054250"/>
          </a:xfrm>
        </p:spPr>
        <p:txBody>
          <a:bodyPr/>
          <a:lstStyle/>
          <a:p>
            <a:r>
              <a:rPr lang="hu-HU" dirty="0"/>
              <a:t>The </a:t>
            </a:r>
            <a:r>
              <a:rPr lang="hu-HU" dirty="0" err="1"/>
              <a:t>Hungarian</a:t>
            </a:r>
            <a:r>
              <a:rPr lang="hu-HU" dirty="0"/>
              <a:t> </a:t>
            </a:r>
            <a:r>
              <a:rPr lang="hu-HU" dirty="0" err="1"/>
              <a:t>Hussar</a:t>
            </a:r>
            <a:r>
              <a:rPr lang="hu-HU" dirty="0"/>
              <a:t>
</a:t>
            </a:r>
          </a:p>
        </p:txBody>
      </p:sp>
    </p:spTree>
    <p:extLst>
      <p:ext uri="{BB962C8B-B14F-4D97-AF65-F5344CB8AC3E}">
        <p14:creationId xmlns:p14="http://schemas.microsoft.com/office/powerpoint/2010/main" val="235315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EACD728A-6896-4CD7-9313-8F6D0DE81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2097">
            <a:off x="562239" y="227346"/>
            <a:ext cx="3600400" cy="5280586"/>
          </a:xfrm>
          <a:prstGeom prst="rect">
            <a:avLst/>
          </a:prstGeom>
          <a:ln>
            <a:noFill/>
          </a:ln>
          <a:effectLst>
            <a:outerShdw blurRad="190500" algn="tl" rotWithShape="0">
              <a:srgbClr val="000000">
                <a:alpha val="70000"/>
              </a:srgbClr>
            </a:outerShdw>
          </a:effectLst>
        </p:spPr>
      </p:pic>
      <p:pic>
        <p:nvPicPr>
          <p:cNvPr id="5" name="Kép 4" descr="A képen ló, kültéri látható&#10;&#10;Automatikusan generált leírás">
            <a:extLst>
              <a:ext uri="{FF2B5EF4-FFF2-40B4-BE49-F238E27FC236}">
                <a16:creationId xmlns:a16="http://schemas.microsoft.com/office/drawing/2014/main" id="{C9CA4173-7F24-4C67-9659-38535CE75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6947">
            <a:off x="4634599" y="925968"/>
            <a:ext cx="3767286" cy="53128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855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6" presetClass="entr" presetSubtype="16"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3000"/>
                <a:shade val="20000"/>
              </a:schemeClr>
              <a:schemeClr val="bg1">
                <a:tint val="90000"/>
                <a:shade val="85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A6545D-E6E3-49C7-8CFE-347700F88B7F}"/>
              </a:ext>
            </a:extLst>
          </p:cNvPr>
          <p:cNvSpPr>
            <a:spLocks noGrp="1"/>
          </p:cNvSpPr>
          <p:nvPr>
            <p:ph type="title"/>
          </p:nvPr>
        </p:nvSpPr>
        <p:spPr>
          <a:xfrm>
            <a:off x="688490" y="570156"/>
            <a:ext cx="7756263" cy="1054250"/>
          </a:xfrm>
          <a:prstGeom prst="rect">
            <a:avLst/>
          </a:prstGeom>
        </p:spPr>
        <p:txBody>
          <a:bodyPr anchor="ctr">
            <a:normAutofit/>
          </a:bodyPr>
          <a:lstStyle/>
          <a:p>
            <a:r>
              <a:rPr lang="hu-HU" dirty="0"/>
              <a:t>The </a:t>
            </a:r>
            <a:r>
              <a:rPr lang="hu-HU" dirty="0" err="1"/>
              <a:t>Hungarian</a:t>
            </a:r>
            <a:r>
              <a:rPr lang="hu-HU" dirty="0"/>
              <a:t> </a:t>
            </a:r>
            <a:r>
              <a:rPr lang="hu-HU" dirty="0" err="1"/>
              <a:t>Ranch</a:t>
            </a:r>
            <a:endParaRPr lang="hu-HU" dirty="0"/>
          </a:p>
        </p:txBody>
      </p:sp>
      <p:pic>
        <p:nvPicPr>
          <p:cNvPr id="6" name="Tartalom helye 5" descr="A képen fű, fa, kültéri, égbolt látható&#10;&#10;Automatikusan generált leírás">
            <a:extLst>
              <a:ext uri="{FF2B5EF4-FFF2-40B4-BE49-F238E27FC236}">
                <a16:creationId xmlns:a16="http://schemas.microsoft.com/office/drawing/2014/main" id="{43F4A037-9AF9-4C69-8152-AC58DCCDF8EE}"/>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11691" r="14727" b="4"/>
          <a:stretch/>
        </p:blipFill>
        <p:spPr>
          <a:xfrm>
            <a:off x="685800" y="2240280"/>
            <a:ext cx="3803904" cy="3877056"/>
          </a:xfrm>
          <a:prstGeom prst="rect">
            <a:avLst/>
          </a:prstGeom>
          <a:noFill/>
        </p:spPr>
      </p:pic>
      <p:sp>
        <p:nvSpPr>
          <p:cNvPr id="4" name="Szöveg helye 3">
            <a:extLst>
              <a:ext uri="{FF2B5EF4-FFF2-40B4-BE49-F238E27FC236}">
                <a16:creationId xmlns:a16="http://schemas.microsoft.com/office/drawing/2014/main" id="{BBFA8BD3-0612-45B3-B7A6-1D626C261639}"/>
              </a:ext>
            </a:extLst>
          </p:cNvPr>
          <p:cNvSpPr>
            <a:spLocks noGrp="1"/>
          </p:cNvSpPr>
          <p:nvPr>
            <p:ph sz="quarter" idx="14"/>
          </p:nvPr>
        </p:nvSpPr>
        <p:spPr>
          <a:xfrm>
            <a:off x="4645151" y="2240280"/>
            <a:ext cx="3803904" cy="3877056"/>
          </a:xfrm>
          <a:prstGeom prst="rect">
            <a:avLst/>
          </a:prstGeom>
        </p:spPr>
        <p:txBody>
          <a:bodyPr>
            <a:normAutofit/>
          </a:bodyPr>
          <a:lstStyle/>
          <a:p>
            <a:pPr marL="0" indent="0">
              <a:lnSpc>
                <a:spcPct val="90000"/>
              </a:lnSpc>
              <a:buNone/>
            </a:pPr>
            <a:r>
              <a:rPr lang="en-US" sz="2000" dirty="0"/>
              <a:t>The ranch is a uniquely typical rural settlement of the </a:t>
            </a:r>
            <a:r>
              <a:rPr lang="en-US" sz="2000" dirty="0" err="1"/>
              <a:t>Allanthe</a:t>
            </a:r>
            <a:r>
              <a:rPr lang="en-US" sz="2000" dirty="0"/>
              <a:t> Hungarian Ranch, as it is an area inhabited by the outskirts of the region. The old name of the ranch was the accommodation, the scattered, lonely colonies of the Great Plains, which are mostly the management </a:t>
            </a:r>
            <a:r>
              <a:rPr lang="en-US" sz="2000" dirty="0" err="1"/>
              <a:t>centres</a:t>
            </a:r>
            <a:r>
              <a:rPr lang="en-US" sz="2000" dirty="0"/>
              <a:t>.
</a:t>
            </a:r>
            <a:endParaRPr lang="hu-HU" sz="2000" dirty="0"/>
          </a:p>
        </p:txBody>
      </p:sp>
    </p:spTree>
    <p:extLst>
      <p:ext uri="{BB962C8B-B14F-4D97-AF65-F5344CB8AC3E}">
        <p14:creationId xmlns:p14="http://schemas.microsoft.com/office/powerpoint/2010/main" val="148352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fű, fa, kültéri, égbolt látható&#10;&#10;Automatikusan generált leírás">
            <a:extLst>
              <a:ext uri="{FF2B5EF4-FFF2-40B4-BE49-F238E27FC236}">
                <a16:creationId xmlns:a16="http://schemas.microsoft.com/office/drawing/2014/main" id="{C0244B44-EFFA-4C89-873E-D0EACF69E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2002">
            <a:off x="167517" y="277700"/>
            <a:ext cx="5178901" cy="3460448"/>
          </a:xfrm>
          <a:prstGeom prst="rect">
            <a:avLst/>
          </a:prstGeom>
          <a:ln>
            <a:noFill/>
          </a:ln>
          <a:effectLst>
            <a:outerShdw blurRad="190500" algn="tl" rotWithShape="0">
              <a:srgbClr val="000000">
                <a:alpha val="70000"/>
              </a:srgbClr>
            </a:outerShdw>
          </a:effectLst>
        </p:spPr>
      </p:pic>
      <p:pic>
        <p:nvPicPr>
          <p:cNvPr id="6" name="Kép 5" descr="A képen fű, fa, kültéri, mező látható&#10;&#10;Automatikusan generált leírás">
            <a:extLst>
              <a:ext uri="{FF2B5EF4-FFF2-40B4-BE49-F238E27FC236}">
                <a16:creationId xmlns:a16="http://schemas.microsoft.com/office/drawing/2014/main" id="{4808F9FA-07E0-4718-99C7-49C1576BD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6713">
            <a:off x="3995936" y="3284984"/>
            <a:ext cx="4472995" cy="30091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31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77000"/>
          </a:stretch>
        </a:blipFill>
        <a:effectLst/>
      </p:bgPr>
    </p:bg>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6E3DF124-DE40-422F-92C1-13B99AAD2114}"/>
              </a:ext>
            </a:extLst>
          </p:cNvPr>
          <p:cNvSpPr>
            <a:spLocks noGrp="1"/>
          </p:cNvSpPr>
          <p:nvPr>
            <p:ph idx="1"/>
          </p:nvPr>
        </p:nvSpPr>
        <p:spPr/>
        <p:txBody>
          <a:bodyPr>
            <a:normAutofit/>
          </a:bodyPr>
          <a:lstStyle/>
          <a:p>
            <a:pPr marL="0" indent="0">
              <a:buNone/>
            </a:pPr>
            <a:r>
              <a:rPr lang="en-US" sz="2800" dirty="0"/>
              <a:t>The 19th In the late century, a patchwork of free-form embroidery was developed, which is used in interior textiles as well as canvas and leather wear. Among the countless motifs, </a:t>
            </a:r>
            <a:r>
              <a:rPr lang="en-US" sz="2800" dirty="0" err="1"/>
              <a:t>matyó</a:t>
            </a:r>
            <a:r>
              <a:rPr lang="en-US" sz="2800" dirty="0"/>
              <a:t> style roses are the most characteristic. 
</a:t>
            </a:r>
            <a:endParaRPr lang="hu-HU" sz="2800" dirty="0"/>
          </a:p>
        </p:txBody>
      </p:sp>
      <p:sp>
        <p:nvSpPr>
          <p:cNvPr id="3" name="Cím 2">
            <a:extLst>
              <a:ext uri="{FF2B5EF4-FFF2-40B4-BE49-F238E27FC236}">
                <a16:creationId xmlns:a16="http://schemas.microsoft.com/office/drawing/2014/main" id="{F063796F-602D-432B-B5E9-44E4772409B1}"/>
              </a:ext>
            </a:extLst>
          </p:cNvPr>
          <p:cNvSpPr>
            <a:spLocks noGrp="1"/>
          </p:cNvSpPr>
          <p:nvPr>
            <p:ph type="title"/>
          </p:nvPr>
        </p:nvSpPr>
        <p:spPr>
          <a:xfrm>
            <a:off x="688489" y="548680"/>
            <a:ext cx="7756263" cy="1054250"/>
          </a:xfrm>
        </p:spPr>
        <p:txBody>
          <a:bodyPr/>
          <a:lstStyle/>
          <a:p>
            <a:br>
              <a:rPr lang="hu-HU" sz="4000" cap="all" dirty="0"/>
            </a:br>
            <a:r>
              <a:rPr lang="hu-HU" sz="4000" cap="all" dirty="0"/>
              <a:t>THE MATYÓ FOLK ART</a:t>
            </a:r>
            <a:br>
              <a:rPr lang="hu-HU" cap="all" dirty="0"/>
            </a:br>
            <a:endParaRPr lang="hu-HU" dirty="0"/>
          </a:p>
        </p:txBody>
      </p:sp>
    </p:spTree>
    <p:extLst>
      <p:ext uri="{BB962C8B-B14F-4D97-AF65-F5344CB8AC3E}">
        <p14:creationId xmlns:p14="http://schemas.microsoft.com/office/powerpoint/2010/main" val="2254047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id="{05D32587-C853-4D17-87CA-35B8C657E345}"/>
              </a:ext>
            </a:extLst>
          </p:cNvPr>
          <p:cNvSpPr>
            <a:spLocks noGrp="1"/>
          </p:cNvSpPr>
          <p:nvPr>
            <p:ph idx="1"/>
          </p:nvPr>
        </p:nvSpPr>
        <p:spPr/>
        <p:txBody>
          <a:bodyPr/>
          <a:lstStyle/>
          <a:p>
            <a:pPr marL="0" indent="0">
              <a:buNone/>
            </a:pPr>
            <a:r>
              <a:rPr lang="en-US" dirty="0"/>
              <a:t>The Benedictine abbey of </a:t>
            </a:r>
            <a:r>
              <a:rPr lang="en-US" dirty="0" err="1"/>
              <a:t>Pannonhalma</a:t>
            </a:r>
            <a:r>
              <a:rPr lang="en-US" dirty="0"/>
              <a:t> has evolved in both its architectural structure and the idem world. Its library of more than 300 thousand volumes today is the world's largest </a:t>
            </a:r>
            <a:r>
              <a:rPr lang="en-US" dirty="0" err="1"/>
              <a:t>Benedica</a:t>
            </a:r>
            <a:r>
              <a:rPr lang="en-US" dirty="0"/>
              <a:t> collection. The Archabbey Archives preserve the founding diploma of the </a:t>
            </a:r>
            <a:r>
              <a:rPr lang="en-US" dirty="0" err="1"/>
              <a:t>Tihany</a:t>
            </a:r>
            <a:r>
              <a:rPr lang="en-US" dirty="0"/>
              <a:t> Abbey. 
</a:t>
            </a:r>
            <a:endParaRPr lang="hu-HU" dirty="0"/>
          </a:p>
        </p:txBody>
      </p:sp>
      <p:sp>
        <p:nvSpPr>
          <p:cNvPr id="3" name="Cím 2">
            <a:extLst>
              <a:ext uri="{FF2B5EF4-FFF2-40B4-BE49-F238E27FC236}">
                <a16:creationId xmlns:a16="http://schemas.microsoft.com/office/drawing/2014/main" id="{1B167F7D-7D2B-4172-B8A3-AB26BFC9C426}"/>
              </a:ext>
            </a:extLst>
          </p:cNvPr>
          <p:cNvSpPr>
            <a:spLocks noGrp="1"/>
          </p:cNvSpPr>
          <p:nvPr>
            <p:ph type="title"/>
          </p:nvPr>
        </p:nvSpPr>
        <p:spPr/>
        <p:txBody>
          <a:bodyPr/>
          <a:lstStyle/>
          <a:p>
            <a:r>
              <a:rPr lang="en-US" sz="3200" cap="all" dirty="0">
                <a:solidFill>
                  <a:schemeClr val="tx1"/>
                </a:solidFill>
              </a:rPr>
              <a:t>THE BENEDICTINE ABBEY AND THE NATURAL ENVIRONMENT OF THE THOUSAND-YEAR-OLD PANNONHALMA</a:t>
            </a:r>
            <a:br>
              <a:rPr lang="en-US" sz="3200" cap="all" dirty="0">
                <a:solidFill>
                  <a:schemeClr val="tx1"/>
                </a:solidFill>
              </a:rPr>
            </a:br>
            <a:r>
              <a:rPr lang="en-US" sz="3200" cap="all" dirty="0">
                <a:solidFill>
                  <a:schemeClr val="tx1"/>
                </a:solidFill>
              </a:rPr>
              <a:t>
</a:t>
            </a:r>
            <a:endParaRPr lang="hu-HU" sz="3200" dirty="0">
              <a:solidFill>
                <a:schemeClr val="tx1"/>
              </a:solidFill>
            </a:endParaRPr>
          </a:p>
        </p:txBody>
      </p:sp>
    </p:spTree>
    <p:extLst>
      <p:ext uri="{BB962C8B-B14F-4D97-AF65-F5344CB8AC3E}">
        <p14:creationId xmlns:p14="http://schemas.microsoft.com/office/powerpoint/2010/main" val="3953367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kültéri, égbolt, fa, épület látható&#10;&#10;Automatikusan generált leírás">
            <a:extLst>
              <a:ext uri="{FF2B5EF4-FFF2-40B4-BE49-F238E27FC236}">
                <a16:creationId xmlns:a16="http://schemas.microsoft.com/office/drawing/2014/main" id="{DF52DEBE-E059-4CD6-93FE-848B0C241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7555">
            <a:off x="194378" y="335377"/>
            <a:ext cx="4824536" cy="3223668"/>
          </a:xfrm>
          <a:prstGeom prst="rect">
            <a:avLst/>
          </a:prstGeom>
          <a:ln>
            <a:noFill/>
          </a:ln>
          <a:effectLst>
            <a:outerShdw blurRad="190500" algn="tl" rotWithShape="0">
              <a:srgbClr val="000000">
                <a:alpha val="70000"/>
              </a:srgbClr>
            </a:outerShdw>
          </a:effectLst>
        </p:spPr>
      </p:pic>
      <p:pic>
        <p:nvPicPr>
          <p:cNvPr id="5" name="Kép 4">
            <a:extLst>
              <a:ext uri="{FF2B5EF4-FFF2-40B4-BE49-F238E27FC236}">
                <a16:creationId xmlns:a16="http://schemas.microsoft.com/office/drawing/2014/main" id="{B5731B0A-A8D7-4318-8640-07D19B19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7093">
            <a:off x="3932621" y="3142465"/>
            <a:ext cx="4819599" cy="32203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05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ppt_w</p:attrName>
                                        </p:attrNameLst>
                                      </p:cBhvr>
                                      <p:tavLst>
                                        <p:tav tm="0" fmla="#ppt_w*sin(2.5*pi*$)">
                                          <p:val>
                                            <p:fltVal val="0"/>
                                          </p:val>
                                        </p:tav>
                                        <p:tav tm="100000">
                                          <p:val>
                                            <p:fltVal val="1"/>
                                          </p:val>
                                        </p:tav>
                                      </p:tavLst>
                                    </p:anim>
                                    <p:anim calcmode="lin" valueType="num">
                                      <p:cBhvr>
                                        <p:cTn id="9" dur="15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45"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anim calcmode="lin" valueType="num">
                                      <p:cBhvr>
                                        <p:cTn id="14" dur="1500" fill="hold"/>
                                        <p:tgtEl>
                                          <p:spTgt spid="5"/>
                                        </p:tgtEl>
                                        <p:attrNameLst>
                                          <p:attrName>ppt_w</p:attrName>
                                        </p:attrNameLst>
                                      </p:cBhvr>
                                      <p:tavLst>
                                        <p:tav tm="0" fmla="#ppt_w*sin(2.5*pi*$)">
                                          <p:val>
                                            <p:fltVal val="0"/>
                                          </p:val>
                                        </p:tav>
                                        <p:tav tm="100000">
                                          <p:val>
                                            <p:fltVal val="1"/>
                                          </p:val>
                                        </p:tav>
                                      </p:tavLst>
                                    </p:anim>
                                    <p:anim calcmode="lin" valueType="num">
                                      <p:cBhvr>
                                        <p:cTn id="15" dur="1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6000" r="-6000"/>
          </a:stretch>
        </a:blipFill>
        <a:effectLst/>
      </p:bgPr>
    </p:bg>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28C25F07-5FD4-4A12-A074-3686B000B8AC}"/>
              </a:ext>
            </a:extLst>
          </p:cNvPr>
          <p:cNvSpPr txBox="1"/>
          <p:nvPr/>
        </p:nvSpPr>
        <p:spPr>
          <a:xfrm>
            <a:off x="539552" y="139854"/>
            <a:ext cx="7704856" cy="1569660"/>
          </a:xfrm>
          <a:prstGeom prst="rect">
            <a:avLst/>
          </a:prstGeom>
          <a:noFill/>
        </p:spPr>
        <p:txBody>
          <a:bodyPr wrap="square" rtlCol="0">
            <a:spAutoFit/>
          </a:bodyPr>
          <a:lstStyle/>
          <a:p>
            <a:pPr algn="ctr"/>
            <a:r>
              <a:rPr lang="hu-HU" sz="3200" cap="all" dirty="0"/>
              <a:t>EARL </a:t>
            </a:r>
            <a:r>
              <a:rPr lang="en-US" sz="3200" cap="all" dirty="0"/>
              <a:t> ISTVÁN SZÉCHENYI'S INTELLECTUAL LEGACY
</a:t>
            </a:r>
            <a:endParaRPr lang="hu-HU" sz="3200" cap="all" dirty="0"/>
          </a:p>
        </p:txBody>
      </p:sp>
      <p:sp>
        <p:nvSpPr>
          <p:cNvPr id="4" name="Szövegdoboz 3">
            <a:extLst>
              <a:ext uri="{FF2B5EF4-FFF2-40B4-BE49-F238E27FC236}">
                <a16:creationId xmlns:a16="http://schemas.microsoft.com/office/drawing/2014/main" id="{151D8937-EEDB-4B27-AC39-E55350F72D42}"/>
              </a:ext>
            </a:extLst>
          </p:cNvPr>
          <p:cNvSpPr txBox="1"/>
          <p:nvPr/>
        </p:nvSpPr>
        <p:spPr>
          <a:xfrm>
            <a:off x="719572" y="1209011"/>
            <a:ext cx="4140460" cy="3416320"/>
          </a:xfrm>
          <a:prstGeom prst="rect">
            <a:avLst/>
          </a:prstGeom>
          <a:noFill/>
        </p:spPr>
        <p:txBody>
          <a:bodyPr wrap="square" rtlCol="0">
            <a:spAutoFit/>
          </a:bodyPr>
          <a:lstStyle/>
          <a:p>
            <a:r>
              <a:rPr lang="en-US" sz="2400" dirty="0"/>
              <a:t>His exemplary patriation, his belief in advancement, his willingness to sacrifice, his willpower, and not least his practical creations have been one of the greatest personalities of Hungarian history. 
</a:t>
            </a:r>
            <a:endParaRPr lang="hu-HU" sz="2400" dirty="0"/>
          </a:p>
        </p:txBody>
      </p:sp>
      <p:pic>
        <p:nvPicPr>
          <p:cNvPr id="5" name="Kép 4" descr="A képen beltéri, fénykép, fal, képkeret látható&#10;&#10;Automatikusan generált leírás">
            <a:extLst>
              <a:ext uri="{FF2B5EF4-FFF2-40B4-BE49-F238E27FC236}">
                <a16:creationId xmlns:a16="http://schemas.microsoft.com/office/drawing/2014/main" id="{BCA3DDF9-C1BC-4F25-BD4A-E07274987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778671"/>
            <a:ext cx="3241574" cy="3714303"/>
          </a:xfrm>
          <a:prstGeom prst="rect">
            <a:avLst/>
          </a:prstGeom>
        </p:spPr>
      </p:pic>
    </p:spTree>
    <p:extLst>
      <p:ext uri="{BB962C8B-B14F-4D97-AF65-F5344CB8AC3E}">
        <p14:creationId xmlns:p14="http://schemas.microsoft.com/office/powerpoint/2010/main" val="321306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6000" r="-6000"/>
          </a:stretch>
        </a:blipFill>
        <a:effectLst/>
      </p:bgPr>
    </p:bg>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208D8645-5088-4936-9D8D-66980F774AA6}"/>
              </a:ext>
            </a:extLst>
          </p:cNvPr>
          <p:cNvSpPr txBox="1"/>
          <p:nvPr/>
        </p:nvSpPr>
        <p:spPr>
          <a:xfrm>
            <a:off x="1309025" y="176894"/>
            <a:ext cx="7128792" cy="1569660"/>
          </a:xfrm>
          <a:prstGeom prst="rect">
            <a:avLst/>
          </a:prstGeom>
          <a:noFill/>
        </p:spPr>
        <p:txBody>
          <a:bodyPr wrap="square" rtlCol="0">
            <a:spAutoFit/>
          </a:bodyPr>
          <a:lstStyle/>
          <a:p>
            <a:pPr algn="ctr"/>
            <a:r>
              <a:rPr lang="hu-HU" sz="4800" dirty="0" err="1"/>
              <a:t>Halashi</a:t>
            </a:r>
            <a:r>
              <a:rPr lang="hu-HU" sz="4800" dirty="0"/>
              <a:t> </a:t>
            </a:r>
            <a:r>
              <a:rPr lang="hu-HU" sz="4800" dirty="0" err="1"/>
              <a:t>Lace</a:t>
            </a:r>
            <a:r>
              <a:rPr lang="hu-HU" sz="4800" dirty="0"/>
              <a:t>
</a:t>
            </a:r>
          </a:p>
        </p:txBody>
      </p:sp>
      <p:sp>
        <p:nvSpPr>
          <p:cNvPr id="3" name="Szövegdoboz 2">
            <a:extLst>
              <a:ext uri="{FF2B5EF4-FFF2-40B4-BE49-F238E27FC236}">
                <a16:creationId xmlns:a16="http://schemas.microsoft.com/office/drawing/2014/main" id="{EAA749BA-E582-4ECC-A388-78369B55538F}"/>
              </a:ext>
            </a:extLst>
          </p:cNvPr>
          <p:cNvSpPr txBox="1"/>
          <p:nvPr/>
        </p:nvSpPr>
        <p:spPr>
          <a:xfrm>
            <a:off x="1691680" y="1268760"/>
            <a:ext cx="5904656" cy="2308324"/>
          </a:xfrm>
          <a:prstGeom prst="rect">
            <a:avLst/>
          </a:prstGeom>
          <a:noFill/>
        </p:spPr>
        <p:txBody>
          <a:bodyPr wrap="square" rtlCol="0">
            <a:spAutoFit/>
          </a:bodyPr>
          <a:lstStyle/>
          <a:p>
            <a:r>
              <a:rPr lang="en-US" sz="2400" dirty="0"/>
              <a:t>Preparation is very meticulously, time consuming. It requires a hundred percent manual work, which is carried out with a snow-white, with a breath-fine thread and an almost invisible needle.
</a:t>
            </a:r>
            <a:endParaRPr lang="hu-HU" sz="2400" dirty="0"/>
          </a:p>
        </p:txBody>
      </p:sp>
    </p:spTree>
    <p:extLst>
      <p:ext uri="{BB962C8B-B14F-4D97-AF65-F5344CB8AC3E}">
        <p14:creationId xmlns:p14="http://schemas.microsoft.com/office/powerpoint/2010/main" val="27404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l="-12000" r="-12000"/>
          </a:stretch>
        </a:blipFill>
        <a:effectLst/>
      </p:bgPr>
    </p:bg>
    <p:spTree>
      <p:nvGrpSpPr>
        <p:cNvPr id="1" name=""/>
        <p:cNvGrpSpPr/>
        <p:nvPr/>
      </p:nvGrpSpPr>
      <p:grpSpPr>
        <a:xfrm>
          <a:off x="0" y="0"/>
          <a:ext cx="0" cy="0"/>
          <a:chOff x="0" y="0"/>
          <a:chExt cx="0" cy="0"/>
        </a:xfrm>
      </p:grpSpPr>
      <p:sp>
        <p:nvSpPr>
          <p:cNvPr id="4" name="Cím 3"/>
          <p:cNvSpPr>
            <a:spLocks noGrp="1"/>
          </p:cNvSpPr>
          <p:nvPr>
            <p:ph type="title" idx="4294967295"/>
          </p:nvPr>
        </p:nvSpPr>
        <p:spPr>
          <a:xfrm>
            <a:off x="899592" y="2636912"/>
            <a:ext cx="7756525" cy="1054100"/>
          </a:xfrm>
        </p:spPr>
        <p:txBody>
          <a:bodyPr/>
          <a:lstStyle/>
          <a:p>
            <a:r>
              <a:rPr lang="hu-HU" dirty="0" err="1">
                <a:solidFill>
                  <a:schemeClr val="tx1">
                    <a:lumMod val="95000"/>
                    <a:lumOff val="5000"/>
                  </a:schemeClr>
                </a:solidFill>
              </a:rPr>
              <a:t>Easter</a:t>
            </a:r>
            <a:r>
              <a:rPr lang="hu-HU" dirty="0">
                <a:solidFill>
                  <a:schemeClr val="tx1">
                    <a:lumMod val="95000"/>
                    <a:lumOff val="5000"/>
                  </a:schemeClr>
                </a:solidFill>
              </a:rPr>
              <a:t> </a:t>
            </a:r>
            <a:r>
              <a:rPr lang="hu-HU" dirty="0" err="1">
                <a:solidFill>
                  <a:schemeClr val="tx1">
                    <a:lumMod val="95000"/>
                    <a:lumOff val="5000"/>
                  </a:schemeClr>
                </a:solidFill>
              </a:rPr>
              <a:t>habits</a:t>
            </a:r>
            <a:r>
              <a:rPr lang="hu-HU" dirty="0">
                <a:solidFill>
                  <a:schemeClr val="tx1">
                    <a:lumMod val="95000"/>
                    <a:lumOff val="5000"/>
                  </a:schemeClr>
                </a:solidFill>
              </a:rPr>
              <a:t>
</a:t>
            </a:r>
          </a:p>
        </p:txBody>
      </p:sp>
    </p:spTree>
    <p:extLst>
      <p:ext uri="{BB962C8B-B14F-4D97-AF65-F5344CB8AC3E}">
        <p14:creationId xmlns:p14="http://schemas.microsoft.com/office/powerpoint/2010/main" val="2539841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fogaskerék, kerék, fémáru látható&#10;&#10;Automatikusan generált leírás">
            <a:extLst>
              <a:ext uri="{FF2B5EF4-FFF2-40B4-BE49-F238E27FC236}">
                <a16:creationId xmlns:a16="http://schemas.microsoft.com/office/drawing/2014/main" id="{3BED2BB0-93CD-4189-BF04-11583C2BA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4154">
            <a:off x="260598" y="260597"/>
            <a:ext cx="4072086" cy="4072086"/>
          </a:xfrm>
          <a:prstGeom prst="rect">
            <a:avLst/>
          </a:prstGeom>
          <a:ln>
            <a:noFill/>
          </a:ln>
          <a:effectLst>
            <a:outerShdw blurRad="190500" algn="tl" rotWithShape="0">
              <a:srgbClr val="000000">
                <a:alpha val="70000"/>
              </a:srgbClr>
            </a:outerShdw>
          </a:effectLst>
        </p:spPr>
      </p:pic>
      <p:pic>
        <p:nvPicPr>
          <p:cNvPr id="5" name="Kép 4">
            <a:extLst>
              <a:ext uri="{FF2B5EF4-FFF2-40B4-BE49-F238E27FC236}">
                <a16:creationId xmlns:a16="http://schemas.microsoft.com/office/drawing/2014/main" id="{D366FCC9-29B7-452A-AA70-33C6E3B5CFCE}"/>
              </a:ext>
            </a:extLst>
          </p:cNvPr>
          <p:cNvPicPr>
            <a:picLocks noChangeAspect="1"/>
          </p:cNvPicPr>
          <p:nvPr/>
        </p:nvPicPr>
        <p:blipFill rotWithShape="1">
          <a:blip r:embed="rId3">
            <a:extLst>
              <a:ext uri="{28A0092B-C50C-407E-A947-70E740481C1C}">
                <a14:useLocalDpi xmlns:a14="http://schemas.microsoft.com/office/drawing/2010/main" val="0"/>
              </a:ext>
            </a:extLst>
          </a:blip>
          <a:srcRect l="3577" t="5092"/>
          <a:stretch/>
        </p:blipFill>
        <p:spPr>
          <a:xfrm rot="21166789">
            <a:off x="4749790" y="986307"/>
            <a:ext cx="3864866" cy="53647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17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par>
                          <p:cTn id="8" fill="hold">
                            <p:stCondLst>
                              <p:cond delay="1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420C30B-7401-480D-995A-564E09FE07E1}"/>
              </a:ext>
            </a:extLst>
          </p:cNvPr>
          <p:cNvSpPr>
            <a:spLocks noGrp="1"/>
          </p:cNvSpPr>
          <p:nvPr>
            <p:ph type="title"/>
          </p:nvPr>
        </p:nvSpPr>
        <p:spPr>
          <a:xfrm>
            <a:off x="688490" y="1556792"/>
            <a:ext cx="7756263" cy="67614"/>
          </a:xfrm>
        </p:spPr>
        <p:txBody>
          <a:bodyPr/>
          <a:lstStyle/>
          <a:p>
            <a:r>
              <a:rPr lang="hu-HU" dirty="0" err="1"/>
              <a:t>Famous</a:t>
            </a:r>
            <a:r>
              <a:rPr lang="hu-HU" dirty="0"/>
              <a:t> </a:t>
            </a:r>
            <a:r>
              <a:rPr lang="hu-HU" dirty="0" err="1"/>
              <a:t>Porcelains</a:t>
            </a:r>
            <a:r>
              <a:rPr lang="hu-HU" dirty="0"/>
              <a:t>
</a:t>
            </a:r>
          </a:p>
        </p:txBody>
      </p:sp>
      <p:sp>
        <p:nvSpPr>
          <p:cNvPr id="3" name="Szöveg helye 2">
            <a:extLst>
              <a:ext uri="{FF2B5EF4-FFF2-40B4-BE49-F238E27FC236}">
                <a16:creationId xmlns:a16="http://schemas.microsoft.com/office/drawing/2014/main" id="{4BD938F8-CE16-42A0-9A49-81B5174B6730}"/>
              </a:ext>
            </a:extLst>
          </p:cNvPr>
          <p:cNvSpPr>
            <a:spLocks noGrp="1"/>
          </p:cNvSpPr>
          <p:nvPr>
            <p:ph type="body" idx="1"/>
          </p:nvPr>
        </p:nvSpPr>
        <p:spPr>
          <a:xfrm>
            <a:off x="467544" y="2137096"/>
            <a:ext cx="3442446" cy="658368"/>
          </a:xfrm>
        </p:spPr>
        <p:txBody>
          <a:bodyPr>
            <a:normAutofit/>
          </a:bodyPr>
          <a:lstStyle/>
          <a:p>
            <a:r>
              <a:rPr lang="hu-HU" sz="2800" dirty="0" err="1"/>
              <a:t>Porcelain</a:t>
            </a:r>
            <a:r>
              <a:rPr lang="hu-HU" sz="2800" dirty="0"/>
              <a:t> of Herend </a:t>
            </a:r>
          </a:p>
        </p:txBody>
      </p:sp>
      <p:pic>
        <p:nvPicPr>
          <p:cNvPr id="8" name="Tartalom helye 7" descr="A képen fal, asztal, beltéri, ülő látható&#10;&#10;Automatikusan generált leírás">
            <a:extLst>
              <a:ext uri="{FF2B5EF4-FFF2-40B4-BE49-F238E27FC236}">
                <a16:creationId xmlns:a16="http://schemas.microsoft.com/office/drawing/2014/main" id="{EFDFFBE6-CC58-4128-BA5D-0CB7000C029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01524" y="3222174"/>
            <a:ext cx="4292482" cy="2854043"/>
          </a:xfrm>
          <a:prstGeom prst="rect">
            <a:avLst/>
          </a:prstGeom>
          <a:ln>
            <a:noFill/>
          </a:ln>
          <a:effectLst>
            <a:outerShdw blurRad="190500" algn="tl" rotWithShape="0">
              <a:srgbClr val="000000">
                <a:alpha val="70000"/>
              </a:srgbClr>
            </a:outerShdw>
          </a:effectLst>
        </p:spPr>
      </p:pic>
      <p:sp>
        <p:nvSpPr>
          <p:cNvPr id="5" name="Szöveg helye 4">
            <a:extLst>
              <a:ext uri="{FF2B5EF4-FFF2-40B4-BE49-F238E27FC236}">
                <a16:creationId xmlns:a16="http://schemas.microsoft.com/office/drawing/2014/main" id="{EA0F9C4B-B942-425F-A870-D9C472934014}"/>
              </a:ext>
            </a:extLst>
          </p:cNvPr>
          <p:cNvSpPr>
            <a:spLocks noGrp="1"/>
          </p:cNvSpPr>
          <p:nvPr>
            <p:ph type="body" sz="quarter" idx="3"/>
          </p:nvPr>
        </p:nvSpPr>
        <p:spPr>
          <a:xfrm>
            <a:off x="5234012" y="2416494"/>
            <a:ext cx="3447288" cy="658368"/>
          </a:xfrm>
        </p:spPr>
        <p:txBody>
          <a:bodyPr>
            <a:noAutofit/>
          </a:bodyPr>
          <a:lstStyle/>
          <a:p>
            <a:endParaRPr lang="hu-HU" sz="2800" dirty="0"/>
          </a:p>
          <a:p>
            <a:endParaRPr lang="hu-HU" sz="2800" dirty="0"/>
          </a:p>
          <a:p>
            <a:endParaRPr lang="hu-HU" sz="2800" dirty="0"/>
          </a:p>
          <a:p>
            <a:endParaRPr lang="hu-HU" sz="2800" dirty="0"/>
          </a:p>
          <a:p>
            <a:endParaRPr lang="hu-HU" sz="2800" dirty="0"/>
          </a:p>
          <a:p>
            <a:endParaRPr lang="hu-HU" sz="2800" dirty="0"/>
          </a:p>
          <a:p>
            <a:r>
              <a:rPr lang="hu-HU" sz="2800" dirty="0"/>
              <a:t>
</a:t>
            </a:r>
            <a:r>
              <a:rPr lang="hu-HU" sz="2800" dirty="0" err="1"/>
              <a:t>Porcelain</a:t>
            </a:r>
            <a:r>
              <a:rPr lang="hu-HU" sz="2800" dirty="0"/>
              <a:t> </a:t>
            </a:r>
            <a:r>
              <a:rPr lang="hu-HU" sz="2800" dirty="0" err="1"/>
              <a:t>by</a:t>
            </a:r>
            <a:r>
              <a:rPr lang="hu-HU" sz="2800" dirty="0"/>
              <a:t> </a:t>
            </a:r>
            <a:r>
              <a:rPr lang="hu-HU" sz="2800" dirty="0" err="1"/>
              <a:t>Hollohaza</a:t>
            </a:r>
            <a:endParaRPr lang="hu-HU" sz="2800" dirty="0"/>
          </a:p>
        </p:txBody>
      </p:sp>
      <p:pic>
        <p:nvPicPr>
          <p:cNvPr id="10" name="Tartalom helye 9" descr="A képen asztal, tányér, étel, beltéri látható&#10;&#10;Automatikusan generált leírás">
            <a:extLst>
              <a:ext uri="{FF2B5EF4-FFF2-40B4-BE49-F238E27FC236}">
                <a16:creationId xmlns:a16="http://schemas.microsoft.com/office/drawing/2014/main" id="{D514ABD7-EE5C-4E79-BFC7-57444C857333}"/>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234553"/>
            <a:ext cx="4292482" cy="2861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0062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2172CA-9B84-4E53-8E2D-84E82CDFE153}"/>
              </a:ext>
            </a:extLst>
          </p:cNvPr>
          <p:cNvSpPr>
            <a:spLocks noGrp="1"/>
          </p:cNvSpPr>
          <p:nvPr>
            <p:ph type="title"/>
          </p:nvPr>
        </p:nvSpPr>
        <p:spPr/>
        <p:txBody>
          <a:bodyPr/>
          <a:lstStyle/>
          <a:p>
            <a:r>
              <a:rPr lang="hu-HU" dirty="0" err="1"/>
              <a:t>Hungarian</a:t>
            </a:r>
            <a:r>
              <a:rPr lang="hu-HU" dirty="0"/>
              <a:t> </a:t>
            </a:r>
            <a:r>
              <a:rPr lang="hu-HU" dirty="0" err="1"/>
              <a:t>Culture</a:t>
            </a:r>
            <a:r>
              <a:rPr lang="hu-HU" dirty="0"/>
              <a:t> Day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Bővítmények 2" title="Web Video Player">
                <a:extLst>
                  <a:ext uri="{FF2B5EF4-FFF2-40B4-BE49-F238E27FC236}">
                    <a16:creationId xmlns:a16="http://schemas.microsoft.com/office/drawing/2014/main" id="{D407350A-EF0F-45A4-AD20-DA7B369731AF}"/>
                  </a:ext>
                </a:extLst>
              </p:cNvPr>
              <p:cNvGraphicFramePr>
                <a:graphicFrameLocks noGrp="1"/>
              </p:cNvGraphicFramePr>
              <p:nvPr>
                <p:extLst>
                  <p:ext uri="{D42A27DB-BD31-4B8C-83A1-F6EECF244321}">
                    <p14:modId xmlns:p14="http://schemas.microsoft.com/office/powerpoint/2010/main" val="370249040"/>
                  </p:ext>
                </p:extLst>
              </p:nvPr>
            </p:nvGraphicFramePr>
            <p:xfrm>
              <a:off x="1054432" y="2413308"/>
              <a:ext cx="6953250" cy="391477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3" name="Bővítmények 2" title="Web Video Player">
                <a:extLst>
                  <a:ext uri="{FF2B5EF4-FFF2-40B4-BE49-F238E27FC236}">
                    <a16:creationId xmlns:a16="http://schemas.microsoft.com/office/drawing/2014/main" id="{D407350A-EF0F-45A4-AD20-DA7B369731AF}"/>
                  </a:ext>
                </a:extLst>
              </p:cNvPr>
              <p:cNvPicPr>
                <a:picLocks noGrp="1" noRot="1" noChangeAspect="1" noMove="1" noResize="1" noEditPoints="1" noAdjustHandles="1" noChangeArrowheads="1" noChangeShapeType="1"/>
              </p:cNvPicPr>
              <p:nvPr/>
            </p:nvPicPr>
            <p:blipFill>
              <a:blip r:embed="rId3"/>
              <a:stretch>
                <a:fillRect/>
              </a:stretch>
            </p:blipFill>
            <p:spPr>
              <a:xfrm>
                <a:off x="1054432" y="2413308"/>
                <a:ext cx="6953250" cy="3914775"/>
              </a:xfrm>
              <a:prstGeom prst="rect">
                <a:avLst/>
              </a:prstGeom>
            </p:spPr>
          </p:pic>
        </mc:Fallback>
      </mc:AlternateContent>
    </p:spTree>
    <p:extLst>
      <p:ext uri="{BB962C8B-B14F-4D97-AF65-F5344CB8AC3E}">
        <p14:creationId xmlns:p14="http://schemas.microsoft.com/office/powerpoint/2010/main" val="4191644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0999EE29-BB18-4F5E-B3F0-6836C161F42F}"/>
              </a:ext>
            </a:extLst>
          </p:cNvPr>
          <p:cNvSpPr txBox="1"/>
          <p:nvPr/>
        </p:nvSpPr>
        <p:spPr>
          <a:xfrm>
            <a:off x="1007604" y="548680"/>
            <a:ext cx="7128792" cy="954107"/>
          </a:xfrm>
          <a:prstGeom prst="rect">
            <a:avLst/>
          </a:prstGeom>
          <a:noFill/>
        </p:spPr>
        <p:txBody>
          <a:bodyPr wrap="square" rtlCol="0">
            <a:spAutoFit/>
          </a:bodyPr>
          <a:lstStyle/>
          <a:p>
            <a:pPr algn="ctr"/>
            <a:r>
              <a:rPr lang="hu-HU" sz="2800" dirty="0" err="1"/>
              <a:t>Task</a:t>
            </a:r>
            <a:r>
              <a:rPr lang="hu-HU" sz="2800" dirty="0"/>
              <a:t> </a:t>
            </a:r>
            <a:r>
              <a:rPr lang="hu-HU" sz="2800" dirty="0" err="1"/>
              <a:t>for</a:t>
            </a:r>
            <a:r>
              <a:rPr lang="hu-HU" sz="2800" dirty="0"/>
              <a:t> </a:t>
            </a:r>
            <a:r>
              <a:rPr lang="hu-HU" sz="2800" dirty="0" err="1"/>
              <a:t>presentation</a:t>
            </a:r>
            <a:r>
              <a:rPr lang="hu-HU" sz="2800" dirty="0"/>
              <a:t>
</a:t>
            </a:r>
          </a:p>
        </p:txBody>
      </p:sp>
      <p:sp>
        <p:nvSpPr>
          <p:cNvPr id="3" name="Szövegdoboz 2">
            <a:extLst>
              <a:ext uri="{FF2B5EF4-FFF2-40B4-BE49-F238E27FC236}">
                <a16:creationId xmlns:a16="http://schemas.microsoft.com/office/drawing/2014/main" id="{8220181B-43D5-4533-A0D0-E3DAF225017F}"/>
              </a:ext>
            </a:extLst>
          </p:cNvPr>
          <p:cNvSpPr txBox="1"/>
          <p:nvPr/>
        </p:nvSpPr>
        <p:spPr>
          <a:xfrm>
            <a:off x="1547664" y="2132856"/>
            <a:ext cx="6264696" cy="1015663"/>
          </a:xfrm>
          <a:prstGeom prst="rect">
            <a:avLst/>
          </a:prstGeom>
          <a:noFill/>
        </p:spPr>
        <p:txBody>
          <a:bodyPr wrap="square" rtlCol="0">
            <a:spAutoFit/>
          </a:bodyPr>
          <a:lstStyle/>
          <a:p>
            <a:r>
              <a:rPr lang="hu-HU" dirty="0">
                <a:hlinkClick r:id="rId2"/>
              </a:rPr>
              <a:t>https://create.kahoot.it/share/magyar-kulturalis-ertekek/004c36c6-6c11-42ca-865b-33b33074c2e9</a:t>
            </a:r>
            <a:endParaRPr lang="hu-HU" dirty="0"/>
          </a:p>
          <a:p>
            <a:endParaRPr lang="hu-HU" sz="2400" dirty="0"/>
          </a:p>
        </p:txBody>
      </p:sp>
    </p:spTree>
    <p:extLst>
      <p:ext uri="{BB962C8B-B14F-4D97-AF65-F5344CB8AC3E}">
        <p14:creationId xmlns:p14="http://schemas.microsoft.com/office/powerpoint/2010/main" val="177123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56C286F1-57C3-4712-B7CC-72DB472B8A8C}"/>
              </a:ext>
            </a:extLst>
          </p:cNvPr>
          <p:cNvSpPr txBox="1"/>
          <p:nvPr/>
        </p:nvSpPr>
        <p:spPr>
          <a:xfrm>
            <a:off x="2123728" y="2132856"/>
            <a:ext cx="5616624" cy="1200329"/>
          </a:xfrm>
          <a:prstGeom prst="rect">
            <a:avLst/>
          </a:prstGeom>
          <a:noFill/>
        </p:spPr>
        <p:txBody>
          <a:bodyPr wrap="square" rtlCol="0">
            <a:spAutoFit/>
          </a:bodyPr>
          <a:lstStyle/>
          <a:p>
            <a:r>
              <a:rPr lang="en-US" sz="3600" dirty="0"/>
              <a:t>Thank you for your attention</a:t>
            </a:r>
            <a:r>
              <a:rPr lang="hu-HU" sz="3600" dirty="0"/>
              <a:t>! </a:t>
            </a:r>
          </a:p>
        </p:txBody>
      </p:sp>
      <p:pic>
        <p:nvPicPr>
          <p:cNvPr id="4" name="Ábra 3" descr="Vigyorgó arc kitöltés nélkül">
            <a:extLst>
              <a:ext uri="{FF2B5EF4-FFF2-40B4-BE49-F238E27FC236}">
                <a16:creationId xmlns:a16="http://schemas.microsoft.com/office/drawing/2014/main" id="{BA179DF7-9034-42A7-85C5-262D7689F6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4800" y="2636912"/>
            <a:ext cx="914400" cy="914400"/>
          </a:xfrm>
          <a:prstGeom prst="rect">
            <a:avLst/>
          </a:prstGeom>
        </p:spPr>
      </p:pic>
    </p:spTree>
    <p:extLst>
      <p:ext uri="{BB962C8B-B14F-4D97-AF65-F5344CB8AC3E}">
        <p14:creationId xmlns:p14="http://schemas.microsoft.com/office/powerpoint/2010/main" val="151644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p:txBody>
          <a:bodyPr>
            <a:normAutofit/>
          </a:bodyPr>
          <a:lstStyle/>
          <a:p>
            <a:pPr marL="0" indent="0">
              <a:buNone/>
            </a:pPr>
            <a:r>
              <a:rPr lang="en-US" sz="2800" dirty="0"/>
              <a:t>This habit looks back at an old rural habit. On Easter Monday, the young </a:t>
            </a:r>
            <a:r>
              <a:rPr lang="en-US" sz="2800" dirty="0" err="1"/>
              <a:t>leges</a:t>
            </a:r>
            <a:r>
              <a:rPr lang="en-US" sz="2800" dirty="0"/>
              <a:t> poured a bucket of water into the girls who reached the age</a:t>
            </a:r>
            <a:r>
              <a:rPr lang="hu-HU" sz="2800" dirty="0"/>
              <a:t> </a:t>
            </a:r>
            <a:r>
              <a:rPr lang="hu-HU" sz="2800" dirty="0" err="1"/>
              <a:t>when</a:t>
            </a:r>
            <a:r>
              <a:rPr lang="en-US" sz="2800" dirty="0"/>
              <a:t> they </a:t>
            </a:r>
            <a:r>
              <a:rPr lang="hu-HU" sz="2800" dirty="0" err="1"/>
              <a:t>able</a:t>
            </a:r>
            <a:r>
              <a:rPr lang="hu-HU" sz="2800" dirty="0"/>
              <a:t> </a:t>
            </a:r>
            <a:r>
              <a:rPr lang="hu-HU" sz="2800" dirty="0" err="1"/>
              <a:t>to</a:t>
            </a:r>
            <a:r>
              <a:rPr lang="en-US" sz="2800" dirty="0"/>
              <a:t> marry</a:t>
            </a:r>
            <a:r>
              <a:rPr lang="hu-HU" sz="2800" dirty="0"/>
              <a:t> a man.</a:t>
            </a:r>
            <a:br>
              <a:rPr lang="en-US" sz="2800" dirty="0"/>
            </a:br>
            <a:r>
              <a:rPr lang="en-US" sz="2800" dirty="0"/>
              <a:t>		</a:t>
            </a:r>
            <a:endParaRPr lang="hu-HU" dirty="0"/>
          </a:p>
        </p:txBody>
      </p:sp>
      <p:sp>
        <p:nvSpPr>
          <p:cNvPr id="3" name="Cím 2"/>
          <p:cNvSpPr>
            <a:spLocks noGrp="1"/>
          </p:cNvSpPr>
          <p:nvPr>
            <p:ph type="title"/>
          </p:nvPr>
        </p:nvSpPr>
        <p:spPr>
          <a:xfrm>
            <a:off x="683568" y="404664"/>
            <a:ext cx="7756263" cy="1054250"/>
          </a:xfrm>
        </p:spPr>
        <p:txBody>
          <a:bodyPr/>
          <a:lstStyle/>
          <a:p>
            <a:br>
              <a:rPr lang="hu-HU" dirty="0"/>
            </a:br>
            <a:br>
              <a:rPr lang="hu-HU" dirty="0"/>
            </a:br>
            <a:endParaRPr lang="hu-HU" dirty="0"/>
          </a:p>
        </p:txBody>
      </p:sp>
      <p:sp>
        <p:nvSpPr>
          <p:cNvPr id="5" name="Szövegdoboz 4">
            <a:extLst>
              <a:ext uri="{FF2B5EF4-FFF2-40B4-BE49-F238E27FC236}">
                <a16:creationId xmlns:a16="http://schemas.microsoft.com/office/drawing/2014/main" id="{8B931305-C328-4663-AE72-F971EE55273D}"/>
              </a:ext>
            </a:extLst>
          </p:cNvPr>
          <p:cNvSpPr txBox="1"/>
          <p:nvPr/>
        </p:nvSpPr>
        <p:spPr>
          <a:xfrm>
            <a:off x="1763688" y="692696"/>
            <a:ext cx="5328592" cy="1446550"/>
          </a:xfrm>
          <a:prstGeom prst="rect">
            <a:avLst/>
          </a:prstGeom>
          <a:noFill/>
        </p:spPr>
        <p:txBody>
          <a:bodyPr wrap="square" rtlCol="0">
            <a:spAutoFit/>
          </a:bodyPr>
          <a:lstStyle/>
          <a:p>
            <a:pPr algn="ctr"/>
            <a:r>
              <a:rPr lang="hu-HU" sz="4400" dirty="0" err="1"/>
              <a:t>Sprinkling</a:t>
            </a:r>
            <a:r>
              <a:rPr lang="hu-HU" sz="4400" dirty="0"/>
              <a:t> 
</a:t>
            </a:r>
          </a:p>
        </p:txBody>
      </p:sp>
    </p:spTree>
    <p:extLst>
      <p:ext uri="{BB962C8B-B14F-4D97-AF65-F5344CB8AC3E}">
        <p14:creationId xmlns:p14="http://schemas.microsoft.com/office/powerpoint/2010/main" val="2515833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6284335" cy="4320480"/>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798" y="2841501"/>
            <a:ext cx="6039848" cy="4016499"/>
          </a:xfrm>
          <a:prstGeom prst="rect">
            <a:avLst/>
          </a:prstGeom>
        </p:spPr>
      </p:pic>
    </p:spTree>
    <p:extLst>
      <p:ext uri="{BB962C8B-B14F-4D97-AF65-F5344CB8AC3E}">
        <p14:creationId xmlns:p14="http://schemas.microsoft.com/office/powerpoint/2010/main" val="14838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ím 4"/>
          <p:cNvSpPr>
            <a:spLocks noGrp="1"/>
          </p:cNvSpPr>
          <p:nvPr>
            <p:ph type="title" idx="4294967295"/>
          </p:nvPr>
        </p:nvSpPr>
        <p:spPr>
          <a:xfrm>
            <a:off x="755576" y="2924944"/>
            <a:ext cx="7754938" cy="1054100"/>
          </a:xfrm>
        </p:spPr>
        <p:txBody>
          <a:bodyPr/>
          <a:lstStyle/>
          <a:p>
            <a:r>
              <a:rPr lang="hu-HU" dirty="0" err="1">
                <a:solidFill>
                  <a:schemeClr val="tx1"/>
                </a:solidFill>
              </a:rPr>
              <a:t>Carnival</a:t>
            </a:r>
            <a:r>
              <a:rPr lang="hu-HU" dirty="0">
                <a:solidFill>
                  <a:schemeClr val="tx1"/>
                </a:solidFill>
              </a:rPr>
              <a:t> </a:t>
            </a:r>
            <a:r>
              <a:rPr lang="hu-HU" dirty="0" err="1">
                <a:solidFill>
                  <a:schemeClr val="tx1"/>
                </a:solidFill>
              </a:rPr>
              <a:t>Habits</a:t>
            </a:r>
            <a:r>
              <a:rPr lang="hu-HU" dirty="0">
                <a:solidFill>
                  <a:schemeClr val="tx1"/>
                </a:solidFill>
              </a:rPr>
              <a:t>
</a:t>
            </a:r>
          </a:p>
        </p:txBody>
      </p:sp>
    </p:spTree>
    <p:extLst>
      <p:ext uri="{BB962C8B-B14F-4D97-AF65-F5344CB8AC3E}">
        <p14:creationId xmlns:p14="http://schemas.microsoft.com/office/powerpoint/2010/main" val="3133670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83568" y="2492896"/>
            <a:ext cx="7745505" cy="3877815"/>
          </a:xfrm>
        </p:spPr>
        <p:txBody>
          <a:bodyPr/>
          <a:lstStyle/>
          <a:p>
            <a:pPr marL="0" indent="0">
              <a:buNone/>
            </a:pPr>
            <a:r>
              <a:rPr lang="hu-HU" dirty="0" err="1"/>
              <a:t>This</a:t>
            </a:r>
            <a:r>
              <a:rPr lang="hu-HU" dirty="0"/>
              <a:t> </a:t>
            </a:r>
            <a:r>
              <a:rPr lang="hu-HU" dirty="0" err="1"/>
              <a:t>time</a:t>
            </a:r>
            <a:r>
              <a:rPr lang="en-US" dirty="0"/>
              <a:t>, people hide behind a sheepskin and a terrific, wooden mask, cling with clicker and other</a:t>
            </a:r>
            <a:r>
              <a:rPr lang="hu-HU" dirty="0"/>
              <a:t> </a:t>
            </a:r>
            <a:r>
              <a:rPr lang="hu-HU" dirty="0" err="1"/>
              <a:t>things</a:t>
            </a:r>
            <a:r>
              <a:rPr lang="en-US" dirty="0"/>
              <a:t>, and marched along the street and spreading ashes on the powder hoping to keep the bad spirits away. </a:t>
            </a:r>
            <a:br>
              <a:rPr lang="en-US" dirty="0"/>
            </a:br>
            <a:r>
              <a:rPr lang="en-US" dirty="0"/>
              <a:t>In the end of the carnival the straw puppet symbolizing the "death" of the winter </a:t>
            </a:r>
            <a:r>
              <a:rPr lang="hu-HU" dirty="0" err="1"/>
              <a:t>will</a:t>
            </a:r>
            <a:r>
              <a:rPr lang="hu-HU" dirty="0"/>
              <a:t> be </a:t>
            </a:r>
            <a:r>
              <a:rPr lang="en-US" dirty="0"/>
              <a:t>burned</a:t>
            </a:r>
            <a:r>
              <a:rPr lang="hu-HU" dirty="0"/>
              <a:t> </a:t>
            </a:r>
            <a:r>
              <a:rPr lang="hu-HU" dirty="0" err="1"/>
              <a:t>or</a:t>
            </a:r>
            <a:r>
              <a:rPr lang="hu-HU" dirty="0"/>
              <a:t> </a:t>
            </a:r>
            <a:r>
              <a:rPr lang="hu-HU" dirty="0" err="1"/>
              <a:t>threw</a:t>
            </a:r>
            <a:r>
              <a:rPr lang="hu-HU" dirty="0"/>
              <a:t> in a </a:t>
            </a:r>
            <a:r>
              <a:rPr lang="hu-HU" dirty="0" err="1"/>
              <a:t>river</a:t>
            </a:r>
            <a:r>
              <a:rPr lang="hu-HU" dirty="0"/>
              <a:t>.</a:t>
            </a:r>
          </a:p>
        </p:txBody>
      </p:sp>
      <p:sp>
        <p:nvSpPr>
          <p:cNvPr id="2" name="Cím 1"/>
          <p:cNvSpPr>
            <a:spLocks noGrp="1"/>
          </p:cNvSpPr>
          <p:nvPr>
            <p:ph type="title"/>
          </p:nvPr>
        </p:nvSpPr>
        <p:spPr/>
        <p:txBody>
          <a:bodyPr/>
          <a:lstStyle/>
          <a:p>
            <a:r>
              <a:rPr lang="hu-HU" dirty="0" err="1"/>
              <a:t>Busowalk</a:t>
            </a:r>
            <a:endParaRPr lang="hu-HU" dirty="0"/>
          </a:p>
        </p:txBody>
      </p:sp>
    </p:spTree>
    <p:extLst>
      <p:ext uri="{BB962C8B-B14F-4D97-AF65-F5344CB8AC3E}">
        <p14:creationId xmlns:p14="http://schemas.microsoft.com/office/powerpoint/2010/main" val="209067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5715000" cy="3800475"/>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183" y="3284984"/>
            <a:ext cx="6121438" cy="3374256"/>
          </a:xfrm>
          <a:prstGeom prst="rect">
            <a:avLst/>
          </a:prstGeom>
        </p:spPr>
      </p:pic>
    </p:spTree>
    <p:extLst>
      <p:ext uri="{BB962C8B-B14F-4D97-AF65-F5344CB8AC3E}">
        <p14:creationId xmlns:p14="http://schemas.microsoft.com/office/powerpoint/2010/main" val="330608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435">
                                          <p:stCondLst>
                                            <p:cond delay="0"/>
                                          </p:stCondLst>
                                        </p:cTn>
                                        <p:tgtEl>
                                          <p:spTgt spid="5"/>
                                        </p:tgtEl>
                                      </p:cBhvr>
                                    </p:animEffect>
                                    <p:anim calcmode="lin" valueType="num">
                                      <p:cBhvr>
                                        <p:cTn id="14" dur="136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7"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8"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9" dur="20">
                                          <p:stCondLst>
                                            <p:cond delay="488"/>
                                          </p:stCondLst>
                                        </p:cTn>
                                        <p:tgtEl>
                                          <p:spTgt spid="5"/>
                                        </p:tgtEl>
                                      </p:cBhvr>
                                      <p:to x="100000" y="60000"/>
                                    </p:animScale>
                                    <p:animScale>
                                      <p:cBhvr>
                                        <p:cTn id="20" dur="125" decel="50000">
                                          <p:stCondLst>
                                            <p:cond delay="507"/>
                                          </p:stCondLst>
                                        </p:cTn>
                                        <p:tgtEl>
                                          <p:spTgt spid="5"/>
                                        </p:tgtEl>
                                      </p:cBhvr>
                                      <p:to x="100000" y="100000"/>
                                    </p:animScale>
                                    <p:animScale>
                                      <p:cBhvr>
                                        <p:cTn id="21" dur="20">
                                          <p:stCondLst>
                                            <p:cond delay="984"/>
                                          </p:stCondLst>
                                        </p:cTn>
                                        <p:tgtEl>
                                          <p:spTgt spid="5"/>
                                        </p:tgtEl>
                                      </p:cBhvr>
                                      <p:to x="100000" y="80000"/>
                                    </p:animScale>
                                    <p:animScale>
                                      <p:cBhvr>
                                        <p:cTn id="22" dur="125" decel="50000">
                                          <p:stCondLst>
                                            <p:cond delay="1004"/>
                                          </p:stCondLst>
                                        </p:cTn>
                                        <p:tgtEl>
                                          <p:spTgt spid="5"/>
                                        </p:tgtEl>
                                      </p:cBhvr>
                                      <p:to x="100000" y="100000"/>
                                    </p:animScale>
                                    <p:animScale>
                                      <p:cBhvr>
                                        <p:cTn id="23" dur="20">
                                          <p:stCondLst>
                                            <p:cond delay="1231"/>
                                          </p:stCondLst>
                                        </p:cTn>
                                        <p:tgtEl>
                                          <p:spTgt spid="5"/>
                                        </p:tgtEl>
                                      </p:cBhvr>
                                      <p:to x="100000" y="90000"/>
                                    </p:animScale>
                                    <p:animScale>
                                      <p:cBhvr>
                                        <p:cTn id="24" dur="125" decel="50000">
                                          <p:stCondLst>
                                            <p:cond delay="1251"/>
                                          </p:stCondLst>
                                        </p:cTn>
                                        <p:tgtEl>
                                          <p:spTgt spid="5"/>
                                        </p:tgtEl>
                                      </p:cBhvr>
                                      <p:to x="100000" y="100000"/>
                                    </p:animScale>
                                    <p:animScale>
                                      <p:cBhvr>
                                        <p:cTn id="25" dur="20">
                                          <p:stCondLst>
                                            <p:cond delay="1356"/>
                                          </p:stCondLst>
                                        </p:cTn>
                                        <p:tgtEl>
                                          <p:spTgt spid="5"/>
                                        </p:tgtEl>
                                      </p:cBhvr>
                                      <p:to x="100000" y="95000"/>
                                    </p:animScale>
                                    <p:animScale>
                                      <p:cBhvr>
                                        <p:cTn id="26" dur="125"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l="-7000" r="-7000"/>
          </a:stretch>
        </a:blipFill>
        <a:effectLst/>
      </p:bgPr>
    </p:bg>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755576" y="620688"/>
            <a:ext cx="7756525" cy="1054100"/>
          </a:xfrm>
        </p:spPr>
        <p:txBody>
          <a:bodyPr/>
          <a:lstStyle/>
          <a:p>
            <a:r>
              <a:rPr lang="hu-HU" dirty="0" err="1">
                <a:solidFill>
                  <a:schemeClr val="tx1"/>
                </a:solidFill>
              </a:rPr>
              <a:t>Spa’s</a:t>
            </a:r>
            <a:r>
              <a:rPr lang="hu-HU" dirty="0">
                <a:solidFill>
                  <a:schemeClr val="tx1"/>
                </a:solidFill>
              </a:rPr>
              <a:t>
</a:t>
            </a:r>
          </a:p>
        </p:txBody>
      </p:sp>
      <p:sp>
        <p:nvSpPr>
          <p:cNvPr id="14" name="Téglalap 13"/>
          <p:cNvSpPr/>
          <p:nvPr/>
        </p:nvSpPr>
        <p:spPr>
          <a:xfrm>
            <a:off x="1259632" y="1988840"/>
            <a:ext cx="6288094" cy="1754326"/>
          </a:xfrm>
          <a:prstGeom prst="rect">
            <a:avLst/>
          </a:prstGeom>
        </p:spPr>
        <p:txBody>
          <a:bodyPr wrap="square">
            <a:spAutoFit/>
          </a:bodyPr>
          <a:lstStyle/>
          <a:p>
            <a:r>
              <a:rPr lang="en-US" sz="2800" dirty="0"/>
              <a:t>There is a spa in all regions of Hungary. Budapest is the only capital of the world where there is a spa. 
</a:t>
            </a:r>
            <a:r>
              <a:rPr lang="hu-HU" sz="2400" dirty="0"/>
              <a:t>	 </a:t>
            </a:r>
          </a:p>
        </p:txBody>
      </p:sp>
    </p:spTree>
    <p:extLst>
      <p:ext uri="{BB962C8B-B14F-4D97-AF65-F5344CB8AC3E}">
        <p14:creationId xmlns:p14="http://schemas.microsoft.com/office/powerpoint/2010/main" val="317820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3" y="2441836"/>
            <a:ext cx="5053515" cy="2842602"/>
          </a:xfrm>
          <a:prstGeom prst="rect">
            <a:avLst/>
          </a:prstGeom>
          <a:effectLst>
            <a:reflection stA="3000" endPos="65000" dist="50800" dir="5400000" sy="-100000" algn="bl" rotWithShape="0"/>
          </a:effectLst>
        </p:spPr>
      </p:pic>
      <p:sp>
        <p:nvSpPr>
          <p:cNvPr id="4" name="Cím 3"/>
          <p:cNvSpPr>
            <a:spLocks noGrp="1"/>
          </p:cNvSpPr>
          <p:nvPr>
            <p:ph type="title"/>
          </p:nvPr>
        </p:nvSpPr>
        <p:spPr>
          <a:xfrm>
            <a:off x="683568" y="-243408"/>
            <a:ext cx="8280920" cy="1886921"/>
          </a:xfrm>
        </p:spPr>
        <p:txBody>
          <a:bodyPr/>
          <a:lstStyle/>
          <a:p>
            <a:pPr algn="ctr"/>
            <a:r>
              <a:rPr lang="hu-HU" sz="5400" dirty="0" err="1"/>
              <a:t>Well-known</a:t>
            </a:r>
            <a:r>
              <a:rPr lang="hu-HU" sz="5400" dirty="0"/>
              <a:t> </a:t>
            </a:r>
            <a:r>
              <a:rPr lang="hu-HU" sz="5400" dirty="0" err="1"/>
              <a:t>Spas</a:t>
            </a:r>
            <a:r>
              <a:rPr lang="hu-HU" sz="5400" dirty="0"/>
              <a:t>
</a:t>
            </a:r>
          </a:p>
        </p:txBody>
      </p:sp>
      <p:sp>
        <p:nvSpPr>
          <p:cNvPr id="6" name="Tartalom helye 5"/>
          <p:cNvSpPr>
            <a:spLocks noGrp="1"/>
          </p:cNvSpPr>
          <p:nvPr>
            <p:ph idx="1"/>
          </p:nvPr>
        </p:nvSpPr>
        <p:spPr>
          <a:xfrm>
            <a:off x="179512" y="908720"/>
            <a:ext cx="4116667" cy="5566765"/>
          </a:xfrm>
        </p:spPr>
        <p:txBody>
          <a:bodyPr/>
          <a:lstStyle/>
          <a:p>
            <a:r>
              <a:rPr lang="hu-HU" sz="3200" dirty="0"/>
              <a:t>Hévíz </a:t>
            </a:r>
            <a:r>
              <a:rPr lang="hu-HU" sz="3200" dirty="0" err="1"/>
              <a:t>Healing</a:t>
            </a:r>
            <a:r>
              <a:rPr lang="hu-HU" sz="3200" dirty="0"/>
              <a:t>
</a:t>
            </a:r>
            <a:r>
              <a:rPr lang="hu-HU" sz="3200" dirty="0" err="1"/>
              <a:t>Zsóry</a:t>
            </a:r>
            <a:r>
              <a:rPr lang="hu-HU" sz="3200" dirty="0"/>
              <a:t> </a:t>
            </a:r>
            <a:r>
              <a:rPr lang="hu-HU" sz="3200" dirty="0" err="1"/>
              <a:t>Spa</a:t>
            </a:r>
            <a:r>
              <a:rPr lang="hu-HU" sz="3200" dirty="0"/>
              <a:t>
Széchenyi </a:t>
            </a:r>
            <a:r>
              <a:rPr lang="hu-HU" sz="3200" dirty="0" err="1"/>
              <a:t>Thermal</a:t>
            </a:r>
            <a:r>
              <a:rPr lang="hu-HU" sz="3200" dirty="0"/>
              <a:t> </a:t>
            </a:r>
            <a:r>
              <a:rPr lang="hu-HU" sz="3200" dirty="0" err="1"/>
              <a:t>Baths</a:t>
            </a:r>
            <a:endParaRPr lang="hu-HU" dirty="0"/>
          </a:p>
        </p:txBody>
      </p:sp>
    </p:spTree>
    <p:extLst>
      <p:ext uri="{BB962C8B-B14F-4D97-AF65-F5344CB8AC3E}">
        <p14:creationId xmlns:p14="http://schemas.microsoft.com/office/powerpoint/2010/main" val="38870793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mény kötés">
  <a:themeElements>
    <a:clrScheme name="Kemény kötés">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Kemény kötés">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mény kötés">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1.png"/></Relationships>
</file>

<file path=ppt/webextensions/webextension1.xml><?xml version="1.0" encoding="utf-8"?>
<we:webextension xmlns:we="http://schemas.microsoft.com/office/webextensions/webextension/2010/11" id="{FB1C2857-64E8-43AC-A8F0-884BDAF6A914}">
  <we:reference id="wa104221182" version="3.3.0.0" store="hu-HU" storeType="OMEX"/>
  <we:alternateReferences>
    <we:reference id="wa104221182" version="3.3.0.0" store="wa104221182" storeType="OMEX"/>
  </we:alternateReferences>
  <we:properties>
    <we:property name="vid" value="&quot;https://www.youtube.com/watch?v=mVd7EWHIiMg&quot;"/>
    <we:property name="starttime" value="0"/>
    <we:property name="slideId" value="280"/>
    <we:property name="endtime" value="0"/>
    <we:property name="autoplay"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179</TotalTime>
  <Words>460</Words>
  <Application>Microsoft Office PowerPoint</Application>
  <PresentationFormat>Diavetítés a képernyőre (4:3 oldalarány)</PresentationFormat>
  <Paragraphs>40</Paragraphs>
  <Slides>24</Slides>
  <Notes>2</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24</vt:i4>
      </vt:variant>
    </vt:vector>
  </HeadingPairs>
  <TitlesOfParts>
    <vt:vector size="29" baseType="lpstr">
      <vt:lpstr>Arial</vt:lpstr>
      <vt:lpstr>Book Antiqua</vt:lpstr>
      <vt:lpstr>Calibri</vt:lpstr>
      <vt:lpstr>Wingdings</vt:lpstr>
      <vt:lpstr>Kemény kötés</vt:lpstr>
      <vt:lpstr>     Cultural values
</vt:lpstr>
      <vt:lpstr>Easter habits
</vt:lpstr>
      <vt:lpstr>  </vt:lpstr>
      <vt:lpstr>PowerPoint-bemutató</vt:lpstr>
      <vt:lpstr>Carnival Habits
</vt:lpstr>
      <vt:lpstr>Busowalk</vt:lpstr>
      <vt:lpstr>PowerPoint-bemutató</vt:lpstr>
      <vt:lpstr>Spa’s
</vt:lpstr>
      <vt:lpstr>Well-known Spas
</vt:lpstr>
      <vt:lpstr>PowerPoint-bemutató</vt:lpstr>
      <vt:lpstr>The Hungarian Hussar
</vt:lpstr>
      <vt:lpstr>PowerPoint-bemutató</vt:lpstr>
      <vt:lpstr>The Hungarian Ranch</vt:lpstr>
      <vt:lpstr>PowerPoint-bemutató</vt:lpstr>
      <vt:lpstr> THE MATYÓ FOLK ART </vt:lpstr>
      <vt:lpstr>THE BENEDICTINE ABBEY AND THE NATURAL ENVIRONMENT OF THE THOUSAND-YEAR-OLD PANNONHALMA 
</vt:lpstr>
      <vt:lpstr>PowerPoint-bemutató</vt:lpstr>
      <vt:lpstr>PowerPoint-bemutató</vt:lpstr>
      <vt:lpstr>PowerPoint-bemutató</vt:lpstr>
      <vt:lpstr>PowerPoint-bemutató</vt:lpstr>
      <vt:lpstr>Famous Porcelains
</vt:lpstr>
      <vt:lpstr>Hungarian Culture Day 
</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Kulturális Értékek</dc:title>
  <dc:creator>Vivien Sápi</dc:creator>
  <cp:lastModifiedBy>Vivien Sápi</cp:lastModifiedBy>
  <cp:revision>16</cp:revision>
  <dcterms:created xsi:type="dcterms:W3CDTF">2019-09-29T16:12:18Z</dcterms:created>
  <dcterms:modified xsi:type="dcterms:W3CDTF">2019-09-29T19:18:57Z</dcterms:modified>
</cp:coreProperties>
</file>