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57" r:id="rId3"/>
    <p:sldId id="258" r:id="rId4"/>
    <p:sldId id="259" r:id="rId5"/>
    <p:sldId id="260" r:id="rId6"/>
    <p:sldId id="261" r:id="rId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a:t>Uredite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endParaRPr lang="en-US" dirty="0"/>
          </a:p>
        </p:txBody>
      </p:sp>
      <p:sp>
        <p:nvSpPr>
          <p:cNvPr id="4" name="Date Placeholder 3"/>
          <p:cNvSpPr>
            <a:spLocks noGrp="1"/>
          </p:cNvSpPr>
          <p:nvPr>
            <p:ph type="dt" sz="half" idx="10"/>
          </p:nvPr>
        </p:nvSpPr>
        <p:spPr/>
        <p:txBody>
          <a:bodyPr/>
          <a:lstStyle/>
          <a:p>
            <a:fld id="{1882CBDB-0793-4455-924B-E128B9C5D198}" type="datetimeFigureOut">
              <a:rPr lang="hr-HR" smtClean="0"/>
              <a:t>16.2.2020.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1F8D48-B1E6-4DBB-9FDE-66CB4314F634}" type="slidenum">
              <a:rPr lang="hr-HR" smtClean="0"/>
              <a:t>‹#›</a:t>
            </a:fld>
            <a:endParaRPr lang="hr-H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065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Date Placeholder 2"/>
          <p:cNvSpPr>
            <a:spLocks noGrp="1"/>
          </p:cNvSpPr>
          <p:nvPr>
            <p:ph type="dt" sz="half" idx="10"/>
          </p:nvPr>
        </p:nvSpPr>
        <p:spPr/>
        <p:txBody>
          <a:bodyPr/>
          <a:lstStyle/>
          <a:p>
            <a:fld id="{1882CBDB-0793-4455-924B-E128B9C5D198}" type="datetimeFigureOut">
              <a:rPr lang="hr-HR" smtClean="0"/>
              <a:t>16.2.2020.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3391273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a:t>Uredite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1882CBDB-0793-4455-924B-E128B9C5D198}" type="datetimeFigureOut">
              <a:rPr lang="hr-HR" smtClean="0"/>
              <a:t>16.2.2020.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83978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a:t>Uredite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1882CBDB-0793-4455-924B-E128B9C5D198}" type="datetimeFigureOut">
              <a:rPr lang="hr-HR" smtClean="0"/>
              <a:t>16.2.2020.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1F8D48-B1E6-4DBB-9FDE-66CB4314F634}" type="slidenum">
              <a:rPr lang="hr-HR" smtClean="0"/>
              <a:t>‹#›</a:t>
            </a:fld>
            <a:endParaRPr lang="hr-H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26755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a:t>Uredite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1882CBDB-0793-4455-924B-E128B9C5D198}" type="datetimeFigureOut">
              <a:rPr lang="hr-HR" smtClean="0"/>
              <a:t>16.2.2020.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1661968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a:t>Uredite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Uredite stilove teksta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1882CBDB-0793-4455-924B-E128B9C5D198}" type="datetimeFigureOut">
              <a:rPr lang="hr-HR" smtClean="0"/>
              <a:t>16.2.2020.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1F8D48-B1E6-4DBB-9FDE-66CB4314F634}" type="slidenum">
              <a:rPr lang="hr-HR" smtClean="0"/>
              <a:t>‹#›</a:t>
            </a:fld>
            <a:endParaRPr lang="hr-H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61941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a:t>Uredite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Uredite stilove teksta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1882CBDB-0793-4455-924B-E128B9C5D198}" type="datetimeFigureOut">
              <a:rPr lang="hr-HR" smtClean="0"/>
              <a:t>16.2.2020.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1091109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1882CBDB-0793-4455-924B-E128B9C5D198}" type="datetimeFigureOut">
              <a:rPr lang="hr-HR" smtClean="0"/>
              <a:t>16.2.2020.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2943978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a:t>Uredite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1882CBDB-0793-4455-924B-E128B9C5D198}" type="datetimeFigureOut">
              <a:rPr lang="hr-HR" smtClean="0"/>
              <a:t>16.2.2020.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133561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idx="1"/>
          </p:nvPr>
        </p:nvSpPr>
        <p:spPr/>
        <p:txBody>
          <a:bodyPr anchor="ct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1882CBDB-0793-4455-924B-E128B9C5D198}" type="datetimeFigureOut">
              <a:rPr lang="hr-HR" smtClean="0"/>
              <a:t>16.2.2020.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29286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a:t>Uredite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1882CBDB-0793-4455-924B-E128B9C5D198}" type="datetimeFigureOut">
              <a:rPr lang="hr-HR" smtClean="0"/>
              <a:t>16.2.2020.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1415283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1882CBDB-0793-4455-924B-E128B9C5D198}" type="datetimeFigureOut">
              <a:rPr lang="hr-HR" smtClean="0"/>
              <a:t>16.2.2020.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37243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Uredite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1882CBDB-0793-4455-924B-E128B9C5D198}" type="datetimeFigureOut">
              <a:rPr lang="hr-HR" smtClean="0"/>
              <a:t>16.2.2020.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808602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Date Placeholder 2"/>
          <p:cNvSpPr>
            <a:spLocks noGrp="1"/>
          </p:cNvSpPr>
          <p:nvPr>
            <p:ph type="dt" sz="half" idx="10"/>
          </p:nvPr>
        </p:nvSpPr>
        <p:spPr/>
        <p:txBody>
          <a:bodyPr/>
          <a:lstStyle/>
          <a:p>
            <a:fld id="{1882CBDB-0793-4455-924B-E128B9C5D198}" type="datetimeFigureOut">
              <a:rPr lang="hr-HR" smtClean="0"/>
              <a:t>16.2.2020.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159153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2CBDB-0793-4455-924B-E128B9C5D198}" type="datetimeFigureOut">
              <a:rPr lang="hr-HR" smtClean="0"/>
              <a:t>16.2.2020.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243358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a:t>Uredite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1882CBDB-0793-4455-924B-E128B9C5D198}" type="datetimeFigureOut">
              <a:rPr lang="hr-HR" smtClean="0"/>
              <a:t>16.2.2020.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2451596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a:t>Uredite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1882CBDB-0793-4455-924B-E128B9C5D198}" type="datetimeFigureOut">
              <a:rPr lang="hr-HR" smtClean="0"/>
              <a:t>16.2.2020.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41F8D48-B1E6-4DBB-9FDE-66CB4314F634}" type="slidenum">
              <a:rPr lang="hr-HR" smtClean="0"/>
              <a:t>‹#›</a:t>
            </a:fld>
            <a:endParaRPr lang="hr-HR"/>
          </a:p>
        </p:txBody>
      </p:sp>
    </p:spTree>
    <p:extLst>
      <p:ext uri="{BB962C8B-B14F-4D97-AF65-F5344CB8AC3E}">
        <p14:creationId xmlns:p14="http://schemas.microsoft.com/office/powerpoint/2010/main" val="855762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a:t>Uredite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882CBDB-0793-4455-924B-E128B9C5D198}" type="datetimeFigureOut">
              <a:rPr lang="hr-HR" smtClean="0"/>
              <a:t>16.2.2020.</a:t>
            </a:fld>
            <a:endParaRPr lang="hr-H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r-H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41F8D48-B1E6-4DBB-9FDE-66CB4314F634}" type="slidenum">
              <a:rPr lang="hr-HR" smtClean="0"/>
              <a:t>‹#›</a:t>
            </a:fld>
            <a:endParaRPr lang="hr-HR"/>
          </a:p>
        </p:txBody>
      </p:sp>
    </p:spTree>
    <p:extLst>
      <p:ext uri="{BB962C8B-B14F-4D97-AF65-F5344CB8AC3E}">
        <p14:creationId xmlns:p14="http://schemas.microsoft.com/office/powerpoint/2010/main" val="3236578848"/>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a:t>SVETAČKI ŽIVOTOPISI</a:t>
            </a:r>
          </a:p>
        </p:txBody>
      </p:sp>
      <p:sp>
        <p:nvSpPr>
          <p:cNvPr id="3" name="Podnaslov 2"/>
          <p:cNvSpPr>
            <a:spLocks noGrp="1"/>
          </p:cNvSpPr>
          <p:nvPr>
            <p:ph type="subTitle" idx="1"/>
          </p:nvPr>
        </p:nvSpPr>
        <p:spPr/>
        <p:txBody>
          <a:bodyPr/>
          <a:lstStyle/>
          <a:p>
            <a:endParaRPr lang="hr-HR" dirty="0"/>
          </a:p>
        </p:txBody>
      </p:sp>
      <p:pic>
        <p:nvPicPr>
          <p:cNvPr id="4"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5001" y="409503"/>
            <a:ext cx="1657350" cy="1266825"/>
          </a:xfrm>
          <a:prstGeom prst="rect">
            <a:avLst/>
          </a:prstGeom>
        </p:spPr>
      </p:pic>
      <p:pic>
        <p:nvPicPr>
          <p:cNvPr id="5"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448" y="5729130"/>
            <a:ext cx="2305050" cy="666750"/>
          </a:xfrm>
          <a:prstGeom prst="rect">
            <a:avLst/>
          </a:prstGeom>
        </p:spPr>
      </p:pic>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97498" y="5058746"/>
            <a:ext cx="1340768" cy="1340768"/>
          </a:xfrm>
          <a:prstGeom prst="rect">
            <a:avLst/>
          </a:prstGeom>
        </p:spPr>
      </p:pic>
    </p:spTree>
    <p:extLst>
      <p:ext uri="{BB962C8B-B14F-4D97-AF65-F5344CB8AC3E}">
        <p14:creationId xmlns:p14="http://schemas.microsoft.com/office/powerpoint/2010/main" val="241178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3" name="Rezervirano mjesto sadržaja 2"/>
          <p:cNvSpPr>
            <a:spLocks noGrp="1"/>
          </p:cNvSpPr>
          <p:nvPr>
            <p:ph idx="1"/>
          </p:nvPr>
        </p:nvSpPr>
        <p:spPr/>
        <p:txBody>
          <a:bodyPr/>
          <a:lstStyle/>
          <a:p>
            <a:r>
              <a:rPr lang="hr-HR" dirty="0"/>
              <a:t>Ikona je vjersko umjetničko djelo, najčešće slika. Najčešći predmeti uključuju Krista, Mariju, svece i anđele. Iako je posebno povezan s slikama u </a:t>
            </a:r>
            <a:r>
              <a:rPr lang="hr-HR" dirty="0" err="1"/>
              <a:t>portretnom</a:t>
            </a:r>
            <a:r>
              <a:rPr lang="hr-HR" dirty="0"/>
              <a:t> stilu usredotočenim na jednu ili dvije glavne ličnosti, pojam također pokriva većinu religioznih slika u različitim umjetničkim medijima proizvedenim od istočnog kršćanstva, uključujući i pripovjedne prizore. Ikone mogu predstavljati različite prizore u Bibliji.</a:t>
            </a:r>
          </a:p>
          <a:p>
            <a:endParaRPr lang="hr-HR" dirty="0"/>
          </a:p>
          <a:p>
            <a:endParaRPr lang="hr-HR" dirty="0"/>
          </a:p>
        </p:txBody>
      </p:sp>
      <p:pic>
        <p:nvPicPr>
          <p:cNvPr id="4"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5127" y="4701735"/>
            <a:ext cx="1657350" cy="12668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3796" y="4370214"/>
            <a:ext cx="1340768" cy="1340768"/>
          </a:xfrm>
          <a:prstGeom prst="rect">
            <a:avLst/>
          </a:prstGeom>
        </p:spPr>
      </p:pic>
      <p:pic>
        <p:nvPicPr>
          <p:cNvPr id="6"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9077" y="3954097"/>
            <a:ext cx="1591942" cy="2173001"/>
          </a:xfrm>
          <a:prstGeom prst="rect">
            <a:avLst/>
          </a:prstGeom>
        </p:spPr>
      </p:pic>
    </p:spTree>
    <p:extLst>
      <p:ext uri="{BB962C8B-B14F-4D97-AF65-F5344CB8AC3E}">
        <p14:creationId xmlns:p14="http://schemas.microsoft.com/office/powerpoint/2010/main" val="294676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numCol="2"/>
          <a:lstStyle/>
          <a:p>
            <a:r>
              <a:rPr lang="hr-HR" dirty="0"/>
              <a:t>Ikone se također mogu lijevati u metalu, isklesane su u kamenu, vezene na tkanini, oslikane drvetom, izrađene mozaikom ili freskama, tiskane na papiru ili metalu itd. Usporedive slike iz zapadnog kršćanstva uglavnom se ne klasificiraju kao "ikone", iako "ikonski" može se upotrijebiti [od koga?] za opisivanje statičkog stila pobožne slike.</a:t>
            </a:r>
          </a:p>
          <a:p>
            <a:endParaRPr lang="hr-HR" dirty="0"/>
          </a:p>
          <a:p>
            <a:r>
              <a:rPr lang="hr-HR" dirty="0"/>
              <a:t>Ikona ljestvice božanskog uspona na kojoj se prikazuju redovnici koji se penju kod Isusa na nebo, gore desno. 12. stoljeće, samostan svete Katarine</a:t>
            </a:r>
          </a:p>
        </p:txBody>
      </p:sp>
      <p:pic>
        <p:nvPicPr>
          <p:cNvPr id="4"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7737" y="3752107"/>
            <a:ext cx="2281266" cy="2996754"/>
          </a:xfrm>
          <a:prstGeom prst="rect">
            <a:avLst/>
          </a:prstGeom>
        </p:spPr>
      </p:pic>
    </p:spTree>
    <p:extLst>
      <p:ext uri="{BB962C8B-B14F-4D97-AF65-F5344CB8AC3E}">
        <p14:creationId xmlns:p14="http://schemas.microsoft.com/office/powerpoint/2010/main" val="357834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numCol="2"/>
          <a:lstStyle/>
          <a:p>
            <a:pPr fontAlgn="t"/>
            <a:r>
              <a:rPr lang="hr-HR" dirty="0"/>
              <a:t>Istočno-pravoslavna tradicija drži da proizvodnja kršćanskih slika potječe iz vrlo ranih dana kršćanstva i da je od tada kontinuirana tradicija. Moderna akademska povijest umjetnosti smatra da, iako su slike možda postojale i ranije, tradicija se može pratiti tek u 3. stoljeću i da se slike koje su preživjele iz ranokršćanske umjetnosti često uvelike razlikuju od kasnijih.</a:t>
            </a:r>
          </a:p>
          <a:p>
            <a:pPr fontAlgn="t"/>
            <a:endParaRPr lang="hr-HR" dirty="0"/>
          </a:p>
          <a:p>
            <a:pPr fontAlgn="t"/>
            <a:r>
              <a:rPr lang="hr-HR" dirty="0"/>
              <a:t>Ikona svetog Nikole uklesana u kamenu. Između 12. i 15. st. Dvorac </a:t>
            </a:r>
            <a:r>
              <a:rPr lang="hr-HR" dirty="0" err="1"/>
              <a:t>Radomysl</a:t>
            </a:r>
            <a:r>
              <a:rPr lang="hr-HR" dirty="0"/>
              <a:t>, Ukrajina [1]</a:t>
            </a:r>
          </a:p>
          <a:p>
            <a:endParaRPr lang="hr-HR" dirty="0"/>
          </a:p>
        </p:txBody>
      </p:sp>
      <p:pic>
        <p:nvPicPr>
          <p:cNvPr id="4"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3113" y="3089178"/>
            <a:ext cx="2508288" cy="3249373"/>
          </a:xfrm>
          <a:prstGeom prst="rect">
            <a:avLst/>
          </a:prstGeom>
        </p:spPr>
      </p:pic>
    </p:spTree>
    <p:extLst>
      <p:ext uri="{BB962C8B-B14F-4D97-AF65-F5344CB8AC3E}">
        <p14:creationId xmlns:p14="http://schemas.microsoft.com/office/powerpoint/2010/main" val="137404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numCol="2"/>
          <a:lstStyle/>
          <a:p>
            <a:r>
              <a:rPr lang="hr-HR" dirty="0"/>
              <a:t>Ikone kasnijih stoljeća mogu se povezati, često usko, sa slikama od petog stoljeća nadalje, iako ih je vrlo malo preživjelo. Za vrijeme </a:t>
            </a:r>
            <a:r>
              <a:rPr lang="hr-HR" dirty="0" err="1"/>
              <a:t>vizantijskog</a:t>
            </a:r>
            <a:r>
              <a:rPr lang="hr-HR" dirty="0"/>
              <a:t> </a:t>
            </a:r>
            <a:r>
              <a:rPr lang="hr-HR" dirty="0" err="1"/>
              <a:t>ikonoklazma</a:t>
            </a:r>
            <a:r>
              <a:rPr lang="hr-HR" dirty="0"/>
              <a:t> 726.-842. Došlo je do širokog uništavanja slika, iako je to trajno riješilo pitanje prikladnosti slika. Od tada su ikone imale veliki kontinuitet u stilu i temi; daleko veći nego na slikama zapadne crkve. Istodobno je došlo do promjena i razvoja.</a:t>
            </a:r>
          </a:p>
          <a:p>
            <a:r>
              <a:rPr lang="hr-HR" dirty="0"/>
              <a:t>Enkaustika svetog Petra na ploči, c. 6. stoljeće (samostan Svete Katarine).</a:t>
            </a:r>
          </a:p>
          <a:p>
            <a:endParaRPr lang="hr-HR" dirty="0"/>
          </a:p>
        </p:txBody>
      </p:sp>
      <p:pic>
        <p:nvPicPr>
          <p:cNvPr id="4"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0024" y="3059930"/>
            <a:ext cx="2021339" cy="3647597"/>
          </a:xfrm>
          <a:prstGeom prst="rect">
            <a:avLst/>
          </a:prstGeom>
        </p:spPr>
      </p:pic>
    </p:spTree>
    <p:extLst>
      <p:ext uri="{BB962C8B-B14F-4D97-AF65-F5344CB8AC3E}">
        <p14:creationId xmlns:p14="http://schemas.microsoft.com/office/powerpoint/2010/main" val="348718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6246" y="3547533"/>
            <a:ext cx="8534400" cy="1507067"/>
          </a:xfrm>
        </p:spPr>
        <p:txBody>
          <a:bodyPr/>
          <a:lstStyle/>
          <a:p>
            <a:r>
              <a:rPr lang="hr-HR" dirty="0"/>
              <a:t>Kraj</a:t>
            </a:r>
            <a:br>
              <a:rPr lang="hr-HR" dirty="0"/>
            </a:br>
            <a:r>
              <a:rPr lang="hr-HR" dirty="0"/>
              <a:t>HVALA NA PAŽNJI</a:t>
            </a:r>
          </a:p>
        </p:txBody>
      </p:sp>
      <p:sp>
        <p:nvSpPr>
          <p:cNvPr id="3" name="Rezervirano mjesto sadržaja 2"/>
          <p:cNvSpPr>
            <a:spLocks noGrp="1"/>
          </p:cNvSpPr>
          <p:nvPr>
            <p:ph idx="1"/>
          </p:nvPr>
        </p:nvSpPr>
        <p:spPr/>
        <p:txBody>
          <a:bodyPr/>
          <a:lstStyle/>
          <a:p>
            <a:r>
              <a:rPr lang="hr-HR" dirty="0"/>
              <a:t> </a:t>
            </a:r>
          </a:p>
        </p:txBody>
      </p:sp>
      <p:pic>
        <p:nvPicPr>
          <p:cNvPr id="4"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246" y="5288330"/>
            <a:ext cx="1657350" cy="1266825"/>
          </a:xfrm>
          <a:prstGeom prst="rect">
            <a:avLst/>
          </a:prstGeom>
        </p:spPr>
      </p:pic>
      <p:pic>
        <p:nvPicPr>
          <p:cNvPr id="5"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2608" y="5679392"/>
            <a:ext cx="2305050" cy="666750"/>
          </a:xfrm>
          <a:prstGeom prst="rect">
            <a:avLst/>
          </a:prstGeom>
        </p:spPr>
      </p:pic>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25860" y="5054600"/>
            <a:ext cx="1340768" cy="1340768"/>
          </a:xfrm>
          <a:prstGeom prst="rect">
            <a:avLst/>
          </a:prstGeom>
        </p:spPr>
      </p:pic>
    </p:spTree>
    <p:extLst>
      <p:ext uri="{BB962C8B-B14F-4D97-AF65-F5344CB8AC3E}">
        <p14:creationId xmlns:p14="http://schemas.microsoft.com/office/powerpoint/2010/main" val="2390317577"/>
      </p:ext>
    </p:extLst>
  </p:cSld>
  <p:clrMapOvr>
    <a:masterClrMapping/>
  </p:clrMapOvr>
</p:sld>
</file>

<file path=ppt/theme/theme1.xml><?xml version="1.0" encoding="utf-8"?>
<a:theme xmlns:a="http://schemas.openxmlformats.org/drawingml/2006/main" name="Isječak">
  <a:themeElements>
    <a:clrScheme name="Isječa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Isječ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sječa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TotalTime>
  <Words>334</Words>
  <Application>Microsoft Office PowerPoint</Application>
  <PresentationFormat>Široki zaslon</PresentationFormat>
  <Paragraphs>12</Paragraphs>
  <Slides>6</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6</vt:i4>
      </vt:variant>
    </vt:vector>
  </HeadingPairs>
  <TitlesOfParts>
    <vt:vector size="9" baseType="lpstr">
      <vt:lpstr>Century Gothic</vt:lpstr>
      <vt:lpstr>Wingdings 3</vt:lpstr>
      <vt:lpstr>Isječak</vt:lpstr>
      <vt:lpstr>SVETAČKI ŽIVOTOPISI</vt:lpstr>
      <vt:lpstr>PowerPoint prezentacija</vt:lpstr>
      <vt:lpstr>PowerPoint prezentacija</vt:lpstr>
      <vt:lpstr>PowerPoint prezentacija</vt:lpstr>
      <vt:lpstr>PowerPoint prezentacija</vt:lpstr>
      <vt:lpstr>Kraj HVALA NA PAŽNJI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SVETAČKI ŽIVOTOPISI</dc:title>
  <dc:creator>Lenovo</dc:creator>
  <cp:lastModifiedBy>IRENA ČIPRAKOVIĆ</cp:lastModifiedBy>
  <cp:revision>2</cp:revision>
  <dcterms:created xsi:type="dcterms:W3CDTF">2020-01-21T16:50:59Z</dcterms:created>
  <dcterms:modified xsi:type="dcterms:W3CDTF">2020-02-16T22:32:01Z</dcterms:modified>
</cp:coreProperties>
</file>