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3" r:id="rId8"/>
    <p:sldId id="260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91F7-AA27-4622-AE48-E7F4267E82E3}" type="datetimeFigureOut">
              <a:rPr lang="el-GR" smtClean="0"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D1709-DF3B-4AED-A02B-EEE7DC578CAE}" type="slidenum">
              <a:rPr lang="el-GR" smtClean="0"/>
              <a:t>‹#›</a:t>
            </a:fld>
            <a:endParaRPr lang="el-G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235968"/>
            <a:ext cx="7117180" cy="1368151"/>
          </a:xfrm>
        </p:spPr>
        <p:txBody>
          <a:bodyPr>
            <a:normAutofit/>
          </a:bodyPr>
          <a:lstStyle/>
          <a:p>
            <a:r>
              <a:rPr lang="hu-HU" b="1" u="sng" dirty="0">
                <a:solidFill>
                  <a:srgbClr val="7030A0"/>
                </a:solidFill>
              </a:rPr>
              <a:t>Görög tudósok</a:t>
            </a:r>
            <a:r>
              <a:rPr lang="en-US" b="0" u="sng" dirty="0">
                <a:solidFill>
                  <a:srgbClr val="7030A0"/>
                </a:solidFill>
              </a:rPr>
              <a:t/>
            </a:r>
            <a:br>
              <a:rPr lang="en-US" b="0" u="sng" dirty="0">
                <a:solidFill>
                  <a:srgbClr val="7030A0"/>
                </a:solidFill>
              </a:rPr>
            </a:br>
            <a:endParaRPr lang="el-GR" u="sng" dirty="0">
              <a:solidFill>
                <a:srgbClr val="7030A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1604119"/>
            <a:ext cx="7875102" cy="5137249"/>
          </a:xfrm>
        </p:spPr>
        <p:txBody>
          <a:bodyPr>
            <a:normAutofit fontScale="92500"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Görögöknek köszönhetünk </a:t>
            </a:r>
            <a:r>
              <a:rPr lang="hu-HU" b="1" dirty="0"/>
              <a:t>sok </a:t>
            </a:r>
            <a:r>
              <a:rPr lang="hu-HU" b="1" dirty="0" err="1" smtClean="0"/>
              <a:t>dolgott</a:t>
            </a:r>
            <a:r>
              <a:rPr lang="hu-HU" b="1" dirty="0" smtClean="0"/>
              <a:t> </a:t>
            </a:r>
            <a:r>
              <a:rPr lang="hu-HU" b="1" dirty="0"/>
              <a:t>amiket mi használunk és élvezünk. Képzeljük el az életet találmányok felfedezések nélkül a világot- a demokrácia fogalma ismeretlen lenne, a filozófia nem létezett volna és nincs kartográfia így hát nem lenne navigáció.</a:t>
            </a:r>
          </a:p>
          <a:p>
            <a:r>
              <a:rPr lang="hu-HU" b="1" dirty="0"/>
              <a:t>Tudtad, hogy az ébresztő óra ami felébreszt téged minden reggel </a:t>
            </a:r>
            <a:r>
              <a:rPr lang="hu-HU" b="1" dirty="0" smtClean="0"/>
              <a:t>és amin </a:t>
            </a:r>
            <a:r>
              <a:rPr lang="hu-HU" b="1" dirty="0"/>
              <a:t>1 nap időre van beosztva</a:t>
            </a:r>
            <a:r>
              <a:rPr lang="hu-HU" b="1" dirty="0" smtClean="0"/>
              <a:t>, </a:t>
            </a:r>
            <a:r>
              <a:rPr lang="hu-HU" b="1" dirty="0"/>
              <a:t>a Görögök első  </a:t>
            </a:r>
            <a:r>
              <a:rPr lang="hu-HU" b="1" dirty="0" smtClean="0"/>
              <a:t>találmánya volt? Igen, </a:t>
            </a:r>
            <a:r>
              <a:rPr lang="hu-HU" b="1" dirty="0"/>
              <a:t>habár a Görögök által használt riasztók  nem a mai zümmögők voltak , de </a:t>
            </a:r>
            <a:r>
              <a:rPr lang="hu-HU" b="1" dirty="0" smtClean="0"/>
              <a:t> ébresztőóra </a:t>
            </a:r>
            <a:r>
              <a:rPr lang="hu-HU" b="1" dirty="0" err="1" smtClean="0"/>
              <a:t>fogalm</a:t>
            </a:r>
            <a:r>
              <a:rPr lang="hu-HU" b="1" dirty="0" smtClean="0"/>
              <a:t> nekik </a:t>
            </a:r>
            <a:r>
              <a:rPr lang="hu-HU" b="1" dirty="0" err="1" smtClean="0"/>
              <a:t>köszönhett</a:t>
            </a:r>
            <a:r>
              <a:rPr lang="hu-HU" b="1" dirty="0"/>
              <a:t>. A járművel megtett kilométer számláló az egyik legszélesebb körben használt  eszközzé vált. Tudtad, hogy ez is  Görögországban gyökerezik, de nem tejesen! A geometria, a  matematika amelyeket tanulmányoztak egyiptomiak és a babiloniak, de a Görögök voltak azok akik megalapították a mai </a:t>
            </a:r>
            <a:r>
              <a:rPr lang="hu-HU" b="1" dirty="0" err="1" smtClean="0"/>
              <a:t>geometrát</a:t>
            </a:r>
            <a:r>
              <a:rPr lang="hu-HU" b="1" dirty="0" smtClean="0"/>
              <a:t>.</a:t>
            </a:r>
            <a:endParaRPr lang="hu-HU" b="1" dirty="0"/>
          </a:p>
          <a:p>
            <a:endParaRPr lang="el-G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757" y="116633"/>
            <a:ext cx="125664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7" y="5949280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116632"/>
            <a:ext cx="237392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432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35696" y="116633"/>
            <a:ext cx="3816424" cy="86409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Guardian Egyptian Web"/>
              </a:rPr>
              <a:t>Hipparchus</a:t>
            </a:r>
            <a:r>
              <a:rPr lang="en-US" sz="2800" b="1" dirty="0">
                <a:solidFill>
                  <a:srgbClr val="002060"/>
                </a:solidFill>
                <a:latin typeface="Guardian Egyptian Web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Guardian Egyptian Web"/>
              </a:rPr>
            </a:br>
            <a:endParaRPr lang="el-GR" sz="2800" b="1" dirty="0">
              <a:solidFill>
                <a:srgbClr val="002060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40" y="1844824"/>
            <a:ext cx="3234359" cy="3528392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7504" y="620688"/>
            <a:ext cx="5616624" cy="6237312"/>
          </a:xfrm>
        </p:spPr>
        <p:txBody>
          <a:bodyPr>
            <a:normAutofit/>
          </a:bodyPr>
          <a:lstStyle/>
          <a:p>
            <a:r>
              <a:rPr lang="hu-HU" sz="1500" dirty="0" err="1"/>
              <a:t>Hipparchus</a:t>
            </a:r>
            <a:r>
              <a:rPr lang="hu-HU" sz="1500" dirty="0"/>
              <a:t> görög csillagász és matematikus volt. Ismert arról, hogy felfedezte a Föld tengelyének és a többi bolygó tengelyének tájolásának változását a Nap közepéhez képest.</a:t>
            </a:r>
          </a:p>
          <a:p>
            <a:r>
              <a:rPr lang="hu-HU" sz="1500" dirty="0"/>
              <a:t> Ő volt a trigonometria feltalálója. Óriási volt a földrajzában, és </a:t>
            </a:r>
            <a:r>
              <a:rPr lang="hu-HU" sz="1500" dirty="0" smtClean="0"/>
              <a:t>az ókor </a:t>
            </a:r>
            <a:r>
              <a:rPr lang="hu-HU" sz="1500" dirty="0"/>
              <a:t>egyik legismertebb csillagásza volt. Elkészítette a Nap és a Hold mozgásának első modelljeit, amelyeket még a mai időkben is nagyon pontosnak </a:t>
            </a:r>
            <a:r>
              <a:rPr lang="hu-HU" sz="1500" dirty="0" err="1"/>
              <a:t>tekintnek</a:t>
            </a:r>
            <a:r>
              <a:rPr lang="hu-HU" sz="1500" dirty="0"/>
              <a:t>. Úgy gondolják, hogy a mezopotámiaiak és a babilóniaiak matematikai képleteit használta </a:t>
            </a:r>
            <a:r>
              <a:rPr lang="hu-HU" sz="1500" dirty="0" smtClean="0"/>
              <a:t>, </a:t>
            </a:r>
            <a:r>
              <a:rPr lang="hu-HU" sz="1500" dirty="0"/>
              <a:t>hogy következtetéseire </a:t>
            </a:r>
            <a:r>
              <a:rPr lang="hu-HU" sz="1500" dirty="0" smtClean="0"/>
              <a:t>jusson</a:t>
            </a:r>
            <a:r>
              <a:rPr lang="hu-HU" sz="1500" dirty="0"/>
              <a:t>.</a:t>
            </a:r>
          </a:p>
          <a:p>
            <a:r>
              <a:rPr lang="hu-HU" sz="1500" dirty="0"/>
              <a:t> Ő volt a trigonometrikus táblák alapítója és elsőként oldotta meg a gömbök </a:t>
            </a:r>
            <a:r>
              <a:rPr lang="hu-HU" sz="1500" dirty="0"/>
              <a:t> </a:t>
            </a:r>
            <a:r>
              <a:rPr lang="hu-HU" sz="1500" dirty="0" smtClean="0"/>
              <a:t>sok </a:t>
            </a:r>
            <a:r>
              <a:rPr lang="hu-HU" sz="1500" dirty="0" smtClean="0"/>
              <a:t>trigonometriai problémáját</a:t>
            </a:r>
            <a:r>
              <a:rPr lang="hu-HU" sz="1500" dirty="0"/>
              <a:t>. Valószínűleg ő volt az első csillagász, aki trigonometria </a:t>
            </a:r>
            <a:r>
              <a:rPr lang="hu-HU" sz="1500" dirty="0" smtClean="0"/>
              <a:t> </a:t>
            </a:r>
            <a:r>
              <a:rPr lang="hu-HU" sz="1500" dirty="0"/>
              <a:t>Nap és a Hold mozgására vonatkozó elméletei segítségével megjósolta a napfogyatkozásokat. Másik nagy felfedezése az </a:t>
            </a:r>
            <a:r>
              <a:rPr lang="hu-HU" sz="1500" dirty="0" err="1"/>
              <a:t>equinox</a:t>
            </a:r>
            <a:r>
              <a:rPr lang="hu-HU" sz="1500" dirty="0"/>
              <a:t>-precesszió pontos kiszámítása volt, az első csillagkatalógus létrehozása a nyugati világban, az „</a:t>
            </a:r>
            <a:r>
              <a:rPr lang="hu-HU" sz="1500" dirty="0" err="1"/>
              <a:t>asztrolabe</a:t>
            </a:r>
            <a:r>
              <a:rPr lang="hu-HU" sz="1500" dirty="0"/>
              <a:t>” és az „</a:t>
            </a:r>
            <a:r>
              <a:rPr lang="hu-HU" sz="1500" dirty="0" err="1"/>
              <a:t>ariláris</a:t>
            </a:r>
            <a:r>
              <a:rPr lang="hu-HU" sz="1500" dirty="0"/>
              <a:t> gömb” kifejlesztése. Felfedezéseit és alkotásait csak három évszázad után váltotta fel </a:t>
            </a:r>
            <a:r>
              <a:rPr lang="hu-HU" sz="1500" dirty="0" smtClean="0"/>
              <a:t>Ptolemaiosz.</a:t>
            </a:r>
            <a:r>
              <a:rPr lang="hu-HU" sz="1500" dirty="0" smtClean="0"/>
              <a:t> </a:t>
            </a:r>
            <a:r>
              <a:rPr lang="hu-HU" sz="1500" dirty="0"/>
              <a:t>Nagyon kevés dokumentum áll rendelkezésre életéről és munkáiról.</a:t>
            </a:r>
          </a:p>
          <a:p>
            <a:pPr marL="171450" indent="-171450">
              <a:buFont typeface="Courier New" pitchFamily="49" charset="0"/>
              <a:buChar char="o"/>
            </a:pPr>
            <a:endParaRPr lang="el-GR" sz="15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16632"/>
            <a:ext cx="1622425" cy="148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81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79712" y="133471"/>
            <a:ext cx="3960440" cy="1185861"/>
          </a:xfrm>
        </p:spPr>
        <p:txBody>
          <a:bodyPr/>
          <a:lstStyle/>
          <a:p>
            <a:r>
              <a:rPr lang="en-US" sz="2800" b="1" dirty="0" err="1">
                <a:solidFill>
                  <a:srgbClr val="7030A0"/>
                </a:solidFill>
              </a:rPr>
              <a:t>Constantin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Carathéodory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916832"/>
            <a:ext cx="2598331" cy="3456384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7504" y="1631949"/>
            <a:ext cx="6192688" cy="4965403"/>
          </a:xfrm>
        </p:spPr>
        <p:txBody>
          <a:bodyPr>
            <a:normAutofit fontScale="70000" lnSpcReduction="20000"/>
          </a:bodyPr>
          <a:lstStyle/>
          <a:p>
            <a:r>
              <a:rPr lang="hu-HU" sz="2400" dirty="0"/>
              <a:t>Görög eredetű német matematikus, aki jelentős mértékben hozzájárult a valós funkciók elméletéhez, a variációk kiszámításához és a pontmeghatározás elméletéhez.</a:t>
            </a:r>
          </a:p>
          <a:p>
            <a:r>
              <a:rPr lang="hu-HU" sz="2400" dirty="0"/>
              <a:t>Két éven át az egyiptomi brit </a:t>
            </a:r>
            <a:r>
              <a:rPr lang="hu-HU" sz="2400" dirty="0" err="1"/>
              <a:t>Asyūṭ</a:t>
            </a:r>
            <a:r>
              <a:rPr lang="hu-HU" sz="2400" dirty="0"/>
              <a:t> </a:t>
            </a:r>
            <a:r>
              <a:rPr lang="hu-HU" sz="2400" dirty="0" err="1"/>
              <a:t>Dam</a:t>
            </a:r>
            <a:r>
              <a:rPr lang="hu-HU" sz="2400" dirty="0"/>
              <a:t> projektmérnök asszisztensként, </a:t>
            </a:r>
            <a:r>
              <a:rPr lang="hu-HU" sz="2400" dirty="0" err="1"/>
              <a:t>Carathéodory</a:t>
            </a:r>
            <a:r>
              <a:rPr lang="hu-HU" sz="2400" dirty="0"/>
              <a:t> 1900-ban kezdte meg matematikai tanulmányait a berlini egyetemen.</a:t>
            </a:r>
          </a:p>
          <a:p>
            <a:r>
              <a:rPr lang="hu-HU" sz="2400" dirty="0"/>
              <a:t> 1902-ben belépett a Göttingeni Egyetembe, ahol </a:t>
            </a:r>
            <a:r>
              <a:rPr lang="hu-HU" sz="2400" dirty="0" err="1"/>
              <a:t>Ph.D</a:t>
            </a:r>
            <a:r>
              <a:rPr lang="hu-HU" sz="2400" dirty="0"/>
              <a:t>. </a:t>
            </a:r>
            <a:r>
              <a:rPr lang="hu-HU" sz="2400" dirty="0" smtClean="0"/>
              <a:t>fokozatot szerzett(1904</a:t>
            </a:r>
            <a:r>
              <a:rPr lang="hu-HU" sz="2400" dirty="0"/>
              <a:t>) a német matematikus, Hermann </a:t>
            </a:r>
            <a:r>
              <a:rPr lang="hu-HU" sz="2400" dirty="0" err="1"/>
              <a:t>Minkowski</a:t>
            </a:r>
            <a:r>
              <a:rPr lang="hu-HU" sz="2400" dirty="0"/>
              <a:t> irányítása alatt. A Hannoveri (1909), a </a:t>
            </a:r>
            <a:r>
              <a:rPr lang="hu-HU" sz="2400" dirty="0" err="1"/>
              <a:t>breslau</a:t>
            </a:r>
            <a:r>
              <a:rPr lang="hu-HU" sz="2400" dirty="0"/>
              <a:t> (1910–13), a Göttingeni (1913–18) és a berlini (1918–20) egyetemeken végzett képzést elfogadta a </a:t>
            </a:r>
            <a:r>
              <a:rPr lang="hu-HU" sz="2400" dirty="0" err="1"/>
              <a:t>Smyrna</a:t>
            </a:r>
            <a:r>
              <a:rPr lang="hu-HU" sz="2400" dirty="0"/>
              <a:t> Egyetemen, amelyet a görögök felállítottak Anatóliában. Amikor a törökök 1922-ben megsemmisítették </a:t>
            </a:r>
            <a:r>
              <a:rPr lang="hu-HU" sz="2400" dirty="0" err="1"/>
              <a:t>Smyrnát</a:t>
            </a:r>
            <a:r>
              <a:rPr lang="hu-HU" sz="2400" dirty="0"/>
              <a:t>, </a:t>
            </a:r>
            <a:r>
              <a:rPr lang="hu-HU" sz="2400" dirty="0" err="1"/>
              <a:t>Carathéodorynak</a:t>
            </a:r>
            <a:r>
              <a:rPr lang="hu-HU" sz="2400" dirty="0"/>
              <a:t> sikerült megmentenie az egyetemi könyvtárat, amelyet az Athéni Egyetemen </a:t>
            </a:r>
            <a:r>
              <a:rPr lang="hu-HU" sz="2400" dirty="0" smtClean="0"/>
              <a:t>költöztetett</a:t>
            </a:r>
            <a:r>
              <a:rPr lang="hu-HU" sz="2400" dirty="0"/>
              <a:t>, ahol 1924-ig tanított.</a:t>
            </a:r>
          </a:p>
          <a:p>
            <a:pPr marL="171450" indent="-171450">
              <a:buFont typeface="Courier New" pitchFamily="49" charset="0"/>
              <a:buChar char="o"/>
            </a:pPr>
            <a:endParaRPr lang="el-GR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151" y="188640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83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99792" y="1"/>
            <a:ext cx="4866343" cy="62068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err="1" smtClean="0">
                <a:solidFill>
                  <a:srgbClr val="7030A0"/>
                </a:solidFill>
              </a:rPr>
              <a:t>Aris</a:t>
            </a:r>
            <a:r>
              <a:rPr lang="hu-HU" sz="3200" b="1" dirty="0" smtClean="0">
                <a:solidFill>
                  <a:srgbClr val="7030A0"/>
                </a:solidFill>
              </a:rPr>
              <a:t>z</a:t>
            </a:r>
            <a:r>
              <a:rPr lang="en-US" sz="3200" b="1" dirty="0" err="1" smtClean="0">
                <a:solidFill>
                  <a:srgbClr val="7030A0"/>
                </a:solidFill>
              </a:rPr>
              <a:t>totel</a:t>
            </a:r>
            <a:r>
              <a:rPr lang="hu-HU" sz="3200" b="1" dirty="0" smtClean="0">
                <a:solidFill>
                  <a:srgbClr val="7030A0"/>
                </a:solidFill>
              </a:rPr>
              <a:t>é</a:t>
            </a:r>
            <a:r>
              <a:rPr lang="en-US" sz="3200" b="1" dirty="0" smtClean="0">
                <a:solidFill>
                  <a:srgbClr val="7030A0"/>
                </a:solidFill>
              </a:rPr>
              <a:t>s</a:t>
            </a:r>
            <a:r>
              <a:rPr lang="hu-HU" sz="3200" b="1" dirty="0" smtClean="0">
                <a:solidFill>
                  <a:srgbClr val="7030A0"/>
                </a:solidFill>
              </a:rPr>
              <a:t>z</a:t>
            </a:r>
            <a:endParaRPr lang="el-GR" sz="3200" b="1" dirty="0">
              <a:solidFill>
                <a:srgbClr val="7030A0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911" y="1844824"/>
            <a:ext cx="3395361" cy="4006525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0" y="620688"/>
            <a:ext cx="5868144" cy="6048673"/>
          </a:xfrm>
        </p:spPr>
        <p:txBody>
          <a:bodyPr>
            <a:noAutofit/>
          </a:bodyPr>
          <a:lstStyle/>
          <a:p>
            <a:pPr marL="171450" indent="-171450">
              <a:buFont typeface="Courier New" pitchFamily="49" charset="0"/>
              <a:buChar char="o"/>
            </a:pPr>
            <a:r>
              <a:rPr lang="hu-HU" sz="2400" b="1" dirty="0" smtClean="0">
                <a:latin typeface="+mj-lt"/>
              </a:rPr>
              <a:t>Arisztotelész </a:t>
            </a:r>
            <a:r>
              <a:rPr lang="hu-HU" sz="2400" b="1" dirty="0">
                <a:latin typeface="+mj-lt"/>
              </a:rPr>
              <a:t>egy Görög filozófus és tudós </a:t>
            </a:r>
            <a:r>
              <a:rPr lang="hu-HU" sz="2400" b="1" dirty="0" smtClean="0">
                <a:latin typeface="+mj-lt"/>
              </a:rPr>
              <a:t>volt, Nagy Sándor nevelője. </a:t>
            </a:r>
            <a:r>
              <a:rPr lang="hu-HU" sz="2400" b="1" dirty="0" err="1" smtClean="0">
                <a:latin typeface="+mj-lt"/>
              </a:rPr>
              <a:t>Plátón</a:t>
            </a:r>
            <a:r>
              <a:rPr lang="hu-HU" sz="2400" b="1" dirty="0" smtClean="0">
                <a:latin typeface="+mj-lt"/>
              </a:rPr>
              <a:t> </a:t>
            </a:r>
            <a:r>
              <a:rPr lang="hu-HU" sz="2400" b="1" dirty="0">
                <a:latin typeface="+mj-lt"/>
              </a:rPr>
              <a:t>tanulója volt és fontos ember volt a nyugati filozófiában. A fizikai,metafizika, költészet, színház, zene, logika, retorika, </a:t>
            </a:r>
            <a:r>
              <a:rPr lang="hu-HU" sz="2400" b="1" dirty="0" smtClean="0">
                <a:latin typeface="+mj-lt"/>
              </a:rPr>
              <a:t>nyelvészet, </a:t>
            </a:r>
            <a:r>
              <a:rPr lang="hu-HU" sz="2400" b="1" dirty="0">
                <a:latin typeface="+mj-lt"/>
              </a:rPr>
              <a:t>politika, kormány, etika, </a:t>
            </a:r>
            <a:r>
              <a:rPr lang="hu-HU" sz="2400" b="1" dirty="0" err="1">
                <a:latin typeface="+mj-lt"/>
              </a:rPr>
              <a:t>biologia</a:t>
            </a:r>
            <a:r>
              <a:rPr lang="hu-HU" sz="2400" b="1" dirty="0">
                <a:latin typeface="+mj-lt"/>
              </a:rPr>
              <a:t> és állattan írásairól ismert. Írásai alkotják a nyugati filozófia első átfogó rendszerét, amely magában foglalja az erkölcsről és az esztétikáról, a logikáról és a tudományról, a politikáról és a metafizikáról szóló nézeteket.</a:t>
            </a:r>
          </a:p>
          <a:p>
            <a:pPr marL="171450" indent="-171450">
              <a:buFont typeface="Courier New" pitchFamily="49" charset="0"/>
              <a:buChar char="o"/>
            </a:pPr>
            <a:endParaRPr lang="el-GR" sz="2400" b="1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63" y="188640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13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211960" y="334984"/>
            <a:ext cx="2660650" cy="462633"/>
          </a:xfrm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Aris</a:t>
            </a:r>
            <a:r>
              <a:rPr lang="hu-HU" b="1" dirty="0" smtClean="0">
                <a:solidFill>
                  <a:srgbClr val="7030A0"/>
                </a:solidFill>
              </a:rPr>
              <a:t>z</a:t>
            </a:r>
            <a:r>
              <a:rPr lang="en-US" b="1" dirty="0" smtClean="0">
                <a:solidFill>
                  <a:srgbClr val="7030A0"/>
                </a:solidFill>
              </a:rPr>
              <a:t>tot</a:t>
            </a:r>
            <a:r>
              <a:rPr lang="hu-HU" b="1" dirty="0" smtClean="0">
                <a:solidFill>
                  <a:srgbClr val="7030A0"/>
                </a:solidFill>
              </a:rPr>
              <a:t>e</a:t>
            </a:r>
            <a:r>
              <a:rPr lang="en-US" b="1" dirty="0" smtClean="0">
                <a:solidFill>
                  <a:srgbClr val="7030A0"/>
                </a:solidFill>
              </a:rPr>
              <a:t>l</a:t>
            </a:r>
            <a:r>
              <a:rPr lang="hu-HU" b="1" dirty="0" smtClean="0">
                <a:solidFill>
                  <a:srgbClr val="7030A0"/>
                </a:solidFill>
              </a:rPr>
              <a:t>ész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836712"/>
            <a:ext cx="6768752" cy="6120680"/>
          </a:xfrm>
        </p:spPr>
        <p:txBody>
          <a:bodyPr>
            <a:normAutofit/>
          </a:bodyPr>
          <a:lstStyle/>
          <a:p>
            <a:pPr marL="171450" lvl="0" indent="-171450">
              <a:buClr>
                <a:srgbClr val="FEDD78"/>
              </a:buClr>
              <a:buFont typeface="Courier New" pitchFamily="49" charset="0"/>
              <a:buChar char="o"/>
            </a:pPr>
            <a:r>
              <a:rPr lang="hu-HU" dirty="0">
                <a:solidFill>
                  <a:prstClr val="white"/>
                </a:solidFill>
              </a:rPr>
              <a:t>Szellemi tudása a korszak minden ismert tudományos és művészeti területétől elterjedt. </a:t>
            </a:r>
            <a:r>
              <a:rPr lang="hu-HU" dirty="0" smtClean="0">
                <a:solidFill>
                  <a:prstClr val="white"/>
                </a:solidFill>
              </a:rPr>
              <a:t>Írásaiban </a:t>
            </a:r>
            <a:r>
              <a:rPr lang="hu-HU" dirty="0">
                <a:solidFill>
                  <a:prstClr val="white"/>
                </a:solidFill>
              </a:rPr>
              <a:t>fizika, kémia, biológia, állattan, botanika, pszichológia, politikai elmélet, logika, metafizika, történelem, irodalomelmélet és retorika </a:t>
            </a:r>
            <a:r>
              <a:rPr lang="hu-HU" dirty="0">
                <a:solidFill>
                  <a:prstClr val="white"/>
                </a:solidFill>
              </a:rPr>
              <a:t> </a:t>
            </a:r>
            <a:r>
              <a:rPr lang="hu-HU" dirty="0" smtClean="0">
                <a:solidFill>
                  <a:prstClr val="white"/>
                </a:solidFill>
              </a:rPr>
              <a:t>kérdéseivel foglalkozott</a:t>
            </a:r>
            <a:r>
              <a:rPr lang="hu-HU" dirty="0" smtClean="0">
                <a:solidFill>
                  <a:prstClr val="white"/>
                </a:solidFill>
              </a:rPr>
              <a:t>. </a:t>
            </a:r>
            <a:r>
              <a:rPr lang="hu-HU" dirty="0">
                <a:solidFill>
                  <a:prstClr val="white"/>
                </a:solidFill>
              </a:rPr>
              <a:t>Az egyik legnagyobb eredménye egy kész rendszer megfogalmazása, amelyet arisztotelészi </a:t>
            </a:r>
            <a:r>
              <a:rPr lang="hu-HU" dirty="0" smtClean="0">
                <a:solidFill>
                  <a:prstClr val="white"/>
                </a:solidFill>
              </a:rPr>
              <a:t>logikának </a:t>
            </a:r>
            <a:r>
              <a:rPr lang="hu-HU" dirty="0">
                <a:solidFill>
                  <a:prstClr val="white"/>
                </a:solidFill>
              </a:rPr>
              <a:t>is neveznek. További jelentős </a:t>
            </a:r>
            <a:r>
              <a:rPr lang="hu-HU" dirty="0" smtClean="0">
                <a:solidFill>
                  <a:prstClr val="white"/>
                </a:solidFill>
              </a:rPr>
              <a:t>érdeme</a:t>
            </a:r>
            <a:r>
              <a:rPr lang="hu-HU" dirty="0" smtClean="0">
                <a:solidFill>
                  <a:prstClr val="white"/>
                </a:solidFill>
              </a:rPr>
              <a:t> </a:t>
            </a:r>
            <a:r>
              <a:rPr lang="hu-HU" dirty="0">
                <a:solidFill>
                  <a:prstClr val="white"/>
                </a:solidFill>
              </a:rPr>
              <a:t>az állattan fejlesztésében volt. Igaz, hogy Arisztotelész </a:t>
            </a:r>
            <a:r>
              <a:rPr lang="hu-HU" dirty="0" smtClean="0">
                <a:solidFill>
                  <a:prstClr val="white"/>
                </a:solidFill>
              </a:rPr>
              <a:t>állattana </a:t>
            </a:r>
            <a:r>
              <a:rPr lang="hu-HU" dirty="0">
                <a:solidFill>
                  <a:prstClr val="white"/>
                </a:solidFill>
              </a:rPr>
              <a:t>már elavult, de munkája és </a:t>
            </a:r>
            <a:r>
              <a:rPr lang="hu-HU" dirty="0" smtClean="0">
                <a:solidFill>
                  <a:prstClr val="white"/>
                </a:solidFill>
              </a:rPr>
              <a:t>hatása </a:t>
            </a:r>
            <a:r>
              <a:rPr lang="hu-HU" dirty="0">
                <a:solidFill>
                  <a:prstClr val="white"/>
                </a:solidFill>
              </a:rPr>
              <a:t>a 19. századig </a:t>
            </a:r>
            <a:r>
              <a:rPr lang="hu-HU" dirty="0" smtClean="0">
                <a:solidFill>
                  <a:prstClr val="white"/>
                </a:solidFill>
              </a:rPr>
              <a:t>nagy hatást gyakorolt</a:t>
            </a:r>
            <a:r>
              <a:rPr lang="hu-HU" dirty="0" smtClean="0">
                <a:solidFill>
                  <a:prstClr val="white"/>
                </a:solidFill>
              </a:rPr>
              <a:t>. </a:t>
            </a:r>
            <a:r>
              <a:rPr lang="hu-HU" dirty="0">
                <a:solidFill>
                  <a:prstClr val="white"/>
                </a:solidFill>
              </a:rPr>
              <a:t>A földön szinte minden </a:t>
            </a:r>
            <a:r>
              <a:rPr lang="hu-HU" dirty="0" smtClean="0">
                <a:solidFill>
                  <a:prstClr val="white"/>
                </a:solidFill>
              </a:rPr>
              <a:t>tudományterülethez hozzájárult </a:t>
            </a:r>
            <a:r>
              <a:rPr lang="hu-HU" dirty="0">
                <a:solidFill>
                  <a:prstClr val="white"/>
                </a:solidFill>
              </a:rPr>
              <a:t>és befolyása teszi őt minden idők leghíresebb és legnépszerűbb személyiségévé.</a:t>
            </a:r>
          </a:p>
          <a:p>
            <a:pPr marL="171450" lvl="0" indent="-171450">
              <a:buClr>
                <a:srgbClr val="FEDD78"/>
              </a:buClr>
              <a:buFont typeface="Courier New" pitchFamily="49" charset="0"/>
              <a:buChar char="o"/>
            </a:pPr>
            <a:endParaRPr lang="el-GR" dirty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1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Pythagoras</a:t>
            </a:r>
            <a:br>
              <a:rPr lang="en-US" dirty="0"/>
            </a:b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628800"/>
            <a:ext cx="3008334" cy="3384376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3418572" cy="5184576"/>
          </a:xfrm>
        </p:spPr>
        <p:txBody>
          <a:bodyPr>
            <a:normAutofit/>
          </a:bodyPr>
          <a:lstStyle/>
          <a:p>
            <a:r>
              <a:rPr lang="hu-HU" sz="1400" dirty="0" err="1"/>
              <a:t>Pythagoras</a:t>
            </a:r>
            <a:r>
              <a:rPr lang="hu-HU" sz="1400" dirty="0"/>
              <a:t> egy </a:t>
            </a:r>
            <a:r>
              <a:rPr lang="hu-HU" sz="1400" dirty="0" err="1"/>
              <a:t>Ionianiai</a:t>
            </a:r>
            <a:r>
              <a:rPr lang="hu-HU" sz="1400" dirty="0"/>
              <a:t> filozófus és matematikus, Kr.e. 6. században született </a:t>
            </a:r>
            <a:r>
              <a:rPr lang="hu-HU" sz="1400" dirty="0" err="1"/>
              <a:t>Samosban</a:t>
            </a:r>
            <a:r>
              <a:rPr lang="hu-HU" sz="1400" dirty="0"/>
              <a:t>. A manapság rendelkezésre álló információk nagy részét néhány évszázaddal halála után rögzítették, és ennek eredményeként a rendelkezésre álló beszámolók sokasága ellentmond egymásnak. </a:t>
            </a:r>
            <a:r>
              <a:rPr lang="hu-HU" sz="1400" dirty="0" smtClean="0"/>
              <a:t>Az </a:t>
            </a:r>
            <a:r>
              <a:rPr lang="hu-HU" sz="1400" dirty="0"/>
              <a:t>azonban bizonyos, hogy egy </a:t>
            </a:r>
            <a:r>
              <a:rPr lang="hu-HU" sz="1400" dirty="0" smtClean="0"/>
              <a:t>kereskedő családban született</a:t>
            </a:r>
            <a:r>
              <a:rPr lang="hu-HU" sz="1400" dirty="0"/>
              <a:t>, és korai gyermekkorától kezdve különböző tanárok mellett tanult. Amikor negyvenéves volt, elhagyta </a:t>
            </a:r>
            <a:r>
              <a:rPr lang="hu-HU" sz="1400" dirty="0" err="1"/>
              <a:t>Samost</a:t>
            </a:r>
            <a:r>
              <a:rPr lang="hu-HU" sz="1400" dirty="0"/>
              <a:t>. Néhányan azt mondják, hogy Egyiptomba ment, hogy a templomi papok mellett tanuljon, és tizenöt év után tért vissza, mások szerint egyenesen </a:t>
            </a:r>
            <a:r>
              <a:rPr lang="hu-HU" sz="1400" dirty="0" err="1"/>
              <a:t>Crotonba</a:t>
            </a:r>
            <a:r>
              <a:rPr lang="hu-HU" sz="1400" dirty="0"/>
              <a:t> ment, hogy iskolát nyisson.</a:t>
            </a:r>
          </a:p>
          <a:p>
            <a:r>
              <a:rPr lang="hu-HU" sz="1400" dirty="0"/>
              <a:t/>
            </a:r>
            <a:br>
              <a:rPr lang="hu-HU" sz="1400" dirty="0"/>
            </a:br>
            <a:endParaRPr lang="hu-HU" sz="1400" dirty="0"/>
          </a:p>
          <a:p>
            <a:pPr marL="171450" indent="-171450">
              <a:buFont typeface="Courier New" pitchFamily="49" charset="0"/>
              <a:buChar char="o"/>
            </a:pPr>
            <a:endParaRPr lang="el-GR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151" y="116632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4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Pythagoras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052736"/>
            <a:ext cx="6840761" cy="4808314"/>
          </a:xfrm>
        </p:spPr>
        <p:txBody>
          <a:bodyPr>
            <a:normAutofit/>
          </a:bodyPr>
          <a:lstStyle/>
          <a:p>
            <a:r>
              <a:rPr lang="hu-HU" dirty="0"/>
              <a:t>Mindazonáltal biztos, hogy fő tevékenységi helye </a:t>
            </a:r>
            <a:r>
              <a:rPr lang="hu-HU" dirty="0" err="1"/>
              <a:t>Croton</a:t>
            </a:r>
            <a:r>
              <a:rPr lang="hu-HU" dirty="0"/>
              <a:t> volt, ott testvériséget alapított, és jelentős mértékben hozzájárult a matematikához, a filozófiához és a zenéhez. Követői, </a:t>
            </a:r>
            <a:r>
              <a:rPr lang="hu-HU" dirty="0" err="1"/>
              <a:t>Pitagorók</a:t>
            </a:r>
            <a:r>
              <a:rPr lang="hu-HU" dirty="0"/>
              <a:t> néven ismertek, szigorú hűséget és titoktartást tartottak fenn. Egy másik bizonyított tény az, hogy </a:t>
            </a:r>
            <a:r>
              <a:rPr lang="hu-HU" dirty="0" err="1"/>
              <a:t>Pythagoras</a:t>
            </a:r>
            <a:r>
              <a:rPr lang="hu-HU" dirty="0"/>
              <a:t> </a:t>
            </a:r>
            <a:r>
              <a:rPr lang="hu-HU" dirty="0" smtClean="0"/>
              <a:t>sokat </a:t>
            </a:r>
            <a:r>
              <a:rPr lang="hu-HU" dirty="0"/>
              <a:t>utazott.  Egyes beszámolók azt is állítják, hogy Indiába ment, hogy hindu </a:t>
            </a:r>
            <a:r>
              <a:rPr lang="hu-HU" dirty="0" err="1"/>
              <a:t>brahminok</a:t>
            </a:r>
            <a:r>
              <a:rPr lang="hu-HU" dirty="0"/>
              <a:t> alatt tanuljon. Ellentmondás van a halálával kapcsolatban is; de egyetértés van abban, hogy ellenségei </a:t>
            </a:r>
            <a:r>
              <a:rPr lang="hu-HU" dirty="0" smtClean="0"/>
              <a:t>meggyilkolták. </a:t>
            </a:r>
            <a:endParaRPr lang="hu-HU" dirty="0"/>
          </a:p>
          <a:p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863" y="116632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47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2660650" cy="822673"/>
          </a:xfrm>
        </p:spPr>
        <p:txBody>
          <a:bodyPr/>
          <a:lstStyle/>
          <a:p>
            <a:r>
              <a:rPr lang="en-US" sz="2800" b="1" u="sng" dirty="0">
                <a:solidFill>
                  <a:srgbClr val="0070C0"/>
                </a:solidFill>
              </a:rPr>
              <a:t>Archimedes</a:t>
            </a:r>
            <a:br>
              <a:rPr lang="en-US" sz="2800" b="1" u="sng" dirty="0">
                <a:solidFill>
                  <a:srgbClr val="0070C0"/>
                </a:solidFill>
              </a:rPr>
            </a:br>
            <a:endParaRPr lang="el-GR" sz="2800" b="1" u="sng" dirty="0">
              <a:solidFill>
                <a:srgbClr val="0070C0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00808"/>
            <a:ext cx="2990577" cy="3528881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5904656" cy="5400600"/>
          </a:xfrm>
        </p:spPr>
        <p:txBody>
          <a:bodyPr>
            <a:normAutofit/>
          </a:bodyPr>
          <a:lstStyle/>
          <a:p>
            <a:endParaRPr lang="hu-HU" sz="1400" dirty="0"/>
          </a:p>
          <a:p>
            <a:r>
              <a:rPr lang="hu-HU" sz="1400" dirty="0" err="1"/>
              <a:t>Syracuse</a:t>
            </a:r>
            <a:r>
              <a:rPr lang="hu-HU" sz="1400" dirty="0"/>
              <a:t> </a:t>
            </a:r>
            <a:r>
              <a:rPr lang="hu-HU" sz="1400" dirty="0" err="1"/>
              <a:t>Archimedes</a:t>
            </a:r>
            <a:r>
              <a:rPr lang="hu-HU" sz="1400" dirty="0"/>
              <a:t> kiemelkedő ókori görög matematikus, feltaláló, fizikus, mérnök és csillagász volt.</a:t>
            </a:r>
          </a:p>
          <a:p>
            <a:r>
              <a:rPr lang="hu-HU" sz="1400" dirty="0"/>
              <a:t> Annak ellenére, hogy sokat nem tudnak életéről, a klasszikus korszak egyik legkiválóbb tudósának és matematikusának tekintik. Erős alapokat hozott létre a matematika, a fizika, különösen a statika, a hidrosztatika területén, és </a:t>
            </a:r>
            <a:r>
              <a:rPr lang="hu-HU" sz="1400" dirty="0" smtClean="0"/>
              <a:t>megalkotta az erő</a:t>
            </a:r>
            <a:r>
              <a:rPr lang="hu-HU" sz="1400" dirty="0" smtClean="0"/>
              <a:t>kar </a:t>
            </a:r>
            <a:r>
              <a:rPr lang="hu-HU" sz="1400" dirty="0"/>
              <a:t>elvét.</a:t>
            </a:r>
          </a:p>
          <a:p>
            <a:r>
              <a:rPr lang="hu-HU" sz="1400" dirty="0"/>
              <a:t>Élete során számos hihetetlen találmányt készített, például innovatív </a:t>
            </a:r>
            <a:r>
              <a:rPr lang="hu-HU" sz="1400" dirty="0" smtClean="0"/>
              <a:t>gépeket tervezett, </a:t>
            </a:r>
            <a:r>
              <a:rPr lang="hu-HU" sz="1400" dirty="0"/>
              <a:t>ideértve a csavarszivattyúkat, az összetett tárcsákat és az </a:t>
            </a:r>
            <a:r>
              <a:rPr lang="hu-HU" sz="1400" dirty="0" smtClean="0"/>
              <a:t>ostromgépeket.</a:t>
            </a:r>
            <a:endParaRPr lang="hu-HU" sz="1400" dirty="0"/>
          </a:p>
          <a:p>
            <a:r>
              <a:rPr lang="hu-HU" sz="1400" dirty="0"/>
              <a:t>S</a:t>
            </a:r>
            <a:r>
              <a:rPr lang="hu-HU" sz="1400" dirty="0" smtClean="0"/>
              <a:t>zámos </a:t>
            </a:r>
            <a:r>
              <a:rPr lang="hu-HU" sz="1400" dirty="0"/>
              <a:t>geometriai tételt hozott létre, ideértve a kör területét, a gömb felületét és térfogatát, valamint a parabola alatti területet. A „kimerülési módszert” alkalmazta a parabola íve alatti terület kiszámításához egy végtelen sorozat összegzésével, és pontos közelítést adott a pi-</a:t>
            </a:r>
            <a:r>
              <a:rPr lang="hu-HU" sz="1400" dirty="0" err="1"/>
              <a:t>hez</a:t>
            </a:r>
            <a:r>
              <a:rPr lang="hu-HU" sz="1400" dirty="0"/>
              <a:t>.</a:t>
            </a:r>
          </a:p>
          <a:p>
            <a:r>
              <a:rPr lang="hu-HU" sz="1400" dirty="0"/>
              <a:t> </a:t>
            </a:r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5239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32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07904" y="100672"/>
            <a:ext cx="2660650" cy="1185861"/>
          </a:xfrm>
        </p:spPr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</a:rPr>
              <a:t>Archimedes</a:t>
            </a:r>
            <a:br>
              <a:rPr lang="en-US" sz="2800" b="1" dirty="0">
                <a:solidFill>
                  <a:srgbClr val="0070C0"/>
                </a:solidFill>
              </a:rPr>
            </a:b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268760"/>
            <a:ext cx="7808995" cy="4896544"/>
          </a:xfrm>
        </p:spPr>
        <p:txBody>
          <a:bodyPr>
            <a:normAutofit/>
          </a:bodyPr>
          <a:lstStyle/>
          <a:p>
            <a:r>
              <a:rPr lang="hu-HU" dirty="0"/>
              <a:t>Míg  </a:t>
            </a:r>
            <a:r>
              <a:rPr lang="hu-HU" dirty="0" err="1"/>
              <a:t>Archimedes</a:t>
            </a:r>
            <a:r>
              <a:rPr lang="hu-HU" dirty="0"/>
              <a:t> találmányai ismertek voltak az Ókorban,  ezzel ellentétben matematikai írásai kevésbé.</a:t>
            </a:r>
          </a:p>
          <a:p>
            <a:r>
              <a:rPr lang="hu-HU" dirty="0"/>
              <a:t>Matematikai írásainak első átfogó összeállítása csak kb.  Kr. E.530 </a:t>
            </a:r>
            <a:r>
              <a:rPr lang="hu-HU" dirty="0" smtClean="0"/>
              <a:t>.</a:t>
            </a:r>
            <a:r>
              <a:rPr lang="hu-HU" dirty="0" err="1" smtClean="0"/>
              <a:t>-bőlismert</a:t>
            </a:r>
            <a:r>
              <a:rPr lang="hu-HU" dirty="0" smtClean="0"/>
              <a:t>. </a:t>
            </a:r>
            <a:r>
              <a:rPr lang="hu-HU" dirty="0"/>
              <a:t>Az </a:t>
            </a:r>
            <a:r>
              <a:rPr lang="hu-HU" dirty="0" err="1"/>
              <a:t>Archimedes</a:t>
            </a:r>
            <a:r>
              <a:rPr lang="hu-HU" dirty="0"/>
              <a:t> műveiről, amelyeket </a:t>
            </a:r>
            <a:r>
              <a:rPr lang="hu-HU" dirty="0" err="1"/>
              <a:t>Eutocius</a:t>
            </a:r>
            <a:r>
              <a:rPr lang="hu-HU" dirty="0"/>
              <a:t> írt a Kr. E. Században, először </a:t>
            </a:r>
            <a:r>
              <a:rPr lang="hu-HU" dirty="0" smtClean="0"/>
              <a:t>ismertette</a:t>
            </a:r>
            <a:r>
              <a:rPr lang="hu-HU" dirty="0" smtClean="0"/>
              <a:t> </a:t>
            </a:r>
            <a:r>
              <a:rPr lang="hu-HU" dirty="0"/>
              <a:t>meg őket szélesebb </a:t>
            </a:r>
            <a:r>
              <a:rPr lang="hu-HU" dirty="0" smtClean="0"/>
              <a:t>közönséggel.</a:t>
            </a:r>
            <a:endParaRPr lang="hu-HU" dirty="0"/>
          </a:p>
          <a:p>
            <a:r>
              <a:rPr lang="hu-HU" dirty="0" err="1"/>
              <a:t>Archimedes</a:t>
            </a:r>
            <a:r>
              <a:rPr lang="hu-HU" dirty="0"/>
              <a:t> írott munkájának csak néhány példánya maradt fenn a középkorban, és a reneszánsz idején </a:t>
            </a:r>
            <a:r>
              <a:rPr lang="hu-HU" dirty="0" smtClean="0"/>
              <a:t>nagy hatással volt</a:t>
            </a:r>
            <a:r>
              <a:rPr lang="hu-HU" dirty="0" smtClean="0"/>
              <a:t> </a:t>
            </a:r>
            <a:r>
              <a:rPr lang="hu-HU" dirty="0"/>
              <a:t>a </a:t>
            </a:r>
            <a:r>
              <a:rPr lang="hu-HU" dirty="0" smtClean="0"/>
              <a:t>tudósokra </a:t>
            </a:r>
            <a:r>
              <a:rPr lang="hu-HU" dirty="0"/>
              <a:t>Ezen túlmenően az </a:t>
            </a:r>
            <a:r>
              <a:rPr lang="hu-HU" dirty="0" err="1"/>
              <a:t>Archimedes</a:t>
            </a:r>
            <a:r>
              <a:rPr lang="hu-HU" dirty="0"/>
              <a:t> ismeretlen munkáinak 1906-os felfedezése az </a:t>
            </a:r>
            <a:r>
              <a:rPr lang="hu-HU" dirty="0" err="1"/>
              <a:t>Archimedes</a:t>
            </a:r>
            <a:r>
              <a:rPr lang="hu-HU" dirty="0"/>
              <a:t> </a:t>
            </a:r>
            <a:r>
              <a:rPr lang="hu-HU" dirty="0" err="1"/>
              <a:t>Palimpsestben</a:t>
            </a:r>
            <a:r>
              <a:rPr lang="hu-HU" dirty="0"/>
              <a:t> új fényt </a:t>
            </a:r>
            <a:r>
              <a:rPr lang="hu-HU" dirty="0" smtClean="0"/>
              <a:t>vetett</a:t>
            </a:r>
            <a:r>
              <a:rPr lang="hu-HU" dirty="0" smtClean="0"/>
              <a:t> </a:t>
            </a:r>
            <a:r>
              <a:rPr lang="hu-HU" dirty="0"/>
              <a:t>a matematikai eredmények megszerzésének módjára.</a:t>
            </a:r>
          </a:p>
          <a:p>
            <a:endParaRPr lang="el-GR" dirty="0"/>
          </a:p>
        </p:txBody>
      </p:sp>
      <p:pic>
        <p:nvPicPr>
          <p:cNvPr id="5" name="Εικόνα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90544" y="116632"/>
            <a:ext cx="1619250" cy="148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023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3092698" cy="792088"/>
          </a:xfrm>
        </p:spPr>
        <p:txBody>
          <a:bodyPr/>
          <a:lstStyle/>
          <a:p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l-GR" dirty="0">
                <a:latin typeface="Guardian Egyptian Web"/>
              </a:rPr>
              <a:t/>
            </a:r>
            <a:br>
              <a:rPr lang="el-GR" dirty="0">
                <a:latin typeface="Guardian Egyptian Web"/>
              </a:rPr>
            </a:br>
            <a:r>
              <a:rPr lang="en-US" dirty="0">
                <a:latin typeface="Guardian Egyptian Web"/>
              </a:rPr>
              <a:t/>
            </a:r>
            <a:br>
              <a:rPr lang="en-US" dirty="0">
                <a:latin typeface="Guardian Egyptian Web"/>
              </a:rPr>
            </a:br>
            <a:r>
              <a:rPr lang="en-US" b="1" dirty="0">
                <a:solidFill>
                  <a:srgbClr val="0070C0"/>
                </a:solidFill>
                <a:latin typeface="Guardian Egyptian Web"/>
              </a:rPr>
              <a:t/>
            </a:r>
            <a:br>
              <a:rPr lang="en-US" b="1" dirty="0">
                <a:solidFill>
                  <a:srgbClr val="0070C0"/>
                </a:solidFill>
                <a:latin typeface="Guardian Egyptian Web"/>
              </a:rPr>
            </a:br>
            <a:r>
              <a:rPr lang="en-US" b="1" dirty="0">
                <a:solidFill>
                  <a:srgbClr val="0070C0"/>
                </a:solidFill>
                <a:latin typeface="Guardian Egyptian Web"/>
              </a:rPr>
              <a:t>Eratosthenes</a:t>
            </a:r>
            <a:r>
              <a:rPr lang="en-US" dirty="0">
                <a:solidFill>
                  <a:srgbClr val="2F2020"/>
                </a:solidFill>
                <a:latin typeface="Guardian Egyptian Web"/>
              </a:rPr>
              <a:t/>
            </a:r>
            <a:br>
              <a:rPr lang="en-US" dirty="0">
                <a:solidFill>
                  <a:srgbClr val="2F2020"/>
                </a:solidFill>
                <a:latin typeface="Guardian Egyptian Web"/>
              </a:rPr>
            </a:b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88840"/>
            <a:ext cx="2880320" cy="2946863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7504" y="908720"/>
            <a:ext cx="5832648" cy="5949280"/>
          </a:xfrm>
        </p:spPr>
        <p:txBody>
          <a:bodyPr>
            <a:normAutofit/>
          </a:bodyPr>
          <a:lstStyle/>
          <a:p>
            <a:r>
              <a:rPr lang="hu-HU" sz="2400" dirty="0"/>
              <a:t>A görögök voltak azoknak az ismereteknek a legkorábbi felfedezői, amelyek ezredes évek óta a tudományos tanulmányok alapjait képezték, és ezen időszak egyik legfontosabb alakja kétségtelenül </a:t>
            </a:r>
            <a:r>
              <a:rPr lang="hu-HU" sz="2400" dirty="0" err="1"/>
              <a:t>Eratosthenes</a:t>
            </a:r>
            <a:r>
              <a:rPr lang="hu-HU" sz="2400" dirty="0"/>
              <a:t>, aki kimagasló matematikus, földrajzíró és csillagász volt.</a:t>
            </a:r>
          </a:p>
          <a:p>
            <a:r>
              <a:rPr lang="hu-HU" sz="2400" dirty="0"/>
              <a:t> Emellett zenei teoretikus volt, aki jól és valóban bemutatja a birtokában lévő sokoldalú tudást és </a:t>
            </a:r>
            <a:r>
              <a:rPr lang="hu-HU" sz="2400" dirty="0" smtClean="0"/>
              <a:t>tehetséget.</a:t>
            </a:r>
            <a:endParaRPr lang="hu-HU" sz="2400" dirty="0"/>
          </a:p>
          <a:p>
            <a:r>
              <a:rPr lang="hu-HU" sz="2400" dirty="0"/>
              <a:t> </a:t>
            </a:r>
            <a:endParaRPr lang="el-G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16632"/>
            <a:ext cx="16224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52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860375"/>
            <a:ext cx="8424936" cy="5664969"/>
          </a:xfrm>
        </p:spPr>
        <p:txBody>
          <a:bodyPr>
            <a:noAutofit/>
          </a:bodyPr>
          <a:lstStyle/>
          <a:p>
            <a:r>
              <a:rPr lang="hu-HU" sz="2400" dirty="0" smtClean="0"/>
              <a:t>Tanulmányi</a:t>
            </a:r>
            <a:r>
              <a:rPr lang="hu-HU" sz="2400" dirty="0" smtClean="0"/>
              <a:t>t </a:t>
            </a:r>
            <a:r>
              <a:rPr lang="hu-HU" sz="2400" dirty="0"/>
              <a:t>Athénban folytatta, ahol a </a:t>
            </a:r>
            <a:r>
              <a:rPr lang="hu-HU" sz="2400" dirty="0" smtClean="0"/>
              <a:t>korszak</a:t>
            </a:r>
            <a:r>
              <a:rPr lang="hu-HU" sz="2400" dirty="0" smtClean="0"/>
              <a:t> </a:t>
            </a:r>
            <a:r>
              <a:rPr lang="hu-HU" sz="2400" dirty="0"/>
              <a:t>legjobb tanárai tanították. </a:t>
            </a:r>
            <a:r>
              <a:rPr lang="hu-HU" sz="2400" dirty="0" err="1"/>
              <a:t>Kiosz</a:t>
            </a:r>
            <a:r>
              <a:rPr lang="hu-HU" sz="2400" dirty="0"/>
              <a:t> </a:t>
            </a:r>
            <a:r>
              <a:rPr lang="hu-HU" sz="2400" dirty="0" err="1"/>
              <a:t>Aristo</a:t>
            </a:r>
            <a:r>
              <a:rPr lang="hu-HU" sz="2400" dirty="0"/>
              <a:t> és </a:t>
            </a:r>
            <a:r>
              <a:rPr lang="hu-HU" sz="2400" dirty="0" err="1"/>
              <a:t>Arcesilaus</a:t>
            </a:r>
            <a:r>
              <a:rPr lang="hu-HU" sz="2400" dirty="0"/>
              <a:t> különösen tartós benyomást </a:t>
            </a:r>
            <a:r>
              <a:rPr lang="hu-HU" sz="2400" dirty="0" smtClean="0"/>
              <a:t>tettek</a:t>
            </a:r>
            <a:r>
              <a:rPr lang="hu-HU" sz="2400" dirty="0" smtClean="0"/>
              <a:t> </a:t>
            </a:r>
            <a:r>
              <a:rPr lang="hu-HU" sz="2400" dirty="0"/>
              <a:t>a kezdő filozófusra. </a:t>
            </a:r>
            <a:r>
              <a:rPr lang="hu-HU" sz="2400" dirty="0" smtClean="0"/>
              <a:t>Matematikusi </a:t>
            </a:r>
            <a:r>
              <a:rPr lang="hu-HU" sz="2400" dirty="0"/>
              <a:t>hírnevét megerősítette, amikor a nap </a:t>
            </a:r>
            <a:r>
              <a:rPr lang="hu-HU" sz="2400" dirty="0" smtClean="0"/>
              <a:t>által vetett</a:t>
            </a:r>
            <a:r>
              <a:rPr lang="hu-HU" sz="2400" dirty="0" smtClean="0"/>
              <a:t> árnyék segítségével </a:t>
            </a:r>
            <a:r>
              <a:rPr lang="hu-HU" sz="2400" dirty="0"/>
              <a:t>mérte a föld kerületét.</a:t>
            </a:r>
          </a:p>
          <a:p>
            <a:r>
              <a:rPr lang="hu-HU" sz="2400" dirty="0"/>
              <a:t>Óriási hozzájárulást nyújtott a földrajz területéhez azáltal, hogy </a:t>
            </a:r>
            <a:r>
              <a:rPr lang="hu-HU" sz="2400" dirty="0" smtClean="0"/>
              <a:t>meghatározta</a:t>
            </a:r>
            <a:r>
              <a:rPr lang="hu-HU" sz="2400" dirty="0" smtClean="0"/>
              <a:t> </a:t>
            </a:r>
            <a:r>
              <a:rPr lang="hu-HU" sz="2400" dirty="0"/>
              <a:t>a Földön létező öt különféle klímazónát. Valójában a földrajz fogalmát </a:t>
            </a:r>
            <a:r>
              <a:rPr lang="hu-HU" sz="2400" dirty="0" smtClean="0"/>
              <a:t>is ez </a:t>
            </a:r>
            <a:r>
              <a:rPr lang="hu-HU" sz="2400" dirty="0"/>
              <a:t>a kiemelkedő </a:t>
            </a:r>
            <a:r>
              <a:rPr lang="hu-HU" sz="2400" dirty="0" smtClean="0"/>
              <a:t>tudós hozta létre. </a:t>
            </a:r>
            <a:r>
              <a:rPr lang="hu-HU" sz="2400" dirty="0"/>
              <a:t>Vitathatatlanul elmondható, hogy ez </a:t>
            </a:r>
            <a:r>
              <a:rPr lang="hu-HU" sz="2400" dirty="0" smtClean="0"/>
              <a:t>az </a:t>
            </a:r>
            <a:r>
              <a:rPr lang="hu-HU" sz="2400" dirty="0"/>
              <a:t>tudós olyan felfedezéseket </a:t>
            </a:r>
            <a:r>
              <a:rPr lang="hu-HU" sz="2400" dirty="0" smtClean="0"/>
              <a:t>tett</a:t>
            </a:r>
            <a:r>
              <a:rPr lang="hu-HU" sz="2400" dirty="0" smtClean="0"/>
              <a:t>, </a:t>
            </a:r>
            <a:r>
              <a:rPr lang="hu-HU" sz="2400" dirty="0"/>
              <a:t>amelyek </a:t>
            </a:r>
            <a:r>
              <a:rPr lang="hu-HU" sz="2400" dirty="0" smtClean="0"/>
              <a:t>korát meghaladóak </a:t>
            </a:r>
            <a:r>
              <a:rPr lang="hu-HU" sz="2400" dirty="0"/>
              <a:t>voltak. </a:t>
            </a:r>
            <a:r>
              <a:rPr lang="hu-HU" sz="2400" dirty="0" smtClean="0"/>
              <a:t>Olvassa tovább, hogy többet tudjon meg életéről és munkáiról.</a:t>
            </a:r>
            <a:endParaRPr lang="hu-HU" sz="2400" dirty="0"/>
          </a:p>
          <a:p>
            <a:endParaRPr lang="el-GR" sz="2400" dirty="0"/>
          </a:p>
        </p:txBody>
      </p:sp>
      <p:sp>
        <p:nvSpPr>
          <p:cNvPr id="5" name="Θέση κειμένου 3"/>
          <p:cNvSpPr>
            <a:spLocks noGrp="1"/>
          </p:cNvSpPr>
          <p:nvPr>
            <p:ph type="title"/>
          </p:nvPr>
        </p:nvSpPr>
        <p:spPr>
          <a:xfrm>
            <a:off x="3707904" y="93120"/>
            <a:ext cx="2948682" cy="767256"/>
          </a:xfrm>
        </p:spPr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  <a:latin typeface="Guardian Egyptian Web"/>
              </a:rPr>
              <a:t>Eratosthenes</a:t>
            </a:r>
            <a:endParaRPr lang="el-GR" sz="2800" b="1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1035600" cy="94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636491"/>
      </p:ext>
    </p:extLst>
  </p:cSld>
  <p:clrMapOvr>
    <a:masterClrMapping/>
  </p:clrMapOvr>
</p:sld>
</file>

<file path=ppt/theme/theme1.xml><?xml version="1.0" encoding="utf-8"?>
<a:theme xmlns:a="http://schemas.openxmlformats.org/drawingml/2006/main" name="Καλοκαίρι">
  <a:themeElements>
    <a:clrScheme name="Καλοκαίρι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Καλοκαίρ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Καλοκαίρι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TM01972873[[fn=Καλοκαίρι]]</Template>
  <TotalTime>434</TotalTime>
  <Words>1147</Words>
  <Application>Microsoft Office PowerPoint</Application>
  <PresentationFormat>Diavetítés a képernyőre (4:3 oldalarány)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Καλοκαίρι</vt:lpstr>
      <vt:lpstr>Görög tudósok </vt:lpstr>
      <vt:lpstr>               Arisztotelész</vt:lpstr>
      <vt:lpstr>Arisztotelész</vt:lpstr>
      <vt:lpstr>Pythagoras </vt:lpstr>
      <vt:lpstr>Pythagoras</vt:lpstr>
      <vt:lpstr>Archimedes </vt:lpstr>
      <vt:lpstr>Archimedes </vt:lpstr>
      <vt:lpstr>        Eratosthenes </vt:lpstr>
      <vt:lpstr>Eratosthenes</vt:lpstr>
      <vt:lpstr>Hipparchus </vt:lpstr>
      <vt:lpstr>Constantin Carathéodory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Greek Scientists</dc:title>
  <dc:creator>Windows User</dc:creator>
  <cp:lastModifiedBy>MSZÁgi</cp:lastModifiedBy>
  <cp:revision>30</cp:revision>
  <dcterms:created xsi:type="dcterms:W3CDTF">2019-11-19T06:26:21Z</dcterms:created>
  <dcterms:modified xsi:type="dcterms:W3CDTF">2020-02-17T21:02:24Z</dcterms:modified>
</cp:coreProperties>
</file>