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65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0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92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86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862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58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29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62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4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9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7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58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41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41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53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394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95B6-FD82-4C3D-89D8-2DDA941C8F6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E3DA-93E1-4F2F-997C-116713F2EF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309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305835"/>
            <a:ext cx="9144000" cy="1464318"/>
          </a:xfrm>
        </p:spPr>
        <p:txBody>
          <a:bodyPr/>
          <a:lstStyle/>
          <a:p>
            <a:r>
              <a:rPr lang="hr-HR" dirty="0"/>
              <a:t>EUROPSKI REVIZIJSKI SUD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14" y="2308717"/>
            <a:ext cx="4895512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8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PREGLED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Uloga: Za provjeru da li se sredstva EU-a prikupljaju i pravilno upotrebljavaju i poboljšati financijsko upravljanje EU-om.</a:t>
            </a:r>
          </a:p>
          <a:p>
            <a:r>
              <a:rPr lang="hr-HR" dirty="0"/>
              <a:t>Predsjednik: Klaus-</a:t>
            </a:r>
            <a:r>
              <a:rPr lang="hr-HR" dirty="0" err="1"/>
              <a:t>Heiner</a:t>
            </a:r>
            <a:r>
              <a:rPr lang="hr-HR" dirty="0"/>
              <a:t> </a:t>
            </a:r>
            <a:r>
              <a:rPr lang="hr-HR" dirty="0" err="1"/>
              <a:t>Lehne</a:t>
            </a:r>
            <a:endParaRPr lang="hr-HR" dirty="0"/>
          </a:p>
          <a:p>
            <a:r>
              <a:rPr lang="hr-HR" dirty="0"/>
              <a:t>Članovi: 1 iz svake zemlje EU</a:t>
            </a:r>
          </a:p>
          <a:p>
            <a:r>
              <a:rPr lang="hr-HR" dirty="0"/>
              <a:t>Osnovana: 1977</a:t>
            </a:r>
          </a:p>
          <a:p>
            <a:r>
              <a:rPr lang="hr-HR" dirty="0"/>
              <a:t>Mjesto: Luksemburg</a:t>
            </a:r>
          </a:p>
        </p:txBody>
      </p:sp>
    </p:spTree>
    <p:extLst>
      <p:ext uri="{BB962C8B-B14F-4D97-AF65-F5344CB8AC3E}">
        <p14:creationId xmlns:p14="http://schemas.microsoft.com/office/powerpoint/2010/main" val="176315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ECA radi?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err="1"/>
              <a:t>Revizira</a:t>
            </a:r>
            <a:r>
              <a:rPr lang="hr-HR" dirty="0"/>
              <a:t> prihode i rashode EU radi provjere da li su sredstva EU pravilno prikupljena, potrošena, postiže li vrijednost novca i obračunava se.</a:t>
            </a:r>
          </a:p>
          <a:p>
            <a:r>
              <a:rPr lang="hr-HR" dirty="0"/>
              <a:t>Provjerava bilo koju osobu ili organizaciju koja rukuje EU sredstvima - uključujući provjere na licu mjesta u institucijama EU (posebno Komisiji), zemljama EU i zemljama koje primaju pomoć EU.</a:t>
            </a:r>
          </a:p>
          <a:p>
            <a:r>
              <a:rPr lang="hr-HR" dirty="0"/>
              <a:t>Piše nalaze i preporuke u revizorskim izvješćima, za Europsku komisiju i nacionalne vlade.</a:t>
            </a:r>
          </a:p>
          <a:p>
            <a:r>
              <a:rPr lang="hr-HR" dirty="0"/>
              <a:t>Izvješćuje Europski ured za borbu protiv prijevara (OLAF) o sumnji u prijevaru, korupciju ili drugu nezakonitu aktivnost</a:t>
            </a:r>
          </a:p>
          <a:p>
            <a:r>
              <a:rPr lang="hr-HR" dirty="0"/>
              <a:t>Izrađuje godišnje izvješće za Europski parlament i Vijeće EU-a koje Parlament ispituje prije nego što odluči hoće li odobriti postupanje Komisije s proračunom EU-a.</a:t>
            </a:r>
          </a:p>
          <a:p>
            <a:r>
              <a:rPr lang="hr-HR" dirty="0"/>
              <a:t>Daje svoje stručno mišljenje kreatorima EU o načinu na koji bi se financijama EU moglo bolje upravljati i građanima učiniti odgovornijima.</a:t>
            </a:r>
          </a:p>
        </p:txBody>
      </p:sp>
    </p:spTree>
    <p:extLst>
      <p:ext uri="{BB962C8B-B14F-4D97-AF65-F5344CB8AC3E}">
        <p14:creationId xmlns:p14="http://schemas.microsoft.com/office/powerpoint/2010/main" val="349144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61534"/>
            <a:ext cx="10515600" cy="4249309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Također objavljuje mišljenja o pripremnom zakonodavstvu koje će utjecati na financijsko upravljanje EU-om, kao i dokumentima o stavovima, pregledima i ad </a:t>
            </a:r>
            <a:r>
              <a:rPr lang="hr-HR" dirty="0" err="1"/>
              <a:t>hoc</a:t>
            </a:r>
            <a:r>
              <a:rPr lang="hr-HR" dirty="0"/>
              <a:t> publikacijama o pitanjima EU javnih financija.</a:t>
            </a:r>
          </a:p>
          <a:p>
            <a:r>
              <a:rPr lang="hr-HR" dirty="0"/>
              <a:t>Da bi bio učinkovit, Sud mora biti neovisan od institucija i tijela koje revidira. S tim ciljem slobodno je odlučiti o:</a:t>
            </a:r>
          </a:p>
          <a:p>
            <a:r>
              <a:rPr lang="hr-HR" dirty="0"/>
              <a:t>što će revizija</a:t>
            </a:r>
          </a:p>
          <a:p>
            <a:r>
              <a:rPr lang="hr-HR" dirty="0"/>
              <a:t>kako to učiniti</a:t>
            </a:r>
          </a:p>
          <a:p>
            <a:r>
              <a:rPr lang="hr-HR" dirty="0"/>
              <a:t>kako i kada predstaviti svoja otkrića</a:t>
            </a:r>
          </a:p>
          <a:p>
            <a:r>
              <a:rPr lang="hr-HR" dirty="0"/>
              <a:t>Revizijski rad Suda usredotočen je uglavnom na Europsku komisiju - glavno tijelo odgovorno za provedbu proračuna EU-a. Ali također usko surađuje s nacionalnim vlastima, jer Komisija zajedno s njima upravlja većinom EU fondova (oko 80%).</a:t>
            </a:r>
          </a:p>
        </p:txBody>
      </p:sp>
    </p:spTree>
    <p:extLst>
      <p:ext uri="{BB962C8B-B14F-4D97-AF65-F5344CB8AC3E}">
        <p14:creationId xmlns:p14="http://schemas.microsoft.com/office/powerpoint/2010/main" val="397445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dirty="0"/>
              <a:t>Sastav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Članove suda imenuje Vijeće, nakon savjetovanja s Parlamentom, na mandat koji se može obnoviti sa 6 godina. Oni biraju jednog svog broja za predsjednika na trogodišnji mandat (također se može obnoviti).</a:t>
            </a:r>
          </a:p>
          <a:p>
            <a:r>
              <a:rPr lang="hr-HR" dirty="0"/>
              <a:t>Kako djeluje ECA?</a:t>
            </a:r>
          </a:p>
          <a:p>
            <a:r>
              <a:rPr lang="hr-HR" dirty="0"/>
              <a:t>Obavlja 3 vrste revizije:</a:t>
            </a:r>
          </a:p>
          <a:p>
            <a:r>
              <a:rPr lang="hr-HR" dirty="0"/>
              <a:t>Financijske revizije - provjeravanje da li računi točno prikazuju financijski položaj, rezultate i novčani tijek za godinu.</a:t>
            </a:r>
          </a:p>
          <a:p>
            <a:r>
              <a:rPr lang="hr-HR" dirty="0"/>
              <a:t>Revizija usklađenosti - provjera da li financijske transakcije slijede pravila.</a:t>
            </a:r>
          </a:p>
          <a:p>
            <a:r>
              <a:rPr lang="hr-HR" dirty="0"/>
              <a:t>Revizije učinka - provjeravanje da li EU fondovi postižu svoje ciljeve s najmanje najmanjih mogućih resursa i na najekonomičniji način.</a:t>
            </a:r>
          </a:p>
          <a:p>
            <a:r>
              <a:rPr lang="hr-HR" dirty="0"/>
              <a:t>Sud je podijeljen na revizijske skupine koje se nazivaju "komore". Oni pripremaju izvješća i mišljenja koje će članovi Suda usvojiti čime su službeni.</a:t>
            </a:r>
          </a:p>
        </p:txBody>
      </p:sp>
    </p:spTree>
    <p:extLst>
      <p:ext uri="{BB962C8B-B14F-4D97-AF65-F5344CB8AC3E}">
        <p14:creationId xmlns:p14="http://schemas.microsoft.com/office/powerpoint/2010/main" val="321416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vladavina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hr-HR" dirty="0"/>
          </a:p>
          <a:p>
            <a:r>
              <a:rPr lang="hr-HR" dirty="0"/>
              <a:t>ECA djeluje kao kolegijalno tijelo od 28 članova, po jedan iz svake države članice. Članove imenuje Vijeće nakon savjetovanja s Europskim parlamentom na mandat od šest godina koji se može obnoviti. Članovi biraju jednog svog broja za predsjednika na mandat od tri godine s obnovom.</a:t>
            </a:r>
          </a:p>
          <a:p>
            <a:endParaRPr lang="hr-HR" dirty="0"/>
          </a:p>
          <a:p>
            <a:r>
              <a:rPr lang="hr-HR" dirty="0"/>
              <a:t>Organizacija - komore i odbori</a:t>
            </a:r>
          </a:p>
          <a:p>
            <a:r>
              <a:rPr lang="hr-HR" dirty="0"/>
              <a:t>ECA je organizirana u pet komora kojima su raspoređeni članovi i revizijsko osoblje. Članovi svake od komora biraju dekana na mandat od dvije godine koji se može obnoviti.</a:t>
            </a:r>
          </a:p>
          <a:p>
            <a:r>
              <a:rPr lang="hr-HR" dirty="0"/>
              <a:t>Svaka komora ima dva područja odgovornosti:</a:t>
            </a:r>
          </a:p>
          <a:p>
            <a:r>
              <a:rPr lang="hr-HR" dirty="0"/>
              <a:t>donosi posebna izvješća, posebna godišnja izvješća i mišljenja; i</a:t>
            </a:r>
          </a:p>
          <a:p>
            <a:r>
              <a:rPr lang="hr-HR" dirty="0"/>
              <a:t>pripremiti godišnja izvješća o proračunu EU-a i europskih razvojnih fondova koje će Sud usvojiti.</a:t>
            </a:r>
          </a:p>
          <a:p>
            <a:endParaRPr lang="hr-HR" dirty="0"/>
          </a:p>
          <a:p>
            <a:r>
              <a:rPr lang="hr-HR" dirty="0"/>
              <a:t>Puni sud od 28 članova sastaje se oko dva puta mjesečno kako bi raspravljao i usvajao dokumente poput glavnih godišnjih publikacija ECA - izvješća o općem proračunu EU-a i europskim razvojnim fondovima.</a:t>
            </a:r>
          </a:p>
        </p:txBody>
      </p:sp>
    </p:spTree>
    <p:extLst>
      <p:ext uri="{BB962C8B-B14F-4D97-AF65-F5344CB8AC3E}">
        <p14:creationId xmlns:p14="http://schemas.microsoft.com/office/powerpoint/2010/main" val="36789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0216" y="1491049"/>
            <a:ext cx="10653584" cy="4685914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predsjednik</a:t>
            </a:r>
          </a:p>
          <a:p>
            <a:r>
              <a:rPr lang="hr-HR" dirty="0"/>
              <a:t>Europskim revizorskim sudom predvodi Klaus-</a:t>
            </a:r>
            <a:r>
              <a:rPr lang="hr-HR" dirty="0" err="1"/>
              <a:t>Heiner</a:t>
            </a:r>
            <a:r>
              <a:rPr lang="hr-HR" dirty="0"/>
              <a:t> </a:t>
            </a:r>
            <a:r>
              <a:rPr lang="hr-HR" dirty="0" err="1"/>
              <a:t>Lehne</a:t>
            </a:r>
            <a:r>
              <a:rPr lang="hr-HR" dirty="0"/>
              <a:t>, koji je izabran za 11. predsjednika ECA-e.</a:t>
            </a:r>
          </a:p>
          <a:p>
            <a:r>
              <a:rPr lang="hr-HR" dirty="0"/>
              <a:t>Predsjeda sastancima ECA-e i osigurava da se odluke ECA-e provode te da se institucijom i njenim aktivnostima pravilno upravlja.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Članovi</a:t>
            </a:r>
          </a:p>
          <a:p>
            <a:r>
              <a:rPr lang="hr-HR" dirty="0"/>
              <a:t>Članove ECA-e imenuje Vijeće, nakon savjetovanja s Europskim parlamentom, nakon imenovanja njihovih država članica. Članovi se imenuju na mandat od šest godina koji se može obnoviti. Od njih se moraju obavljati svoje dužnosti u potpunoj neovisnosti i u općem interesu Europske unije.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350" y="3382089"/>
            <a:ext cx="248128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Generalnog tajnika</a:t>
            </a:r>
          </a:p>
          <a:p>
            <a:r>
              <a:rPr lang="hr-HR" dirty="0"/>
              <a:t>Glavni tajnik je najstariji član osoblja ECA-e i Sud ga na tu funkciju imenuje na obnovljivo razdoblje od šest godina. Odgovorna je za upravljanje i upravljanje osobljem na polju ljudskih resursa, financija i općih usluga; informacije, radno mjesto i inovacije; prevoditeljske i jezične usluge.</a:t>
            </a:r>
          </a:p>
          <a:p>
            <a:endParaRPr lang="hr-HR" dirty="0"/>
          </a:p>
          <a:p>
            <a:r>
              <a:rPr lang="hr-HR" dirty="0"/>
              <a:t>Osoblje ECA-e</a:t>
            </a:r>
          </a:p>
          <a:p>
            <a:r>
              <a:rPr lang="hr-HR" dirty="0"/>
              <a:t>ECA ima oko 900 zaposlenika u reviziji, prevođenju i administraciji. Osoblje za reviziju ima širok spektar profesionalne struke i iskustva u javnom i privatnom sektoru, uključujući računovodstvo, financijsko upravljanje, unutarnju i vanjsku reviziju, pravo i ekonomiju.</a:t>
            </a:r>
          </a:p>
        </p:txBody>
      </p:sp>
    </p:spTree>
    <p:extLst>
      <p:ext uri="{BB962C8B-B14F-4D97-AF65-F5344CB8AC3E}">
        <p14:creationId xmlns:p14="http://schemas.microsoft.com/office/powerpoint/2010/main" val="189911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Transparentnost u Europskom revizorskom sudu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Kao čuvari financija EU-a, oni u Europskom revizorskom sudu smatraju da funkcioniranje njihove institucije treba biti transparentno. To znači otkrivanje podataka o njihovom upravljanju i aktivnostima i objavljivanje rezultata njihovog revizijskog rada. Na taj način oni mogu pomoći građanima da steknu bolje razumijevanje kako ispunjavaju svoju ulogu i promoviraju robusno financijsko upravljanje tako da vode računa o onima koji upravljaju proračunom EU.</a:t>
            </a:r>
          </a:p>
        </p:txBody>
      </p:sp>
    </p:spTree>
    <p:extLst>
      <p:ext uri="{BB962C8B-B14F-4D97-AF65-F5344CB8AC3E}">
        <p14:creationId xmlns:p14="http://schemas.microsoft.com/office/powerpoint/2010/main" val="3465861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</TotalTime>
  <Words>815</Words>
  <Application>Microsoft Office PowerPoint</Application>
  <PresentationFormat>Široki zaslon</PresentationFormat>
  <Paragraphs>54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EUROPSKI REVIZIJSKI SUD</vt:lpstr>
      <vt:lpstr>PREGLED </vt:lpstr>
      <vt:lpstr>Što ECA radi? </vt:lpstr>
      <vt:lpstr>PowerPoint prezentacija</vt:lpstr>
      <vt:lpstr> Sastav</vt:lpstr>
      <vt:lpstr>vladavina</vt:lpstr>
      <vt:lpstr>PowerPoint prezentacija</vt:lpstr>
      <vt:lpstr>PowerPoint prezentacija</vt:lpstr>
      <vt:lpstr>Transparentnost u Europskom revizorskom sudu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EUROPSKI REVIZIJSKI SUD</dc:title>
  <dc:creator>Mario Pasler</dc:creator>
  <cp:lastModifiedBy>IRENA ČIPRAKOVIĆ</cp:lastModifiedBy>
  <cp:revision>1</cp:revision>
  <dcterms:created xsi:type="dcterms:W3CDTF">2020-02-07T19:11:24Z</dcterms:created>
  <dcterms:modified xsi:type="dcterms:W3CDTF">2020-02-16T22:21:27Z</dcterms:modified>
</cp:coreProperties>
</file>