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2" r:id="rId3"/>
    <p:sldId id="270" r:id="rId4"/>
    <p:sldId id="269" r:id="rId5"/>
    <p:sldId id="268" r:id="rId6"/>
    <p:sldId id="263" r:id="rId7"/>
    <p:sldId id="264" r:id="rId8"/>
    <p:sldId id="265" r:id="rId9"/>
    <p:sldId id="27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60"/>
  </p:normalViewPr>
  <p:slideViewPr>
    <p:cSldViewPr>
      <p:cViewPr>
        <p:scale>
          <a:sx n="81" d="100"/>
          <a:sy n="81" d="100"/>
        </p:scale>
        <p:origin x="-100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59632" y="980728"/>
            <a:ext cx="7772400" cy="1470025"/>
          </a:xfrm>
        </p:spPr>
        <p:txBody>
          <a:bodyPr>
            <a:normAutofit/>
          </a:bodyPr>
          <a:lstStyle/>
          <a:p>
            <a:r>
              <a:rPr lang="tr-TR" dirty="0"/>
              <a:t>EURÓPAI SZÁMVEVŐSZÉK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3 Resim" descr="eco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852936"/>
            <a:ext cx="4896544" cy="3069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ÁTTEKINTÉS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Szerepe</a:t>
            </a:r>
            <a:r>
              <a:rPr lang="en-US" dirty="0" smtClean="0"/>
              <a:t>: </a:t>
            </a:r>
            <a:r>
              <a:rPr lang="hu-HU" dirty="0"/>
              <a:t>Annak </a:t>
            </a:r>
            <a:r>
              <a:rPr lang="hu-HU" dirty="0" smtClean="0"/>
              <a:t>ellenőrzése,hogy </a:t>
            </a:r>
            <a:r>
              <a:rPr lang="hu-HU" dirty="0"/>
              <a:t>az uniós pénzeszközöket összegyűjtötték és felhasználták-e, és </a:t>
            </a:r>
            <a:r>
              <a:rPr lang="hu-HU" dirty="0" smtClean="0"/>
              <a:t>az </a:t>
            </a:r>
            <a:r>
              <a:rPr lang="hu-HU" dirty="0"/>
              <a:t>EU pénzgazdálkodásának </a:t>
            </a:r>
            <a:r>
              <a:rPr lang="hu-HU" dirty="0" smtClean="0"/>
              <a:t>javítása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hu-HU" b="1" dirty="0" smtClean="0"/>
              <a:t>Elnök</a:t>
            </a:r>
            <a:r>
              <a:rPr lang="en-US" dirty="0" smtClean="0"/>
              <a:t>: Klaus-</a:t>
            </a:r>
            <a:r>
              <a:rPr lang="en-US" dirty="0" err="1" smtClean="0"/>
              <a:t>Heiner</a:t>
            </a:r>
            <a:r>
              <a:rPr lang="en-US" dirty="0" smtClean="0"/>
              <a:t> </a:t>
            </a:r>
            <a:r>
              <a:rPr lang="en-US" dirty="0" err="1" smtClean="0"/>
              <a:t>Lehne</a:t>
            </a:r>
            <a:endParaRPr lang="en-US" dirty="0" smtClean="0"/>
          </a:p>
          <a:p>
            <a:r>
              <a:rPr lang="hu-HU" b="1" dirty="0" smtClean="0"/>
              <a:t>Tagok</a:t>
            </a:r>
            <a:r>
              <a:rPr lang="en-US" dirty="0"/>
              <a:t>: 1 </a:t>
            </a:r>
            <a:r>
              <a:rPr lang="en-US" dirty="0" err="1"/>
              <a:t>minden</a:t>
            </a:r>
            <a:r>
              <a:rPr lang="en-US" dirty="0"/>
              <a:t> EU-</a:t>
            </a:r>
            <a:r>
              <a:rPr lang="en-US" dirty="0" err="1"/>
              <a:t>tagországból</a:t>
            </a:r>
            <a:endParaRPr lang="en-US" dirty="0" smtClean="0"/>
          </a:p>
          <a:p>
            <a:r>
              <a:rPr lang="hu-HU" b="1" dirty="0" smtClean="0"/>
              <a:t>Alapítva</a:t>
            </a:r>
            <a:r>
              <a:rPr lang="en-US" dirty="0" smtClean="0"/>
              <a:t>: 1977</a:t>
            </a:r>
          </a:p>
          <a:p>
            <a:r>
              <a:rPr lang="hu-HU" b="1" dirty="0" smtClean="0"/>
              <a:t>Elhelyezkedés</a:t>
            </a:r>
            <a:r>
              <a:rPr lang="en-US" dirty="0" smtClean="0"/>
              <a:t>: Luxemburg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Mit</a:t>
            </a:r>
            <a:r>
              <a:rPr lang="en-US" b="1" dirty="0"/>
              <a:t> </a:t>
            </a:r>
            <a:r>
              <a:rPr lang="en-US" b="1" dirty="0" err="1"/>
              <a:t>csinál</a:t>
            </a:r>
            <a:r>
              <a:rPr lang="en-US" b="1" dirty="0"/>
              <a:t> </a:t>
            </a:r>
            <a:r>
              <a:rPr lang="en-US" b="1" dirty="0" smtClean="0"/>
              <a:t>a</a:t>
            </a:r>
            <a:r>
              <a:rPr lang="hu-HU" b="1" dirty="0" smtClean="0"/>
              <a:t> ECA</a:t>
            </a:r>
            <a:r>
              <a:rPr lang="en-US" b="1" dirty="0" smtClean="0"/>
              <a:t>?</a:t>
            </a:r>
            <a:br>
              <a:rPr lang="en-US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124744"/>
            <a:ext cx="8034096" cy="5544616"/>
          </a:xfrm>
        </p:spPr>
        <p:txBody>
          <a:bodyPr>
            <a:normAutofit fontScale="62500" lnSpcReduction="20000"/>
          </a:bodyPr>
          <a:lstStyle/>
          <a:p>
            <a:endParaRPr lang="hu-HU" dirty="0"/>
          </a:p>
          <a:p>
            <a:r>
              <a:rPr lang="hu-HU" dirty="0"/>
              <a:t>Az EU bevételeinek és kiadásainak </a:t>
            </a:r>
            <a:r>
              <a:rPr lang="hu-HU" dirty="0" smtClean="0"/>
              <a:t>ellenőrzése, </a:t>
            </a:r>
            <a:r>
              <a:rPr lang="hu-HU" dirty="0"/>
              <a:t>hogy az uniós pénzeszközöket helyesen gyűjtötték-e, költik-e el, az ár-érték arány elérése és elszámolása </a:t>
            </a:r>
            <a:r>
              <a:rPr lang="hu-HU" dirty="0" smtClean="0"/>
              <a:t>megtörtént-e.</a:t>
            </a:r>
            <a:endParaRPr lang="en-US" dirty="0" smtClean="0"/>
          </a:p>
          <a:p>
            <a:r>
              <a:rPr lang="hu-HU" dirty="0" smtClean="0"/>
              <a:t>Ellenőrzi az </a:t>
            </a:r>
            <a:r>
              <a:rPr lang="hu-HU" b="1" dirty="0" smtClean="0"/>
              <a:t>EU-pénzeszközöket kezelő személyeket vagy szervezeteket </a:t>
            </a:r>
            <a:r>
              <a:rPr lang="hu-HU" dirty="0" smtClean="0"/>
              <a:t>- ideértve az EU intézményeiben (különösen a Bizottságban), az EU országaiban és az uniós támogatásban részesülő országokban végzett szúrópróbaszerű ellenőrzéseket is</a:t>
            </a:r>
            <a:r>
              <a:rPr lang="en-US" dirty="0" smtClean="0"/>
              <a:t>.</a:t>
            </a:r>
          </a:p>
          <a:p>
            <a:r>
              <a:rPr lang="hu-HU" dirty="0" smtClean="0"/>
              <a:t>A megállapításokat és ajánlásokat az ellenőrzési </a:t>
            </a:r>
            <a:r>
              <a:rPr lang="hu-HU" b="1" dirty="0" smtClean="0"/>
              <a:t>jelentésekben</a:t>
            </a:r>
            <a:r>
              <a:rPr lang="hu-HU" dirty="0" smtClean="0"/>
              <a:t> rögzíti az Európai Bizottság és a nemzeti kormányok számára</a:t>
            </a:r>
            <a:endParaRPr lang="en-US" dirty="0" smtClean="0"/>
          </a:p>
          <a:p>
            <a:r>
              <a:rPr lang="en-US" dirty="0" err="1" smtClean="0"/>
              <a:t>Csalás</a:t>
            </a:r>
            <a:r>
              <a:rPr lang="en-US" b="1" dirty="0" smtClean="0"/>
              <a:t>, </a:t>
            </a:r>
            <a:r>
              <a:rPr lang="en-US" b="1" dirty="0" err="1" smtClean="0"/>
              <a:t>korrupció</a:t>
            </a:r>
            <a:r>
              <a:rPr lang="en-US" b="1" dirty="0" smtClean="0"/>
              <a:t> </a:t>
            </a:r>
            <a:r>
              <a:rPr lang="en-US" b="1" dirty="0" err="1" smtClean="0"/>
              <a:t>vagy</a:t>
            </a:r>
            <a:r>
              <a:rPr lang="en-US" b="1" dirty="0" smtClean="0"/>
              <a:t> </a:t>
            </a:r>
            <a:r>
              <a:rPr lang="en-US" b="1" dirty="0" err="1" smtClean="0"/>
              <a:t>más</a:t>
            </a:r>
            <a:r>
              <a:rPr lang="en-US" b="1" dirty="0" smtClean="0"/>
              <a:t> </a:t>
            </a:r>
            <a:r>
              <a:rPr lang="en-US" b="1" dirty="0" err="1" smtClean="0"/>
              <a:t>illegális</a:t>
            </a:r>
            <a:r>
              <a:rPr lang="en-US" b="1" dirty="0" smtClean="0"/>
              <a:t> </a:t>
            </a:r>
            <a:r>
              <a:rPr lang="en-US" b="1" dirty="0" err="1" smtClean="0"/>
              <a:t>tevékenység</a:t>
            </a:r>
            <a:r>
              <a:rPr lang="en-US" b="1" dirty="0" smtClean="0"/>
              <a:t> </a:t>
            </a:r>
            <a:r>
              <a:rPr lang="en-US" b="1" dirty="0" err="1" smtClean="0"/>
              <a:t>gyanúja</a:t>
            </a:r>
            <a:r>
              <a:rPr lang="en-US" b="1" dirty="0" smtClean="0"/>
              <a:t> </a:t>
            </a:r>
            <a:r>
              <a:rPr lang="en-US" b="1" dirty="0" err="1" smtClean="0"/>
              <a:t>jelen</a:t>
            </a:r>
            <a:r>
              <a:rPr lang="hu-HU" b="1" dirty="0" err="1" smtClean="0"/>
              <a:t>tése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u="sng" dirty="0" err="1" smtClean="0"/>
              <a:t>Európai</a:t>
            </a:r>
            <a:r>
              <a:rPr lang="en-US" u="sng" dirty="0" smtClean="0"/>
              <a:t> </a:t>
            </a:r>
            <a:r>
              <a:rPr lang="en-US" u="sng" dirty="0" err="1" smtClean="0"/>
              <a:t>Csaláselleni</a:t>
            </a:r>
            <a:r>
              <a:rPr lang="en-US" u="sng" dirty="0" smtClean="0"/>
              <a:t> </a:t>
            </a:r>
            <a:r>
              <a:rPr lang="en-US" u="sng" dirty="0" err="1" smtClean="0"/>
              <a:t>Hivatalná</a:t>
            </a:r>
            <a:r>
              <a:rPr lang="en-US" dirty="0" err="1" smtClean="0"/>
              <a:t>l</a:t>
            </a:r>
            <a:r>
              <a:rPr lang="en-US" dirty="0" smtClean="0"/>
              <a:t> (OLAF)</a:t>
            </a:r>
          </a:p>
          <a:p>
            <a:r>
              <a:rPr lang="hu-HU" u="sng" dirty="0" smtClean="0"/>
              <a:t>Éves jelentést </a:t>
            </a:r>
            <a:r>
              <a:rPr lang="hu-HU" dirty="0" smtClean="0"/>
              <a:t>készít az </a:t>
            </a:r>
            <a:r>
              <a:rPr lang="hu-HU" u="sng" dirty="0" smtClean="0"/>
              <a:t>Európai Parlament </a:t>
            </a:r>
            <a:r>
              <a:rPr lang="hu-HU" dirty="0" smtClean="0"/>
              <a:t>és az EU Tanácsa számára, amelyet a Parlament megvizsgál, mielőtt eldönti, hogy jóváhagyja-e az EU költségvetésének a Bizottság általi kezelését</a:t>
            </a:r>
            <a:r>
              <a:rPr lang="en-US" dirty="0" smtClean="0"/>
              <a:t>.</a:t>
            </a:r>
          </a:p>
          <a:p>
            <a:r>
              <a:rPr lang="hu-HU" b="1" dirty="0" smtClean="0"/>
              <a:t>Szakértői véleményt </a:t>
            </a:r>
            <a:r>
              <a:rPr lang="hu-HU" dirty="0" smtClean="0"/>
              <a:t>ad az EU politikai döntéshozói számára arról, hogy az EU pénzügyeit hogyan lehetne jobban kezelni és elszámoltathatóbbá tenni a polgárok előtt</a:t>
            </a:r>
            <a:r>
              <a:rPr lang="en-US" dirty="0" smtClean="0"/>
              <a:t>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en-US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V</a:t>
            </a:r>
            <a:r>
              <a:rPr lang="hu-HU" dirty="0" smtClean="0"/>
              <a:t>éleményeket </a:t>
            </a:r>
            <a:r>
              <a:rPr lang="hu-HU" dirty="0"/>
              <a:t>tesz közzé az EU pénzügyi irányítását érintő előkészítő jogszabályokról, valamint állásfoglalásokat, áttekintéseket és ad hoc kiadványokat az EU államháztartási kérdéseiről</a:t>
            </a:r>
            <a:r>
              <a:rPr lang="en-US" dirty="0" smtClean="0"/>
              <a:t>.</a:t>
            </a:r>
          </a:p>
          <a:p>
            <a:r>
              <a:rPr lang="hu-HU" dirty="0"/>
              <a:t>A hatékonyság érdekében a Számvevőszéknek függetlennek kell lennie az általa ellenőrzött intézményektől és szervektől. E célból szabadon dönthet </a:t>
            </a:r>
            <a:r>
              <a:rPr lang="hu-HU" dirty="0" smtClean="0"/>
              <a:t>arról</a:t>
            </a:r>
            <a:r>
              <a:rPr lang="en-US" dirty="0" smtClean="0"/>
              <a:t>:</a:t>
            </a:r>
          </a:p>
          <a:p>
            <a:r>
              <a:rPr lang="hu-HU" b="1" dirty="0"/>
              <a:t>mit</a:t>
            </a:r>
            <a:r>
              <a:rPr lang="hu-HU" dirty="0"/>
              <a:t> fog </a:t>
            </a:r>
            <a:r>
              <a:rPr lang="hu-HU" dirty="0" smtClean="0"/>
              <a:t>ellenőrizni</a:t>
            </a:r>
            <a:endParaRPr lang="en-US" dirty="0" smtClean="0"/>
          </a:p>
          <a:p>
            <a:r>
              <a:rPr lang="en-US" b="1" dirty="0" err="1"/>
              <a:t>hogy</a:t>
            </a:r>
            <a:r>
              <a:rPr lang="en-US" dirty="0"/>
              <a:t> </a:t>
            </a:r>
            <a:r>
              <a:rPr lang="hu-HU" dirty="0" smtClean="0"/>
              <a:t>teszi ezt</a:t>
            </a:r>
            <a:endParaRPr lang="en-US" dirty="0" smtClean="0"/>
          </a:p>
          <a:p>
            <a:r>
              <a:rPr lang="en-US" b="1" dirty="0" err="1"/>
              <a:t>hogyan</a:t>
            </a:r>
            <a:r>
              <a:rPr lang="en-US" b="1" dirty="0"/>
              <a:t> </a:t>
            </a:r>
            <a:r>
              <a:rPr lang="en-US" b="1" dirty="0" err="1"/>
              <a:t>és</a:t>
            </a:r>
            <a:r>
              <a:rPr lang="en-US" b="1" dirty="0"/>
              <a:t> </a:t>
            </a:r>
            <a:r>
              <a:rPr lang="en-US" b="1" dirty="0" err="1"/>
              <a:t>mikor</a:t>
            </a:r>
            <a:r>
              <a:rPr lang="en-US" b="1" dirty="0"/>
              <a:t> </a:t>
            </a:r>
            <a:r>
              <a:rPr lang="en-US" dirty="0" err="1"/>
              <a:t>kell</a:t>
            </a:r>
            <a:r>
              <a:rPr lang="en-US" dirty="0"/>
              <a:t> </a:t>
            </a:r>
            <a:r>
              <a:rPr lang="en-US" dirty="0" err="1"/>
              <a:t>bemutatni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 smtClean="0"/>
              <a:t>eredményeit</a:t>
            </a:r>
            <a:endParaRPr lang="en-US" dirty="0" smtClean="0"/>
          </a:p>
          <a:p>
            <a:r>
              <a:rPr lang="hu-HU" dirty="0"/>
              <a:t>A Számvevőszék ellenőrzési munkája elsősorban az Európai Bizottságra összpontosul - az EU költségvetésének végrehajtásáért felelős fő szervre. De szorosan együttműködik a nemzeti hatóságokkal is, mivel a Bizottság a legtöbb uniós pénzt (mintegy 80% </a:t>
            </a:r>
            <a:r>
              <a:rPr lang="hu-HU" dirty="0" err="1"/>
              <a:t>-ot</a:t>
            </a:r>
            <a:r>
              <a:rPr lang="hu-HU" dirty="0"/>
              <a:t>) kezeli velük közösen</a:t>
            </a:r>
            <a:r>
              <a:rPr lang="en-US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Összetétele</a:t>
            </a:r>
            <a:r>
              <a:rPr lang="hu-HU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r-TR" b="1" dirty="0" smtClean="0"/>
              <a:t>   </a:t>
            </a:r>
            <a:endParaRPr lang="en-US" b="1" dirty="0" smtClean="0"/>
          </a:p>
          <a:p>
            <a:endParaRPr lang="hu-HU" dirty="0"/>
          </a:p>
          <a:p>
            <a:r>
              <a:rPr lang="hu-HU" u="sng" dirty="0"/>
              <a:t>A bíróság tagjait </a:t>
            </a:r>
            <a:r>
              <a:rPr lang="hu-HU" dirty="0"/>
              <a:t>a Tanács, a </a:t>
            </a:r>
            <a:r>
              <a:rPr lang="hu-HU" b="1" dirty="0"/>
              <a:t>Parlamenttel folytatott konzultációt </a:t>
            </a:r>
            <a:r>
              <a:rPr lang="hu-HU" dirty="0"/>
              <a:t>követően nevezi ki megújítható </a:t>
            </a:r>
            <a:r>
              <a:rPr lang="hu-HU" b="1" dirty="0"/>
              <a:t>hatéves időtartamra</a:t>
            </a:r>
            <a:r>
              <a:rPr lang="hu-HU" dirty="0"/>
              <a:t>. Hároméves hivatali időre választják meg elnökként (ez is megújítható)</a:t>
            </a:r>
            <a:r>
              <a:rPr lang="en-US" dirty="0" smtClean="0"/>
              <a:t>.</a:t>
            </a:r>
          </a:p>
          <a:p>
            <a:r>
              <a:rPr lang="hu-HU" dirty="0"/>
              <a:t>Hogyan működik az ECA</a:t>
            </a:r>
            <a:r>
              <a:rPr lang="en-US" dirty="0" smtClean="0"/>
              <a:t>?</a:t>
            </a:r>
          </a:p>
          <a:p>
            <a:r>
              <a:rPr lang="hu-HU" dirty="0"/>
              <a:t>Háromféle ellenőrzést végez</a:t>
            </a:r>
            <a:r>
              <a:rPr lang="en-US" dirty="0" smtClean="0"/>
              <a:t>:</a:t>
            </a:r>
          </a:p>
          <a:p>
            <a:r>
              <a:rPr lang="hu-HU" b="1" dirty="0" smtClean="0"/>
              <a:t>Pénzügyi </a:t>
            </a:r>
            <a:r>
              <a:rPr lang="hu-HU" b="1" dirty="0"/>
              <a:t>ellenőrzések</a:t>
            </a:r>
            <a:r>
              <a:rPr lang="en-US" dirty="0" smtClean="0"/>
              <a:t>–</a:t>
            </a:r>
            <a:r>
              <a:rPr lang="hu-HU" dirty="0" smtClean="0"/>
              <a:t>annak </a:t>
            </a:r>
            <a:r>
              <a:rPr lang="hu-HU" dirty="0"/>
              <a:t>ellenőrzése, hogy a számlák pontosan mutatják-e az év pénzügyi helyzetét, eredményeit és cash flow-ját</a:t>
            </a:r>
            <a:r>
              <a:rPr lang="en-US" dirty="0" smtClean="0"/>
              <a:t>.</a:t>
            </a:r>
          </a:p>
          <a:p>
            <a:r>
              <a:rPr lang="hu-HU" b="1" dirty="0"/>
              <a:t>Megfelelőségi</a:t>
            </a:r>
            <a:r>
              <a:rPr lang="hu-HU" dirty="0"/>
              <a:t> </a:t>
            </a:r>
            <a:r>
              <a:rPr lang="hu-HU" b="1" dirty="0"/>
              <a:t>ellenőrzések</a:t>
            </a:r>
            <a:r>
              <a:rPr lang="en-US" dirty="0" smtClean="0"/>
              <a:t> –</a:t>
            </a:r>
            <a:r>
              <a:rPr lang="hu-HU" dirty="0"/>
              <a:t>annak ellenőrzése, hogy a pénzügyi tranzakciók megfelelnek-e a szabályoknak</a:t>
            </a:r>
            <a:r>
              <a:rPr lang="en-US" dirty="0" smtClean="0"/>
              <a:t>.</a:t>
            </a:r>
          </a:p>
          <a:p>
            <a:r>
              <a:rPr lang="hu-HU" b="1" dirty="0"/>
              <a:t>Teljesítmény-ellenőrzések</a:t>
            </a:r>
            <a:r>
              <a:rPr lang="en-US" dirty="0" smtClean="0"/>
              <a:t> –</a:t>
            </a:r>
            <a:r>
              <a:rPr lang="hu-HU" dirty="0" smtClean="0"/>
              <a:t>annak </a:t>
            </a:r>
            <a:r>
              <a:rPr lang="hu-HU" dirty="0"/>
              <a:t>ellenőrzése, hogy az uniós alapok a lehető legkevesebb forrással és a leggazdaságosabb módon valósítják meg céljait</a:t>
            </a:r>
            <a:r>
              <a:rPr lang="en-US" dirty="0" smtClean="0"/>
              <a:t>.</a:t>
            </a:r>
          </a:p>
          <a:p>
            <a:r>
              <a:rPr lang="hu-HU" dirty="0"/>
              <a:t>A Számvevőszék </a:t>
            </a:r>
            <a:r>
              <a:rPr lang="hu-HU" b="1" dirty="0"/>
              <a:t>ellenőrzési</a:t>
            </a:r>
            <a:r>
              <a:rPr lang="hu-HU" dirty="0"/>
              <a:t> </a:t>
            </a:r>
            <a:r>
              <a:rPr lang="hu-HU" b="1" dirty="0"/>
              <a:t>csoportokra</a:t>
            </a:r>
            <a:r>
              <a:rPr lang="hu-HU" dirty="0"/>
              <a:t> oszlik, úgynevezett „kamarák” </a:t>
            </a:r>
            <a:r>
              <a:rPr lang="hu-HU" dirty="0" err="1" smtClean="0"/>
              <a:t>-ra</a:t>
            </a:r>
            <a:r>
              <a:rPr lang="hu-HU" dirty="0" smtClean="0"/>
              <a:t>. </a:t>
            </a:r>
            <a:r>
              <a:rPr lang="hu-HU" b="1" dirty="0"/>
              <a:t>Jelentéseket</a:t>
            </a:r>
            <a:r>
              <a:rPr lang="hu-HU" dirty="0"/>
              <a:t> és </a:t>
            </a:r>
            <a:r>
              <a:rPr lang="hu-HU" b="1" dirty="0"/>
              <a:t>véleményeket</a:t>
            </a:r>
            <a:r>
              <a:rPr lang="hu-HU" dirty="0"/>
              <a:t> készítenek a Számvevőszék tagjai számára, hogy hivatalossá tegyék </a:t>
            </a:r>
            <a:r>
              <a:rPr lang="hu-HU" dirty="0" smtClean="0"/>
              <a:t>őket</a:t>
            </a:r>
            <a:r>
              <a:rPr lang="en-US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Irányítása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544616"/>
          </a:xfrm>
        </p:spPr>
        <p:txBody>
          <a:bodyPr>
            <a:normAutofit/>
          </a:bodyPr>
          <a:lstStyle/>
          <a:p>
            <a:endParaRPr lang="hu-HU" sz="1600" b="1" dirty="0"/>
          </a:p>
          <a:p>
            <a:r>
              <a:rPr lang="hu-HU" sz="1600" b="1" dirty="0"/>
              <a:t>Az Európai Számvevőszék 28 tagú, </a:t>
            </a:r>
            <a:r>
              <a:rPr lang="hu-HU" sz="1600" b="1" dirty="0" smtClean="0"/>
              <a:t>tagállamonként egy képviselő vesz részt </a:t>
            </a:r>
            <a:r>
              <a:rPr lang="en-US" sz="1600" b="1" dirty="0" smtClean="0"/>
              <a:t>. </a:t>
            </a:r>
            <a:r>
              <a:rPr lang="hu-HU" sz="1600" dirty="0" smtClean="0"/>
              <a:t> </a:t>
            </a:r>
            <a:r>
              <a:rPr lang="en-US" sz="1600" dirty="0" smtClean="0"/>
              <a:t>A </a:t>
            </a:r>
            <a:r>
              <a:rPr lang="en-US" sz="1600" dirty="0" err="1"/>
              <a:t>tagokat</a:t>
            </a:r>
            <a:r>
              <a:rPr lang="en-US" sz="1600" dirty="0"/>
              <a:t> a </a:t>
            </a:r>
            <a:r>
              <a:rPr lang="en-US" sz="1600" dirty="0" err="1"/>
              <a:t>Tanács</a:t>
            </a:r>
            <a:r>
              <a:rPr lang="en-US" sz="1600" dirty="0"/>
              <a:t> </a:t>
            </a:r>
            <a:r>
              <a:rPr lang="en-US" sz="1600" dirty="0" err="1"/>
              <a:t>nevezi</a:t>
            </a:r>
            <a:r>
              <a:rPr lang="en-US" sz="1600" dirty="0"/>
              <a:t> </a:t>
            </a:r>
            <a:r>
              <a:rPr lang="en-US" sz="1600" dirty="0" err="1"/>
              <a:t>ki</a:t>
            </a:r>
            <a:r>
              <a:rPr lang="en-US" sz="1600" dirty="0"/>
              <a:t> </a:t>
            </a:r>
            <a:r>
              <a:rPr lang="en-US" sz="1600" dirty="0" err="1"/>
              <a:t>az</a:t>
            </a:r>
            <a:r>
              <a:rPr lang="en-US" sz="1600" dirty="0"/>
              <a:t> </a:t>
            </a:r>
            <a:r>
              <a:rPr lang="en-US" sz="1600" dirty="0" err="1"/>
              <a:t>Európai</a:t>
            </a:r>
            <a:r>
              <a:rPr lang="en-US" sz="1600" dirty="0"/>
              <a:t> </a:t>
            </a:r>
            <a:r>
              <a:rPr lang="en-US" sz="1600" dirty="0" err="1"/>
              <a:t>Parlamenttel</a:t>
            </a:r>
            <a:r>
              <a:rPr lang="en-US" sz="1600" dirty="0"/>
              <a:t> </a:t>
            </a:r>
            <a:r>
              <a:rPr lang="en-US" sz="1600" dirty="0" err="1"/>
              <a:t>folytatott</a:t>
            </a:r>
            <a:r>
              <a:rPr lang="en-US" sz="1600" dirty="0"/>
              <a:t> </a:t>
            </a:r>
            <a:r>
              <a:rPr lang="en-US" sz="1600" dirty="0" err="1"/>
              <a:t>konzultációt</a:t>
            </a:r>
            <a:r>
              <a:rPr lang="en-US" sz="1600" dirty="0"/>
              <a:t> </a:t>
            </a:r>
            <a:r>
              <a:rPr lang="en-US" sz="1600" dirty="0" err="1"/>
              <a:t>követõen</a:t>
            </a:r>
            <a:r>
              <a:rPr lang="en-US" sz="1600" dirty="0"/>
              <a:t>, </a:t>
            </a:r>
            <a:r>
              <a:rPr lang="en-US" sz="1600" dirty="0" err="1"/>
              <a:t>hatéves</a:t>
            </a:r>
            <a:r>
              <a:rPr lang="en-US" sz="1600" dirty="0"/>
              <a:t> </a:t>
            </a:r>
            <a:r>
              <a:rPr lang="en-US" sz="1600" dirty="0" err="1"/>
              <a:t>megújítható</a:t>
            </a:r>
            <a:r>
              <a:rPr lang="en-US" sz="1600" dirty="0"/>
              <a:t> </a:t>
            </a:r>
            <a:r>
              <a:rPr lang="en-US" sz="1600" dirty="0" err="1"/>
              <a:t>idõszakra</a:t>
            </a:r>
            <a:r>
              <a:rPr lang="en-US" sz="1600" dirty="0"/>
              <a:t>. A </a:t>
            </a:r>
            <a:r>
              <a:rPr lang="en-US" sz="1600" dirty="0" err="1"/>
              <a:t>képviselõk</a:t>
            </a:r>
            <a:r>
              <a:rPr lang="en-US" sz="1600" dirty="0"/>
              <a:t> </a:t>
            </a:r>
            <a:r>
              <a:rPr lang="en-US" sz="1600" dirty="0" err="1"/>
              <a:t>közül</a:t>
            </a:r>
            <a:r>
              <a:rPr lang="en-US" sz="1600" dirty="0"/>
              <a:t> </a:t>
            </a:r>
            <a:r>
              <a:rPr lang="en-US" sz="1600" dirty="0" err="1"/>
              <a:t>egyet</a:t>
            </a:r>
            <a:r>
              <a:rPr lang="en-US" sz="1600" dirty="0"/>
              <a:t> </a:t>
            </a:r>
            <a:r>
              <a:rPr lang="en-US" sz="1600" dirty="0" err="1"/>
              <a:t>választanak</a:t>
            </a:r>
            <a:r>
              <a:rPr lang="en-US" sz="1600" dirty="0"/>
              <a:t> </a:t>
            </a:r>
            <a:r>
              <a:rPr lang="en-US" sz="1600" dirty="0" err="1" smtClean="0"/>
              <a:t>elnöké</a:t>
            </a:r>
            <a:r>
              <a:rPr lang="hu-HU" sz="1600" dirty="0" smtClean="0"/>
              <a:t> </a:t>
            </a:r>
            <a:r>
              <a:rPr lang="en-US" sz="1600" dirty="0" err="1" smtClean="0"/>
              <a:t>három</a:t>
            </a:r>
            <a:r>
              <a:rPr lang="en-US" sz="1600" dirty="0" smtClean="0"/>
              <a:t> </a:t>
            </a:r>
            <a:r>
              <a:rPr lang="en-US" sz="1600" dirty="0" err="1"/>
              <a:t>évre</a:t>
            </a:r>
            <a:r>
              <a:rPr lang="en-US" sz="1600" dirty="0"/>
              <a:t> </a:t>
            </a:r>
            <a:r>
              <a:rPr lang="en-US" sz="1600" dirty="0" err="1"/>
              <a:t>megújítható</a:t>
            </a:r>
            <a:r>
              <a:rPr lang="en-US" sz="1600" dirty="0"/>
              <a:t> </a:t>
            </a:r>
            <a:r>
              <a:rPr lang="en-US" sz="1600" dirty="0" err="1"/>
              <a:t>hivatali</a:t>
            </a:r>
            <a:r>
              <a:rPr lang="en-US" sz="1600" dirty="0"/>
              <a:t> </a:t>
            </a:r>
            <a:r>
              <a:rPr lang="en-US" sz="1600" dirty="0" err="1"/>
              <a:t>idõszakra</a:t>
            </a:r>
            <a:r>
              <a:rPr lang="en-US" sz="1600" dirty="0"/>
              <a:t>.</a:t>
            </a:r>
            <a:endParaRPr lang="tr-TR" sz="1600" dirty="0" smtClean="0"/>
          </a:p>
          <a:p>
            <a:r>
              <a:rPr lang="en-US" sz="1600" b="1" dirty="0" err="1" smtClean="0"/>
              <a:t>Szervezet</a:t>
            </a:r>
            <a:r>
              <a:rPr lang="hu-HU" sz="1600" b="1" dirty="0" smtClean="0"/>
              <a:t> </a:t>
            </a:r>
            <a:r>
              <a:rPr lang="en-US" sz="1600" b="1" dirty="0" smtClean="0"/>
              <a:t>– </a:t>
            </a:r>
            <a:r>
              <a:rPr lang="en-US" sz="1600" b="1" dirty="0" err="1" smtClean="0"/>
              <a:t>kamarák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és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bizottságok</a:t>
            </a:r>
            <a:endParaRPr lang="en-US" sz="1600" b="1" dirty="0" smtClean="0"/>
          </a:p>
          <a:p>
            <a:r>
              <a:rPr lang="hu-HU" sz="1600" b="1" dirty="0" smtClean="0"/>
              <a:t>A Számvevőszék öt kamarára van felosztva, amelyekbe a tagokat és az ellenőrzési személyzetet kinevezik</a:t>
            </a:r>
            <a:r>
              <a:rPr lang="en-US" sz="1600" b="1" dirty="0" smtClean="0"/>
              <a:t>. </a:t>
            </a:r>
            <a:r>
              <a:rPr lang="hu-HU" sz="1600" dirty="0" smtClean="0"/>
              <a:t>Az egyes kamarák tagjai dékánt választanak kétéves, megújítható hivatali időre.</a:t>
            </a:r>
            <a:endParaRPr lang="en-US" sz="1600" dirty="0" smtClean="0"/>
          </a:p>
          <a:p>
            <a:r>
              <a:rPr lang="hu-HU" sz="1600" b="1" dirty="0" smtClean="0"/>
              <a:t>Mindegyik kamara két felelősségi körrel rendelkezik</a:t>
            </a:r>
            <a:r>
              <a:rPr lang="en-US" sz="1600" b="1" dirty="0" smtClean="0"/>
              <a:t>:</a:t>
            </a:r>
            <a:endParaRPr lang="tr-TR" sz="1600" b="1" dirty="0" smtClean="0"/>
          </a:p>
          <a:p>
            <a:r>
              <a:rPr lang="en-US" sz="1600" b="1" dirty="0" err="1" smtClean="0"/>
              <a:t>különjelentések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konkrét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éves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jelentések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és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vélemények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elfogadása</a:t>
            </a:r>
            <a:r>
              <a:rPr lang="en-US" sz="1600" b="1" dirty="0" smtClean="0"/>
              <a:t>; </a:t>
            </a:r>
            <a:r>
              <a:rPr lang="en-US" sz="1600" b="1" dirty="0" err="1" smtClean="0"/>
              <a:t>és</a:t>
            </a:r>
            <a:endParaRPr lang="en-US" sz="1600" b="1" dirty="0" smtClean="0"/>
          </a:p>
          <a:p>
            <a:r>
              <a:rPr lang="hu-HU" sz="1600" b="1" dirty="0" smtClean="0"/>
              <a:t>az EU költségvetéséről és az Európai Fejlesztési Alapokról szóló éves jelentések elkészítése, amelyeket a Számvevőszék egészében elkell fogadnia</a:t>
            </a:r>
            <a:r>
              <a:rPr lang="en-US" sz="1600" b="1" dirty="0" smtClean="0"/>
              <a:t>.</a:t>
            </a:r>
            <a:endParaRPr lang="tr-TR" sz="1600" b="1" dirty="0" smtClean="0"/>
          </a:p>
          <a:p>
            <a:r>
              <a:rPr lang="hu-HU" sz="1600" b="1" dirty="0"/>
              <a:t>A 28 tagú teljes bíróság havonta kétszer összeül, hogy </a:t>
            </a:r>
            <a:r>
              <a:rPr lang="hu-HU" sz="1600" b="1" dirty="0" err="1" smtClean="0"/>
              <a:t>megvitassaa</a:t>
            </a:r>
            <a:r>
              <a:rPr lang="hu-HU" sz="1600" b="1" dirty="0" smtClean="0"/>
              <a:t> </a:t>
            </a:r>
            <a:r>
              <a:rPr lang="hu-HU" sz="1600" b="1" dirty="0"/>
              <a:t>és elfogadja az olyan dokumentumokat, mint például a Számvevőszék fő éves kiadványai - az EU általános költségvetéséről szóló jelentések és az Európai Fejlesztési </a:t>
            </a:r>
            <a:r>
              <a:rPr lang="hu-HU" sz="1600" b="1" dirty="0" smtClean="0"/>
              <a:t>Alapok</a:t>
            </a:r>
            <a:r>
              <a:rPr lang="en-US" sz="1600" b="1" dirty="0" smtClean="0"/>
              <a:t>.</a:t>
            </a:r>
          </a:p>
          <a:p>
            <a:endParaRPr lang="hu-HU" sz="1600" b="1" dirty="0"/>
          </a:p>
          <a:p>
            <a:endParaRPr lang="tr-TR" sz="1600" b="1" dirty="0" smtClean="0"/>
          </a:p>
          <a:p>
            <a:endParaRPr lang="en-US" sz="1600" b="1" dirty="0"/>
          </a:p>
          <a:p>
            <a:endParaRPr lang="tr-TR" sz="1600" dirty="0" smtClean="0"/>
          </a:p>
          <a:p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75656" y="856675"/>
            <a:ext cx="7498080" cy="5256584"/>
          </a:xfrm>
        </p:spPr>
        <p:txBody>
          <a:bodyPr>
            <a:normAutofit/>
          </a:bodyPr>
          <a:lstStyle/>
          <a:p>
            <a:r>
              <a:rPr lang="hu-HU" sz="1800" b="1" dirty="0" smtClean="0"/>
              <a:t>Elnök:</a:t>
            </a:r>
            <a:endParaRPr lang="en-US" sz="1800" b="1" dirty="0" smtClean="0"/>
          </a:p>
          <a:p>
            <a:r>
              <a:rPr lang="hu-HU" sz="1800" b="1" dirty="0"/>
              <a:t>Az Európai Számvevőszéket </a:t>
            </a:r>
            <a:r>
              <a:rPr lang="hu-HU" sz="1800" b="1" dirty="0" err="1"/>
              <a:t>Klaus-Heiner</a:t>
            </a:r>
            <a:r>
              <a:rPr lang="hu-HU" sz="1800" b="1" dirty="0"/>
              <a:t> </a:t>
            </a:r>
            <a:r>
              <a:rPr lang="hu-HU" sz="1800" b="1" dirty="0" err="1"/>
              <a:t>Lehne</a:t>
            </a:r>
            <a:r>
              <a:rPr lang="hu-HU" sz="1800" b="1" dirty="0"/>
              <a:t> vezeti, akit az ECA 11. elnökévé választottak</a:t>
            </a:r>
            <a:r>
              <a:rPr lang="tr-TR" sz="1800" b="1" dirty="0" smtClean="0"/>
              <a:t>.</a:t>
            </a:r>
          </a:p>
          <a:p>
            <a:r>
              <a:rPr lang="hu-HU" sz="1800" b="1" dirty="0" smtClean="0"/>
              <a:t>Elnököl </a:t>
            </a:r>
            <a:r>
              <a:rPr lang="hu-HU" sz="1800" b="1" dirty="0"/>
              <a:t>az Európai Számvevőszék ülésein, és gondoskodik a Számvevőszék döntéseinek végrehajtásáról, valamint az intézmény és tevékenységeinek megfelelő </a:t>
            </a:r>
            <a:r>
              <a:rPr lang="hu-HU" sz="1800" b="1" dirty="0" smtClean="0"/>
              <a:t>irányításáról</a:t>
            </a:r>
            <a:r>
              <a:rPr lang="en-US" sz="1800" b="1" dirty="0" smtClean="0"/>
              <a:t>.</a:t>
            </a:r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hu-HU" sz="1800" b="1" dirty="0" smtClean="0"/>
              <a:t>A tagok</a:t>
            </a:r>
            <a:endParaRPr lang="en-US" sz="1800" b="1" dirty="0" smtClean="0"/>
          </a:p>
          <a:p>
            <a:r>
              <a:rPr lang="hu-HU" sz="1800" b="1" dirty="0"/>
              <a:t>A Számvevőszék tagjait a Tanács nevezi </a:t>
            </a:r>
            <a:r>
              <a:rPr lang="hu-HU" sz="1800" b="1" dirty="0" smtClean="0"/>
              <a:t>ki</a:t>
            </a:r>
            <a:r>
              <a:rPr lang="en-US" sz="1800" b="1" dirty="0" smtClean="0"/>
              <a:t>, </a:t>
            </a:r>
            <a:r>
              <a:rPr lang="hu-HU" sz="1800" dirty="0" smtClean="0"/>
              <a:t>az </a:t>
            </a:r>
            <a:r>
              <a:rPr lang="hu-HU" sz="1800" dirty="0"/>
              <a:t>Európai Parlamenttel folytatott konzultációt követően, a saját tagállamuk kinevezése után. A tagokat kinevezik hatéves megújítható időtartamra. Feladataikat teljes függetlenséggel és az Európai Unió általános érdekeinek megfelelően kell </a:t>
            </a:r>
            <a:r>
              <a:rPr lang="hu-HU" sz="1800" dirty="0" smtClean="0"/>
              <a:t>elvégezniük </a:t>
            </a:r>
            <a:r>
              <a:rPr lang="en-US" sz="1800" dirty="0" smtClean="0"/>
              <a:t>.</a:t>
            </a:r>
          </a:p>
          <a:p>
            <a:endParaRPr lang="tr-TR" sz="1050" dirty="0" smtClean="0"/>
          </a:p>
          <a:p>
            <a:endParaRPr lang="tr-TR" sz="2000" dirty="0"/>
          </a:p>
        </p:txBody>
      </p:sp>
      <p:pic>
        <p:nvPicPr>
          <p:cNvPr id="4" name="3 Resim" descr="KlausHeiner-LEHNE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095" y="2708920"/>
            <a:ext cx="2476500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lnSpcReduction="10000"/>
          </a:bodyPr>
          <a:lstStyle/>
          <a:p>
            <a:r>
              <a:rPr lang="hu-HU" sz="2000" b="1" dirty="0"/>
              <a:t>A </a:t>
            </a:r>
            <a:r>
              <a:rPr lang="hu-HU" sz="2000" b="1" dirty="0" smtClean="0"/>
              <a:t>főtitkár</a:t>
            </a:r>
            <a:endParaRPr lang="en-US" sz="2000" b="1" dirty="0" smtClean="0"/>
          </a:p>
          <a:p>
            <a:r>
              <a:rPr lang="hu-HU" sz="2000" b="1" dirty="0"/>
              <a:t>A főtitkár a Számvevőszék alkalmazottainak legidősebb tagja, és ezt a feladatot a Bíróság nevezi ki hatéves megújítható időszakra</a:t>
            </a:r>
            <a:r>
              <a:rPr lang="en-US" sz="2000" b="1" dirty="0" smtClean="0"/>
              <a:t>.</a:t>
            </a:r>
            <a:r>
              <a:rPr lang="hu-HU" sz="2000" b="1" dirty="0"/>
              <a:t> Felelős a személyzet kezeléséért és igazgatásáért az emberi erőforrások, a pénzügyek és az általános szolgáltatások területén; információ, munkahely és innováció; valamint fordítási és nyelvi szolgáltatások</a:t>
            </a:r>
            <a:r>
              <a:rPr lang="en-US" sz="2000" b="1" dirty="0" smtClean="0"/>
              <a:t>.</a:t>
            </a:r>
            <a:endParaRPr lang="tr-TR" sz="2000" b="1" dirty="0" smtClean="0"/>
          </a:p>
          <a:p>
            <a:endParaRPr lang="en-US" sz="2000" b="1" dirty="0" smtClean="0"/>
          </a:p>
          <a:p>
            <a:r>
              <a:rPr lang="hu-HU" sz="2000" b="1" dirty="0" smtClean="0"/>
              <a:t>Az ECA </a:t>
            </a:r>
            <a:r>
              <a:rPr lang="hu-HU" sz="2000" b="1" dirty="0"/>
              <a:t>alkalmazottai</a:t>
            </a:r>
          </a:p>
          <a:p>
            <a:r>
              <a:rPr lang="hu-HU" sz="2000" b="1" dirty="0" smtClean="0"/>
              <a:t>Az Európai ECS mintegy 900 alkalmazottal rendelkezik az ellenőrzés, a fordítás és az adminisztráció területén</a:t>
            </a:r>
            <a:r>
              <a:rPr lang="en-US" sz="2000" b="1" dirty="0" smtClean="0"/>
              <a:t>. </a:t>
            </a:r>
            <a:r>
              <a:rPr lang="hu-HU" sz="2000" dirty="0" smtClean="0"/>
              <a:t> Az ellenőrzési személyzet széles körű szakmai háttérrel és tapasztalattal rendelkezik mind az állami, mind a magánszektorban, ideértve a számvitelt, a pénzügyi irányítást, a belső és külső ellenőrzést, a jogot és a közgazdaságtant</a:t>
            </a:r>
            <a:r>
              <a:rPr lang="en-US" sz="2000" dirty="0" smtClean="0"/>
              <a:t>.</a:t>
            </a:r>
          </a:p>
          <a:p>
            <a:endParaRPr lang="en-US" sz="2000" b="1" dirty="0" smtClean="0"/>
          </a:p>
          <a:p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Átláthatóság az Európai Számvevőszéknél</a:t>
            </a:r>
            <a:br>
              <a:rPr lang="hu-HU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hu-HU" b="1" dirty="0"/>
              <a:t>Mint az EU pénzügyek őre, az Európai Számvevőszéknél úgy vélik, hogy intézményük működésének átláthatónak kell </a:t>
            </a:r>
            <a:r>
              <a:rPr lang="hu-HU" b="1" dirty="0" smtClean="0"/>
              <a:t>lennie</a:t>
            </a:r>
            <a:r>
              <a:rPr lang="en-US" b="1" dirty="0" smtClean="0"/>
              <a:t>.</a:t>
            </a:r>
            <a:r>
              <a:rPr lang="hu-HU" b="1" dirty="0"/>
              <a:t> Ez azt jelenti, hogy nyilvánosságra kell hozni vezetésükkel és tevékenységeikkel kapcsolatos információkat, valamint közzé kell tenni az ellenőrzési munkájuk </a:t>
            </a:r>
            <a:r>
              <a:rPr lang="hu-HU" b="1" dirty="0" smtClean="0"/>
              <a:t>eredményeit</a:t>
            </a:r>
            <a:r>
              <a:rPr lang="en-US" b="1" dirty="0" smtClean="0"/>
              <a:t>.</a:t>
            </a:r>
            <a:r>
              <a:rPr lang="hu-HU" b="1" dirty="0"/>
              <a:t> Ilyen módon elősegítik a polgárok számára, hogy jobban megértsék szerepüket, és hogyan mozdítják elő a szilárd pénzügyi irányítást azáltal, hogy elszámoltatják az uniós költségvetést kezelőket.</a:t>
            </a:r>
          </a:p>
          <a:p>
            <a:pPr marL="82296" indent="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219</TotalTime>
  <Words>635</Words>
  <Application>Microsoft Office PowerPoint</Application>
  <PresentationFormat>Diavetítés a képernyőre (4:3 oldalarány)</PresentationFormat>
  <Paragraphs>61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Gündönümü</vt:lpstr>
      <vt:lpstr>EURÓPAI SZÁMVEVŐSZÉK </vt:lpstr>
      <vt:lpstr>ÁTTEKINTÉS</vt:lpstr>
      <vt:lpstr>Mit csinál a ECA? </vt:lpstr>
      <vt:lpstr>PowerPoint bemutató</vt:lpstr>
      <vt:lpstr>Összetétele </vt:lpstr>
      <vt:lpstr>Irányítása</vt:lpstr>
      <vt:lpstr>PowerPoint bemutató</vt:lpstr>
      <vt:lpstr>PowerPoint bemutató</vt:lpstr>
      <vt:lpstr>Átláthatóság az Európai Számvevőszéknél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COURT OF AUDITIORS</dc:title>
  <dc:creator>Şura Coşgun</dc:creator>
  <cp:lastModifiedBy>MSZÁgi</cp:lastModifiedBy>
  <cp:revision>24</cp:revision>
  <dcterms:created xsi:type="dcterms:W3CDTF">2018-11-25T17:16:52Z</dcterms:created>
  <dcterms:modified xsi:type="dcterms:W3CDTF">2020-02-25T19:55:38Z</dcterms:modified>
</cp:coreProperties>
</file>