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73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C11F8-0AAE-4651-BD43-DEAF45367485}" type="datetimeFigureOut">
              <a:rPr lang="tr-TR" smtClean="0"/>
              <a:pPr/>
              <a:t>23.02.2020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2ED6A-FAC7-4B0D-9091-8C6CD37CD1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5351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C5F6-951D-477A-9CD9-470EA1EDA639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2DA5-36EA-4A4A-AA0D-7520F2FFD3E3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3283-71E8-4880-A835-A9EB6410A1D6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232-2690-497B-8D8E-F0334B6A4763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B8BC-7C3F-4A35-B946-81BA34D494B7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81E-5065-4ABD-8DE4-36D29558FC49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011-F2E2-45C5-B5D4-1788CBC38A1F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C4D9-BF32-4CCC-8465-3A3C98775608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1FBD-AB25-4501-AFF4-CFB80F0450EF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8023-4784-4E64-8996-189A3248BFAB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4CD4-E5F0-43D6-94D3-2D8E7F055444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F5C3C-FBD5-4E48-8658-530F6D325648}" type="datetime1">
              <a:rPr lang="tr-TR" smtClean="0"/>
              <a:pPr/>
              <a:t>23.02.2020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F4056-A108-4ADF-8930-827F6B18104A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071048" cy="1828800"/>
          </a:xfrm>
        </p:spPr>
        <p:txBody>
          <a:bodyPr/>
          <a:lstStyle/>
          <a:p>
            <a:r>
              <a:rPr lang="hu-HU" b="0" dirty="0" smtClean="0"/>
              <a:t>Az Európai Unió Tanácsa</a:t>
            </a:r>
            <a:endParaRPr lang="en-US" b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96744" cy="1703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Resim" descr="brexit-summit-770x4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64904"/>
            <a:ext cx="4716016" cy="4293096"/>
          </a:xfrm>
          <a:prstGeom prst="rect">
            <a:avLst/>
          </a:prstGeom>
        </p:spPr>
      </p:pic>
      <p:pic>
        <p:nvPicPr>
          <p:cNvPr id="5" name="4 Resim" descr="Council_fla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564904"/>
            <a:ext cx="4427984" cy="4293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Hogyan működik a Tanács?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Minden </a:t>
            </a:r>
            <a:r>
              <a:rPr lang="en-US" dirty="0" err="1"/>
              <a:t>megbeszélésre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szavazásra</a:t>
            </a:r>
            <a:r>
              <a:rPr lang="en-US" dirty="0"/>
              <a:t> </a:t>
            </a:r>
            <a:r>
              <a:rPr lang="en-US" dirty="0" err="1"/>
              <a:t>nyilvános</a:t>
            </a:r>
            <a:r>
              <a:rPr lang="en-US" dirty="0"/>
              <a:t> </a:t>
            </a:r>
            <a:r>
              <a:rPr lang="en-US" dirty="0" err="1"/>
              <a:t>módon</a:t>
            </a:r>
            <a:r>
              <a:rPr lang="en-US" dirty="0"/>
              <a:t> </a:t>
            </a:r>
            <a:r>
              <a:rPr lang="en-US" dirty="0" err="1"/>
              <a:t>kerül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en-US" dirty="0"/>
              <a:t>A </a:t>
            </a:r>
            <a:r>
              <a:rPr lang="en-US" dirty="0" err="1"/>
              <a:t>határozatok</a:t>
            </a:r>
            <a:r>
              <a:rPr lang="en-US" dirty="0"/>
              <a:t> </a:t>
            </a:r>
            <a:r>
              <a:rPr lang="en-US" dirty="0" err="1"/>
              <a:t>elfogadásához</a:t>
            </a:r>
            <a:r>
              <a:rPr lang="en-US" dirty="0"/>
              <a:t> </a:t>
            </a:r>
            <a:r>
              <a:rPr lang="en-US" dirty="0" err="1"/>
              <a:t>általában</a:t>
            </a:r>
            <a:r>
              <a:rPr lang="en-US" dirty="0"/>
              <a:t> </a:t>
            </a:r>
            <a:r>
              <a:rPr lang="en-US" dirty="0" err="1"/>
              <a:t>minősített</a:t>
            </a:r>
            <a:r>
              <a:rPr lang="en-US" dirty="0"/>
              <a:t> </a:t>
            </a:r>
            <a:r>
              <a:rPr lang="en-US" dirty="0" err="1"/>
              <a:t>többség</a:t>
            </a:r>
            <a:r>
              <a:rPr lang="en-US" dirty="0"/>
              <a:t> </a:t>
            </a:r>
            <a:r>
              <a:rPr lang="en-US" dirty="0" err="1"/>
              <a:t>szükséges</a:t>
            </a:r>
            <a:r>
              <a:rPr lang="en-US" dirty="0" smtClean="0"/>
              <a:t>:</a:t>
            </a:r>
            <a:endParaRPr lang="hu-HU" dirty="0" smtClean="0"/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országok</a:t>
            </a:r>
            <a:r>
              <a:rPr lang="en-US" dirty="0"/>
              <a:t> 55% -a (28 </a:t>
            </a:r>
            <a:r>
              <a:rPr lang="en-US" dirty="0" err="1"/>
              <a:t>jelenlegi</a:t>
            </a:r>
            <a:r>
              <a:rPr lang="en-US" dirty="0"/>
              <a:t> </a:t>
            </a:r>
            <a:r>
              <a:rPr lang="en-US" dirty="0" err="1"/>
              <a:t>taggal</a:t>
            </a:r>
            <a:r>
              <a:rPr lang="en-US" dirty="0"/>
              <a:t> </a:t>
            </a:r>
            <a:r>
              <a:rPr lang="en-US" dirty="0" err="1"/>
              <a:t>ez</a:t>
            </a:r>
            <a:r>
              <a:rPr lang="en-US" dirty="0"/>
              <a:t> 16 </a:t>
            </a:r>
            <a:r>
              <a:rPr lang="en-US" dirty="0" err="1"/>
              <a:t>országot</a:t>
            </a:r>
            <a:r>
              <a:rPr lang="en-US" dirty="0"/>
              <a:t> </a:t>
            </a:r>
            <a:r>
              <a:rPr lang="en-US" dirty="0" err="1"/>
              <a:t>jelent</a:t>
            </a:r>
            <a:r>
              <a:rPr lang="en-US" dirty="0" smtClean="0"/>
              <a:t>)</a:t>
            </a:r>
            <a:endParaRPr lang="hu-HU" dirty="0" smtClean="0"/>
          </a:p>
          <a:p>
            <a:r>
              <a:rPr lang="hu-HU" dirty="0" smtClean="0"/>
              <a:t>Az EU teljes népességének legalább 65%-át képviseli.</a:t>
            </a:r>
            <a:endParaRPr lang="en-US" dirty="0" smtClean="0"/>
          </a:p>
          <a:p>
            <a:r>
              <a:rPr lang="en-US" dirty="0"/>
              <a:t>A </a:t>
            </a:r>
            <a:r>
              <a:rPr lang="en-US" dirty="0" err="1"/>
              <a:t>döntés</a:t>
            </a:r>
            <a:r>
              <a:rPr lang="en-US" dirty="0"/>
              <a:t> </a:t>
            </a:r>
            <a:r>
              <a:rPr lang="en-US" dirty="0" err="1"/>
              <a:t>blokkolásához</a:t>
            </a:r>
            <a:r>
              <a:rPr lang="en-US" dirty="0"/>
              <a:t> </a:t>
            </a:r>
            <a:r>
              <a:rPr lang="en-US" dirty="0" err="1"/>
              <a:t>legalább</a:t>
            </a:r>
            <a:r>
              <a:rPr lang="en-US" dirty="0"/>
              <a:t> 4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 smtClean="0"/>
              <a:t>szükséges</a:t>
            </a:r>
            <a:r>
              <a:rPr lang="en-US" dirty="0" smtClean="0"/>
              <a:t>(</a:t>
            </a:r>
            <a:r>
              <a:rPr lang="hu-HU" dirty="0" smtClean="0"/>
              <a:t>az EU teljes népességének legalább 35%-át képviseli</a:t>
            </a:r>
            <a:r>
              <a:rPr lang="en-US" dirty="0" smtClean="0"/>
              <a:t>)</a:t>
            </a:r>
            <a:endParaRPr lang="en-US" dirty="0"/>
          </a:p>
          <a:p>
            <a:r>
              <a:rPr lang="hu-HU" b="1" dirty="0" smtClean="0"/>
              <a:t>Kivétel- </a:t>
            </a: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olyan érzékeny témák, mint a külpolitika és az adózás, egyhangú szavazást </a:t>
            </a:r>
            <a:r>
              <a:rPr lang="hu-HU" dirty="0" smtClean="0"/>
              <a:t>igényelnek</a:t>
            </a:r>
            <a:r>
              <a:rPr lang="en-US" b="1" dirty="0"/>
              <a:t> </a:t>
            </a:r>
            <a:r>
              <a:rPr lang="en-US" dirty="0" smtClean="0"/>
              <a:t>(</a:t>
            </a:r>
            <a:r>
              <a:rPr lang="hu-HU" dirty="0" smtClean="0"/>
              <a:t>minden ország támogatja</a:t>
            </a:r>
            <a:r>
              <a:rPr lang="en-US" dirty="0" smtClean="0"/>
              <a:t>).</a:t>
            </a:r>
            <a:endParaRPr lang="en-US" dirty="0"/>
          </a:p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Az eljárási és adminisztratív kérdésekhez egyszerű többség </a:t>
            </a:r>
            <a:r>
              <a:rPr lang="hu-HU" dirty="0" smtClean="0"/>
              <a:t>szükséges.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4036" y="457200"/>
            <a:ext cx="8229600" cy="1143000"/>
          </a:xfrm>
        </p:spPr>
        <p:txBody>
          <a:bodyPr/>
          <a:lstStyle/>
          <a:p>
            <a:r>
              <a:rPr lang="hu-HU" b="1" dirty="0" smtClean="0"/>
              <a:t>Az Európai Tanács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Az Európai Tanács meghatározza az EU általános politikai irányát és prioritásait</a:t>
            </a:r>
            <a:r>
              <a:rPr lang="en-US" dirty="0"/>
              <a:t>.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tartozik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jogalkotó</a:t>
            </a:r>
            <a:r>
              <a:rPr lang="en-US" dirty="0"/>
              <a:t> </a:t>
            </a:r>
            <a:r>
              <a:rPr lang="en-US" dirty="0" err="1"/>
              <a:t>intézményei</a:t>
            </a:r>
            <a:r>
              <a:rPr lang="en-US" dirty="0"/>
              <a:t> </a:t>
            </a:r>
            <a:r>
              <a:rPr lang="en-US" dirty="0" err="1"/>
              <a:t>közé</a:t>
            </a:r>
            <a:r>
              <a:rPr lang="en-US" dirty="0"/>
              <a:t>, </a:t>
            </a:r>
            <a:r>
              <a:rPr lang="en-US" dirty="0" err="1"/>
              <a:t>tehát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tárgyal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fogad</a:t>
            </a:r>
            <a:r>
              <a:rPr lang="en-US" dirty="0"/>
              <a:t> el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törvényeit</a:t>
            </a:r>
            <a:r>
              <a:rPr lang="en-US" dirty="0"/>
              <a:t>. </a:t>
            </a:r>
            <a:r>
              <a:rPr lang="en-US" dirty="0" err="1"/>
              <a:t>Ehelyett</a:t>
            </a:r>
            <a:r>
              <a:rPr lang="en-US" dirty="0"/>
              <a:t> </a:t>
            </a:r>
            <a:r>
              <a:rPr lang="en-US" dirty="0" err="1"/>
              <a:t>meghatározza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politikai</a:t>
            </a:r>
            <a:r>
              <a:rPr lang="en-US" dirty="0"/>
              <a:t> </a:t>
            </a:r>
            <a:r>
              <a:rPr lang="en-US" dirty="0" err="1"/>
              <a:t>napirendjét</a:t>
            </a:r>
            <a:r>
              <a:rPr lang="en-US" dirty="0"/>
              <a:t>, </a:t>
            </a:r>
            <a:r>
              <a:rPr lang="en-US" dirty="0" err="1"/>
              <a:t>hagyományosan</a:t>
            </a:r>
            <a:r>
              <a:rPr lang="en-US" dirty="0"/>
              <a:t> </a:t>
            </a:r>
            <a:r>
              <a:rPr lang="en-US" dirty="0" err="1"/>
              <a:t>úgy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ülésein</a:t>
            </a:r>
            <a:r>
              <a:rPr lang="en-US" dirty="0"/>
              <a:t> „</a:t>
            </a:r>
            <a:r>
              <a:rPr lang="en-US" dirty="0" err="1"/>
              <a:t>következtetéseket</a:t>
            </a:r>
            <a:r>
              <a:rPr lang="en-US" dirty="0"/>
              <a:t>” </a:t>
            </a:r>
            <a:r>
              <a:rPr lang="en-US" dirty="0" err="1"/>
              <a:t>fogad</a:t>
            </a:r>
            <a:r>
              <a:rPr lang="en-US" dirty="0"/>
              <a:t> el, </a:t>
            </a:r>
            <a:r>
              <a:rPr lang="en-US" dirty="0" err="1"/>
              <a:t>amelyek</a:t>
            </a:r>
            <a:r>
              <a:rPr lang="en-US" dirty="0"/>
              <a:t> </a:t>
            </a:r>
            <a:r>
              <a:rPr lang="en-US" dirty="0" err="1"/>
              <a:t>azonosítják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aggodalomra</a:t>
            </a:r>
            <a:r>
              <a:rPr lang="en-US" dirty="0"/>
              <a:t> </a:t>
            </a:r>
            <a:r>
              <a:rPr lang="en-US" dirty="0" err="1"/>
              <a:t>okot</a:t>
            </a:r>
            <a:r>
              <a:rPr lang="en-US" dirty="0"/>
              <a:t> </a:t>
            </a:r>
            <a:r>
              <a:rPr lang="en-US" dirty="0" err="1"/>
              <a:t>adó</a:t>
            </a:r>
            <a:r>
              <a:rPr lang="en-US" dirty="0"/>
              <a:t> </a:t>
            </a:r>
            <a:r>
              <a:rPr lang="en-US" dirty="0" err="1"/>
              <a:t>kérdéseket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a </a:t>
            </a:r>
            <a:r>
              <a:rPr lang="en-US" dirty="0" err="1"/>
              <a:t>meghozandó</a:t>
            </a:r>
            <a:r>
              <a:rPr lang="en-US" dirty="0"/>
              <a:t> </a:t>
            </a:r>
            <a:r>
              <a:rPr lang="en-US" dirty="0" err="1"/>
              <a:t>intézkedéseket</a:t>
            </a:r>
            <a:r>
              <a:rPr lang="en-US" dirty="0"/>
              <a:t>.</a:t>
            </a:r>
            <a:endParaRPr lang="tr-TR" dirty="0" smtClean="0"/>
          </a:p>
          <a:p>
            <a:r>
              <a:rPr lang="hu-HU" dirty="0" smtClean="0"/>
              <a:t>Újabban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elfogadta</a:t>
            </a:r>
            <a:r>
              <a:rPr lang="en-US" dirty="0"/>
              <a:t> a </a:t>
            </a:r>
            <a:r>
              <a:rPr lang="en-US" dirty="0" err="1"/>
              <a:t>hosszú</a:t>
            </a:r>
            <a:r>
              <a:rPr lang="en-US" dirty="0"/>
              <a:t> </a:t>
            </a:r>
            <a:r>
              <a:rPr lang="en-US" dirty="0" err="1"/>
              <a:t>távú</a:t>
            </a:r>
            <a:r>
              <a:rPr lang="en-US" dirty="0"/>
              <a:t> </a:t>
            </a:r>
            <a:r>
              <a:rPr lang="en-US" dirty="0" err="1"/>
              <a:t>uniós</a:t>
            </a:r>
            <a:r>
              <a:rPr lang="en-US" dirty="0"/>
              <a:t> </a:t>
            </a:r>
            <a:r>
              <a:rPr lang="en-US" dirty="0" err="1"/>
              <a:t>fellépés</a:t>
            </a:r>
            <a:r>
              <a:rPr lang="en-US" dirty="0"/>
              <a:t> </a:t>
            </a:r>
            <a:r>
              <a:rPr lang="en-US" dirty="0" err="1" smtClean="0"/>
              <a:t>prioritási</a:t>
            </a:r>
            <a:r>
              <a:rPr lang="en-US" dirty="0" smtClean="0"/>
              <a:t> </a:t>
            </a:r>
            <a:r>
              <a:rPr lang="en-US" dirty="0" err="1"/>
              <a:t>területeinek</a:t>
            </a:r>
            <a:r>
              <a:rPr lang="en-US" dirty="0"/>
              <a:t> „</a:t>
            </a:r>
            <a:r>
              <a:rPr lang="en-US" dirty="0" err="1"/>
              <a:t>stratégiai</a:t>
            </a:r>
            <a:r>
              <a:rPr lang="en-US" dirty="0"/>
              <a:t> </a:t>
            </a:r>
            <a:r>
              <a:rPr lang="en-US" dirty="0" err="1"/>
              <a:t>menetrendjét</a:t>
            </a:r>
            <a:r>
              <a:rPr lang="en-US" dirty="0"/>
              <a:t>”.</a:t>
            </a:r>
            <a:r>
              <a:rPr lang="tr-TR" dirty="0" smtClean="0"/>
              <a:t>               </a:t>
            </a:r>
            <a:endParaRPr lang="en-US" sz="33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tagjai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tagjai</a:t>
            </a:r>
            <a:r>
              <a:rPr lang="en-US" dirty="0"/>
              <a:t> a 28 EU-</a:t>
            </a:r>
            <a:r>
              <a:rPr lang="en-US" dirty="0" err="1"/>
              <a:t>tagállam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kormányfői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elnöke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Bizottság</a:t>
            </a:r>
            <a:r>
              <a:rPr lang="en-US" dirty="0"/>
              <a:t> </a:t>
            </a:r>
            <a:r>
              <a:rPr lang="en-US" dirty="0" err="1"/>
              <a:t>elnöke</a:t>
            </a:r>
            <a:r>
              <a:rPr lang="en-US" dirty="0"/>
              <a:t>.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Unió</a:t>
            </a:r>
            <a:r>
              <a:rPr lang="en-US" dirty="0"/>
              <a:t> </a:t>
            </a:r>
            <a:r>
              <a:rPr lang="en-US" dirty="0" err="1"/>
              <a:t>külügyi</a:t>
            </a:r>
            <a:r>
              <a:rPr lang="en-US" dirty="0"/>
              <a:t> </a:t>
            </a:r>
            <a:r>
              <a:rPr lang="hu-HU" dirty="0" smtClean="0"/>
              <a:t>és biztonságpolitikai </a:t>
            </a:r>
            <a:r>
              <a:rPr lang="en-US" dirty="0" err="1" smtClean="0"/>
              <a:t>főképviselője</a:t>
            </a:r>
            <a:r>
              <a:rPr lang="hu-HU" dirty="0" smtClean="0"/>
              <a:t> szintén részt vesz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 smtClean="0"/>
              <a:t>Tanács</a:t>
            </a:r>
            <a:r>
              <a:rPr lang="hu-HU" dirty="0" smtClean="0"/>
              <a:t> ülésein</a:t>
            </a:r>
            <a:r>
              <a:rPr lang="en-US" dirty="0" smtClean="0"/>
              <a:t>, </a:t>
            </a:r>
            <a:r>
              <a:rPr lang="en-US" dirty="0" err="1"/>
              <a:t>amikor</a:t>
            </a:r>
            <a:r>
              <a:rPr lang="en-US" dirty="0"/>
              <a:t> </a:t>
            </a:r>
            <a:r>
              <a:rPr lang="en-US" dirty="0" err="1"/>
              <a:t>külügyi</a:t>
            </a:r>
            <a:r>
              <a:rPr lang="en-US" dirty="0"/>
              <a:t> </a:t>
            </a:r>
            <a:r>
              <a:rPr lang="en-US" dirty="0" err="1"/>
              <a:t>kérdéseket</a:t>
            </a:r>
            <a:r>
              <a:rPr lang="en-US" dirty="0"/>
              <a:t> </a:t>
            </a:r>
            <a:r>
              <a:rPr lang="en-US" dirty="0" err="1"/>
              <a:t>tárgyalnak</a:t>
            </a:r>
            <a:r>
              <a:rPr lang="en-US" dirty="0" smtClean="0"/>
              <a:t>.</a:t>
            </a:r>
            <a:r>
              <a:rPr lang="tr-TR" dirty="0" smtClean="0"/>
              <a:t>            </a:t>
            </a:r>
            <a:endParaRPr lang="hu-HU" dirty="0" smtClean="0"/>
          </a:p>
          <a:p>
            <a:pPr algn="ctr"/>
            <a:r>
              <a:rPr lang="hu-HU" b="1" dirty="0" smtClean="0"/>
              <a:t>Döntéshozatali folyamat</a:t>
            </a:r>
            <a:endParaRPr lang="tr-TR" b="1" dirty="0" smtClean="0"/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döntéseit</a:t>
            </a:r>
            <a:r>
              <a:rPr lang="en-US" dirty="0"/>
              <a:t> </a:t>
            </a:r>
            <a:r>
              <a:rPr lang="en-US" dirty="0" err="1"/>
              <a:t>konszenzussal</a:t>
            </a:r>
            <a:r>
              <a:rPr lang="en-US" dirty="0"/>
              <a:t> </a:t>
            </a:r>
            <a:r>
              <a:rPr lang="en-US" dirty="0" err="1"/>
              <a:t>hozza</a:t>
            </a:r>
            <a:r>
              <a:rPr lang="en-US" dirty="0"/>
              <a:t> meg. </a:t>
            </a:r>
            <a:r>
              <a:rPr lang="en-US" dirty="0" err="1"/>
              <a:t>Az</a:t>
            </a:r>
            <a:r>
              <a:rPr lang="en-US" dirty="0"/>
              <a:t> EU-</a:t>
            </a:r>
            <a:r>
              <a:rPr lang="en-US" dirty="0" err="1"/>
              <a:t>Szerződésekben</a:t>
            </a:r>
            <a:r>
              <a:rPr lang="en-US" dirty="0"/>
              <a:t> </a:t>
            </a:r>
            <a:r>
              <a:rPr lang="en-US" dirty="0" err="1"/>
              <a:t>felvázolt</a:t>
            </a:r>
            <a:r>
              <a:rPr lang="en-US" dirty="0"/>
              <a:t> </a:t>
            </a:r>
            <a:r>
              <a:rPr lang="en-US" dirty="0" err="1"/>
              <a:t>egyes</a:t>
            </a:r>
            <a:r>
              <a:rPr lang="en-US" dirty="0"/>
              <a:t> </a:t>
            </a:r>
            <a:r>
              <a:rPr lang="en-US" dirty="0" err="1"/>
              <a:t>különleges</a:t>
            </a:r>
            <a:r>
              <a:rPr lang="en-US" dirty="0"/>
              <a:t> </a:t>
            </a:r>
            <a:r>
              <a:rPr lang="en-US" dirty="0" err="1"/>
              <a:t>esetekben</a:t>
            </a:r>
            <a:r>
              <a:rPr lang="en-US" dirty="0"/>
              <a:t> </a:t>
            </a:r>
            <a:r>
              <a:rPr lang="en-US" dirty="0" err="1"/>
              <a:t>azonban</a:t>
            </a:r>
            <a:r>
              <a:rPr lang="en-US" dirty="0"/>
              <a:t> </a:t>
            </a:r>
            <a:r>
              <a:rPr lang="en-US" dirty="0" err="1"/>
              <a:t>egyhangúlag</a:t>
            </a:r>
            <a:r>
              <a:rPr lang="en-US" dirty="0"/>
              <a:t>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minősített</a:t>
            </a:r>
            <a:r>
              <a:rPr lang="en-US" dirty="0"/>
              <a:t> </a:t>
            </a:r>
            <a:r>
              <a:rPr lang="en-US" dirty="0" err="1"/>
              <a:t>többséggel</a:t>
            </a:r>
            <a:r>
              <a:rPr lang="en-US" dirty="0"/>
              <a:t> </a:t>
            </a:r>
            <a:r>
              <a:rPr lang="en-US" dirty="0" err="1"/>
              <a:t>határoz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en-US" dirty="0"/>
              <a:t>Ha </a:t>
            </a:r>
            <a:r>
              <a:rPr lang="en-US" dirty="0" err="1"/>
              <a:t>szavazásra</a:t>
            </a:r>
            <a:r>
              <a:rPr lang="en-US" dirty="0"/>
              <a:t> </a:t>
            </a:r>
            <a:r>
              <a:rPr lang="en-US" dirty="0" err="1"/>
              <a:t>kerül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elnöke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Bizottság</a:t>
            </a:r>
            <a:r>
              <a:rPr lang="en-US" dirty="0"/>
              <a:t> </a:t>
            </a:r>
            <a:r>
              <a:rPr lang="en-US" dirty="0" err="1"/>
              <a:t>elnöke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vesz</a:t>
            </a:r>
            <a:r>
              <a:rPr lang="en-US" dirty="0"/>
              <a:t> </a:t>
            </a:r>
            <a:r>
              <a:rPr lang="en-US" dirty="0" err="1"/>
              <a:t>részt</a:t>
            </a:r>
            <a:r>
              <a:rPr lang="en-US" dirty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Mit tesz az EU Tanácsa?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4684" y="2204864"/>
            <a:ext cx="8147248" cy="3888432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1</a:t>
            </a:r>
            <a:r>
              <a:rPr lang="en-US" sz="3200" b="1" dirty="0" smtClean="0"/>
              <a:t>. </a:t>
            </a:r>
            <a:r>
              <a:rPr lang="hu-HU" sz="3200" b="1" dirty="0" smtClean="0"/>
              <a:t>Tárgyalásokat </a:t>
            </a:r>
            <a:r>
              <a:rPr lang="hu-HU" sz="3200" b="1" dirty="0"/>
              <a:t>folytat és </a:t>
            </a:r>
            <a:r>
              <a:rPr lang="hu-HU" sz="3200" b="1" dirty="0" smtClean="0"/>
              <a:t>elfogadja az EU jogszabályait</a:t>
            </a:r>
          </a:p>
          <a:p>
            <a:r>
              <a:rPr lang="en-US" sz="3200" b="1" dirty="0"/>
              <a:t>2Koordinálja a </a:t>
            </a:r>
            <a:r>
              <a:rPr lang="en-US" sz="3200" b="1" dirty="0" err="1"/>
              <a:t>tagállamok</a:t>
            </a:r>
            <a:r>
              <a:rPr lang="en-US" sz="3200" b="1" dirty="0"/>
              <a:t> </a:t>
            </a:r>
            <a:r>
              <a:rPr lang="en-US" sz="3200" b="1" dirty="0" err="1" smtClean="0"/>
              <a:t>politikáit</a:t>
            </a:r>
            <a:endParaRPr lang="hu-HU" sz="3200" b="1" dirty="0" smtClean="0"/>
          </a:p>
          <a:p>
            <a:r>
              <a:rPr lang="en-US" sz="3200" b="1" dirty="0" smtClean="0"/>
              <a:t>3</a:t>
            </a:r>
            <a:r>
              <a:rPr lang="en-US" sz="3200" b="1" dirty="0"/>
              <a:t>. </a:t>
            </a:r>
            <a:r>
              <a:rPr lang="en-US" sz="3200" b="1" dirty="0" err="1"/>
              <a:t>Fejleszti</a:t>
            </a:r>
            <a:r>
              <a:rPr lang="en-US" sz="3200" b="1" dirty="0"/>
              <a:t> </a:t>
            </a:r>
            <a:r>
              <a:rPr lang="en-US" sz="3200" b="1" dirty="0" err="1"/>
              <a:t>az</a:t>
            </a:r>
            <a:r>
              <a:rPr lang="en-US" sz="3200" b="1" dirty="0"/>
              <a:t> EU </a:t>
            </a:r>
            <a:r>
              <a:rPr lang="en-US" sz="3200" b="1" dirty="0" err="1"/>
              <a:t>közös</a:t>
            </a:r>
            <a:r>
              <a:rPr lang="en-US" sz="3200" b="1" dirty="0"/>
              <a:t> </a:t>
            </a:r>
            <a:r>
              <a:rPr lang="en-US" sz="3200" b="1" dirty="0" err="1"/>
              <a:t>kül</a:t>
            </a:r>
            <a:r>
              <a:rPr lang="en-US" sz="3200" b="1" dirty="0"/>
              <a:t>- </a:t>
            </a:r>
            <a:r>
              <a:rPr lang="en-US" sz="3200" b="1" dirty="0" err="1"/>
              <a:t>és</a:t>
            </a:r>
            <a:r>
              <a:rPr lang="en-US" sz="3200" b="1" dirty="0"/>
              <a:t> </a:t>
            </a:r>
            <a:r>
              <a:rPr lang="en-US" sz="3200" b="1" dirty="0" err="1" smtClean="0"/>
              <a:t>biztonságpolitikáját</a:t>
            </a:r>
            <a:endParaRPr lang="hu-HU" sz="3200" b="1" dirty="0" smtClean="0"/>
          </a:p>
          <a:p>
            <a:r>
              <a:rPr lang="en-US" sz="3200" b="1" dirty="0" smtClean="0"/>
              <a:t>4</a:t>
            </a:r>
            <a:r>
              <a:rPr lang="en-US" sz="3200" b="1" dirty="0"/>
              <a:t>. </a:t>
            </a:r>
            <a:r>
              <a:rPr lang="hu-HU" sz="3200" b="1" dirty="0" smtClean="0"/>
              <a:t>Nemzetközi </a:t>
            </a:r>
            <a:r>
              <a:rPr lang="hu-HU" sz="3200" b="1" dirty="0"/>
              <a:t>megállapodásokat köt</a:t>
            </a:r>
            <a:endParaRPr lang="en-US" sz="3200" b="1" dirty="0"/>
          </a:p>
          <a:p>
            <a:r>
              <a:rPr lang="en-US" sz="3200" b="1" dirty="0" smtClean="0"/>
              <a:t>5</a:t>
            </a:r>
            <a:r>
              <a:rPr lang="en-US" sz="3200" b="1" dirty="0"/>
              <a:t>. </a:t>
            </a:r>
            <a:r>
              <a:rPr lang="en-US" sz="3200" b="1" dirty="0" err="1"/>
              <a:t>Elfogadja</a:t>
            </a:r>
            <a:r>
              <a:rPr lang="en-US" sz="3200" b="1" dirty="0"/>
              <a:t> </a:t>
            </a:r>
            <a:r>
              <a:rPr lang="en-US" sz="3200" b="1" dirty="0" err="1"/>
              <a:t>az</a:t>
            </a:r>
            <a:r>
              <a:rPr lang="en-US" sz="3200" b="1" dirty="0"/>
              <a:t> EU </a:t>
            </a:r>
            <a:r>
              <a:rPr lang="en-US" sz="3200" b="1" dirty="0" err="1"/>
              <a:t>költségvetését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hu-HU" b="1" dirty="0" smtClean="0"/>
              <a:t>Szerepe</a:t>
            </a:r>
            <a:r>
              <a:rPr lang="en-US" dirty="0" smtClean="0"/>
              <a:t>: </a:t>
            </a:r>
            <a:r>
              <a:rPr lang="hu-HU" dirty="0" smtClean="0"/>
              <a:t> az EU-tagállamok kormányainak hangja, az EU törvényeinek elfogadása és az EU politikáinak összehangolása</a:t>
            </a:r>
          </a:p>
          <a:p>
            <a:r>
              <a:rPr lang="hu-HU" b="1" dirty="0" smtClean="0"/>
              <a:t>Tagjai</a:t>
            </a:r>
            <a:r>
              <a:rPr lang="en-US" dirty="0" smtClean="0"/>
              <a:t>: </a:t>
            </a:r>
            <a:r>
              <a:rPr lang="hu-HU" dirty="0" smtClean="0"/>
              <a:t>az EU-tagállamok kormányminiszterei a megvitatandó politikai terület szerint</a:t>
            </a:r>
          </a:p>
          <a:p>
            <a:r>
              <a:rPr lang="hu-HU" b="1" dirty="0" smtClean="0"/>
              <a:t>Elnök</a:t>
            </a:r>
            <a:r>
              <a:rPr lang="en-US" dirty="0" smtClean="0"/>
              <a:t>: </a:t>
            </a:r>
            <a:r>
              <a:rPr lang="hu-HU" dirty="0" smtClean="0"/>
              <a:t>minden EU-tagállamban az elnökség 6 hónapig tart </a:t>
            </a:r>
          </a:p>
          <a:p>
            <a:r>
              <a:rPr lang="hu-HU" b="1" dirty="0" smtClean="0"/>
              <a:t>Alapítva</a:t>
            </a:r>
            <a:r>
              <a:rPr lang="en-US" dirty="0" smtClean="0"/>
              <a:t>: </a:t>
            </a:r>
            <a:r>
              <a:rPr lang="en-US" dirty="0"/>
              <a:t>1958 </a:t>
            </a:r>
            <a:r>
              <a:rPr lang="en-US" dirty="0" smtClean="0"/>
              <a:t>(</a:t>
            </a:r>
            <a:r>
              <a:rPr lang="hu-HU" dirty="0" smtClean="0"/>
              <a:t>Európai Gazdasági Közösség Tanácsa)</a:t>
            </a:r>
            <a:endParaRPr lang="en-US" dirty="0"/>
          </a:p>
          <a:p>
            <a:r>
              <a:rPr lang="hu-HU" b="1" dirty="0" smtClean="0"/>
              <a:t>Helye</a:t>
            </a:r>
            <a:r>
              <a:rPr lang="en-US" dirty="0" smtClean="0"/>
              <a:t>: Br</a:t>
            </a:r>
            <a:r>
              <a:rPr lang="hu-HU" dirty="0" err="1" smtClean="0"/>
              <a:t>üsszel</a:t>
            </a:r>
            <a:r>
              <a:rPr lang="en-US" dirty="0" smtClean="0"/>
              <a:t>(Belgium</a:t>
            </a:r>
            <a:r>
              <a:rPr lang="en-US" dirty="0"/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hu-HU" dirty="0" smtClean="0"/>
              <a:t>Tanácsban minden EU-tagállam kormányminisztere jelen van, hogy megvitassák, módosítsák és elfogadják a törvényeket, valamint összehangolják a célkitűzéseket. A miniszterek jogosultak arra, hogy kormányaik</a:t>
            </a:r>
            <a:r>
              <a:rPr lang="hu-HU" dirty="0" smtClean="0"/>
              <a:t> törvényjavaslatokat adjanak </a:t>
            </a:r>
            <a:r>
              <a:rPr lang="hu-HU" dirty="0" smtClean="0"/>
              <a:t>az üléseken elfogadott intézkedésekkel. Az Európai Parlamenttel együtt, az EU testülete. </a:t>
            </a:r>
          </a:p>
          <a:p>
            <a:r>
              <a:rPr lang="hu-HU" dirty="0" smtClean="0"/>
              <a:t>Nem szabad összetéveszteni:</a:t>
            </a:r>
          </a:p>
          <a:p>
            <a:r>
              <a:rPr lang="hu-HU" dirty="0" smtClean="0"/>
              <a:t>Európai Tanács- negyedéves csúcstalálkozók, ahol az EU vezetői találkoznak, hogy meghatározzák az EU politikájának átfogó irányát</a:t>
            </a:r>
          </a:p>
          <a:p>
            <a:r>
              <a:rPr lang="hu-HU" dirty="0" smtClean="0"/>
              <a:t>Európai Tanács - nem Uniós testület.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Elnök</a:t>
            </a:r>
            <a:endParaRPr lang="tr-TR" dirty="0"/>
          </a:p>
        </p:txBody>
      </p:sp>
      <p:pic>
        <p:nvPicPr>
          <p:cNvPr id="8" name="7 İçerik Yer Tutucusu" descr="Ailenizin Sozlu Tarih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081525"/>
            <a:ext cx="4824536" cy="3446097"/>
          </a:xfrm>
        </p:spPr>
      </p:pic>
      <p:sp>
        <p:nvSpPr>
          <p:cNvPr id="9" name="8 İçerik Yer Tutucusu"/>
          <p:cNvSpPr>
            <a:spLocks noGrp="1"/>
          </p:cNvSpPr>
          <p:nvPr>
            <p:ph sz="half" idx="2"/>
          </p:nvPr>
        </p:nvSpPr>
        <p:spPr>
          <a:xfrm>
            <a:off x="3095836" y="5749391"/>
            <a:ext cx="2952328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Donald </a:t>
            </a:r>
            <a:r>
              <a:rPr lang="tr-TR" dirty="0" err="1" smtClean="0"/>
              <a:t>Tusk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csinál a Tanács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Tárgyalásokat folytat és elfogadja az uniós törvényeket</a:t>
            </a:r>
            <a:r>
              <a:rPr lang="en-US" dirty="0" smtClean="0"/>
              <a:t>,</a:t>
            </a:r>
            <a:r>
              <a:rPr lang="hu-HU" dirty="0" smtClean="0"/>
              <a:t>az Európai Parlamenttel együtt,</a:t>
            </a:r>
            <a:r>
              <a:rPr lang="en-US" dirty="0" smtClean="0"/>
              <a:t> </a:t>
            </a:r>
            <a:r>
              <a:rPr lang="hu-HU" dirty="0" smtClean="0"/>
              <a:t>az Európai Bizottság javaslatai alapján</a:t>
            </a:r>
            <a:endParaRPr lang="en-US" dirty="0"/>
          </a:p>
          <a:p>
            <a:r>
              <a:rPr lang="hu-HU" b="1" dirty="0" smtClean="0"/>
              <a:t>Koordinálja az EU-s országok politikáit</a:t>
            </a:r>
            <a:endParaRPr lang="en-US" dirty="0"/>
          </a:p>
          <a:p>
            <a:r>
              <a:rPr lang="en-US" dirty="0" err="1"/>
              <a:t>Fejleszti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kül</a:t>
            </a:r>
            <a:r>
              <a:rPr lang="en-US" dirty="0"/>
              <a:t>-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biztonságpolitikáját</a:t>
            </a:r>
            <a:r>
              <a:rPr lang="en-US" dirty="0"/>
              <a:t>, </a:t>
            </a:r>
            <a:r>
              <a:rPr lang="hu-HU" dirty="0" smtClean="0"/>
              <a:t>az Európai Tanács iránymutatásai alapján</a:t>
            </a:r>
            <a:endParaRPr lang="en-US" dirty="0"/>
          </a:p>
          <a:p>
            <a:r>
              <a:rPr lang="en-US" dirty="0" err="1"/>
              <a:t>Megállapodásokat</a:t>
            </a:r>
            <a:r>
              <a:rPr lang="en-US" dirty="0"/>
              <a:t> </a:t>
            </a:r>
            <a:r>
              <a:rPr lang="en-US" dirty="0" err="1"/>
              <a:t>köt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hu-HU" dirty="0" smtClean="0"/>
              <a:t>és más országok vagy nemzetközi szervezetek között.</a:t>
            </a:r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éves</a:t>
            </a:r>
            <a:r>
              <a:rPr lang="en-US" dirty="0"/>
              <a:t> </a:t>
            </a:r>
            <a:r>
              <a:rPr lang="en-US" dirty="0" err="1"/>
              <a:t>uniós</a:t>
            </a:r>
            <a:r>
              <a:rPr lang="en-US" dirty="0"/>
              <a:t> </a:t>
            </a:r>
            <a:r>
              <a:rPr lang="en-US" dirty="0" err="1"/>
              <a:t>költségvetést</a:t>
            </a:r>
            <a:r>
              <a:rPr lang="en-US" dirty="0"/>
              <a:t> </a:t>
            </a:r>
            <a:r>
              <a:rPr lang="en-US" dirty="0" err="1" smtClean="0"/>
              <a:t>elfogadja</a:t>
            </a:r>
            <a:r>
              <a:rPr lang="hu-HU" dirty="0" smtClean="0"/>
              <a:t>- az Európai Parlamenttel közösen. </a:t>
            </a:r>
            <a:endParaRPr lang="en-US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5661248"/>
            <a:ext cx="8147248" cy="11967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Mit csinál a Parlament és mi a Bizottság felelőssége? Mit értünk az Európai Tanács alatt és miben különbözik az Európai Unió Tanácsától?</a:t>
            </a:r>
            <a:endParaRPr lang="tr-TR" dirty="0"/>
          </a:p>
        </p:txBody>
      </p:sp>
      <p:pic>
        <p:nvPicPr>
          <p:cNvPr id="6" name="5 İçerik Yer Tutucusu" descr="abc_eu_institutions_large_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691680" y="30286"/>
            <a:ext cx="5026203" cy="54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Összetétele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Nincsenek fix tagjai az EU Tanácsának. </a:t>
            </a:r>
          </a:p>
          <a:p>
            <a:r>
              <a:rPr lang="en-US" dirty="0" err="1"/>
              <a:t>Ehelyett</a:t>
            </a:r>
            <a:r>
              <a:rPr lang="en-US" dirty="0"/>
              <a:t> a </a:t>
            </a:r>
            <a:r>
              <a:rPr lang="en-US" dirty="0" err="1"/>
              <a:t>Tanács</a:t>
            </a:r>
            <a:r>
              <a:rPr lang="en-US" dirty="0"/>
              <a:t> 10 </a:t>
            </a:r>
            <a:r>
              <a:rPr lang="en-US" dirty="0" err="1"/>
              <a:t>különböző</a:t>
            </a:r>
            <a:r>
              <a:rPr lang="en-US" dirty="0"/>
              <a:t> </a:t>
            </a:r>
            <a:r>
              <a:rPr lang="en-US" dirty="0" err="1"/>
              <a:t>formációban</a:t>
            </a:r>
            <a:r>
              <a:rPr lang="en-US" dirty="0"/>
              <a:t> </a:t>
            </a:r>
            <a:r>
              <a:rPr lang="en-US" dirty="0" err="1"/>
              <a:t>ülésezik</a:t>
            </a:r>
            <a:r>
              <a:rPr lang="en-US" dirty="0"/>
              <a:t>, </a:t>
            </a:r>
            <a:r>
              <a:rPr lang="en-US" dirty="0" err="1"/>
              <a:t>mindegyik</a:t>
            </a:r>
            <a:r>
              <a:rPr lang="en-US" dirty="0"/>
              <a:t> </a:t>
            </a:r>
            <a:r>
              <a:rPr lang="en-US" dirty="0" err="1"/>
              <a:t>megfelel</a:t>
            </a:r>
            <a:r>
              <a:rPr lang="en-US" dirty="0"/>
              <a:t> a </a:t>
            </a:r>
            <a:r>
              <a:rPr lang="en-US" dirty="0" err="1"/>
              <a:t>tárgyalt</a:t>
            </a:r>
            <a:r>
              <a:rPr lang="en-US" dirty="0"/>
              <a:t> </a:t>
            </a:r>
            <a:r>
              <a:rPr lang="en-US" dirty="0" err="1"/>
              <a:t>politikai</a:t>
            </a:r>
            <a:r>
              <a:rPr lang="en-US" dirty="0"/>
              <a:t> </a:t>
            </a:r>
            <a:r>
              <a:rPr lang="en-US" dirty="0" err="1"/>
              <a:t>területnek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/>
              <a:t>konfigurációtól</a:t>
            </a:r>
            <a:r>
              <a:rPr lang="en-US" dirty="0"/>
              <a:t> </a:t>
            </a:r>
            <a:r>
              <a:rPr lang="en-US" dirty="0" err="1"/>
              <a:t>függően</a:t>
            </a:r>
            <a:r>
              <a:rPr lang="en-US" dirty="0"/>
              <a:t>, </a:t>
            </a:r>
            <a:r>
              <a:rPr lang="en-US" dirty="0" err="1"/>
              <a:t>minden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elküldi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adott</a:t>
            </a:r>
            <a:r>
              <a:rPr lang="en-US" dirty="0"/>
              <a:t> </a:t>
            </a:r>
            <a:r>
              <a:rPr lang="en-US" dirty="0" err="1"/>
              <a:t>politikai</a:t>
            </a:r>
            <a:r>
              <a:rPr lang="en-US" dirty="0"/>
              <a:t> </a:t>
            </a:r>
            <a:r>
              <a:rPr lang="en-US" dirty="0" err="1"/>
              <a:t>területért</a:t>
            </a:r>
            <a:r>
              <a:rPr lang="en-US" dirty="0"/>
              <a:t> </a:t>
            </a:r>
            <a:r>
              <a:rPr lang="en-US" dirty="0" err="1"/>
              <a:t>felelős</a:t>
            </a:r>
            <a:r>
              <a:rPr lang="en-US" dirty="0"/>
              <a:t> </a:t>
            </a:r>
            <a:r>
              <a:rPr lang="en-US" dirty="0" err="1"/>
              <a:t>miniszterét</a:t>
            </a:r>
            <a:r>
              <a:rPr lang="en-US" dirty="0" smtClean="0"/>
              <a:t>.</a:t>
            </a:r>
            <a:endParaRPr lang="hu-HU" dirty="0" smtClean="0"/>
          </a:p>
          <a:p>
            <a:r>
              <a:rPr lang="hu-HU" dirty="0" smtClean="0"/>
              <a:t>Például</a:t>
            </a:r>
            <a:r>
              <a:rPr lang="en-US" dirty="0"/>
              <a:t>, </a:t>
            </a:r>
            <a:r>
              <a:rPr lang="en-US" dirty="0" err="1"/>
              <a:t>amikor</a:t>
            </a:r>
            <a:r>
              <a:rPr lang="en-US" dirty="0"/>
              <a:t> a </a:t>
            </a:r>
            <a:r>
              <a:rPr lang="en-US" dirty="0" err="1"/>
              <a:t>gazdasági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pénzügyi</a:t>
            </a:r>
            <a:r>
              <a:rPr lang="en-US" dirty="0"/>
              <a:t> </a:t>
            </a:r>
            <a:r>
              <a:rPr lang="en-US" dirty="0" err="1"/>
              <a:t>ügyekről</a:t>
            </a:r>
            <a:r>
              <a:rPr lang="en-US" dirty="0"/>
              <a:t> </a:t>
            </a:r>
            <a:r>
              <a:rPr lang="en-US" dirty="0" err="1"/>
              <a:t>szóló</a:t>
            </a:r>
            <a:r>
              <a:rPr lang="en-US" dirty="0"/>
              <a:t> </a:t>
            </a:r>
            <a:r>
              <a:rPr lang="en-US" dirty="0" err="1"/>
              <a:t>tanácsi</a:t>
            </a:r>
            <a:r>
              <a:rPr lang="en-US" dirty="0"/>
              <a:t> </a:t>
            </a:r>
            <a:r>
              <a:rPr lang="en-US" dirty="0" err="1" smtClean="0"/>
              <a:t>ülés</a:t>
            </a:r>
            <a:r>
              <a:rPr lang="hu-HU" dirty="0" smtClean="0"/>
              <a:t>t</a:t>
            </a:r>
            <a:r>
              <a:rPr lang="en-US" dirty="0" smtClean="0"/>
              <a:t>(</a:t>
            </a:r>
            <a:r>
              <a:rPr lang="hu-HU" dirty="0" smtClean="0"/>
              <a:t>az</a:t>
            </a:r>
            <a:r>
              <a:rPr lang="en-US" dirty="0" smtClean="0"/>
              <a:t>"</a:t>
            </a:r>
            <a:r>
              <a:rPr lang="en-US" dirty="0" err="1" smtClean="0"/>
              <a:t>Ecofin</a:t>
            </a:r>
            <a:r>
              <a:rPr lang="en-US" dirty="0" smtClean="0"/>
              <a:t> </a:t>
            </a:r>
            <a:r>
              <a:rPr lang="hu-HU" dirty="0" smtClean="0"/>
              <a:t>Tanács</a:t>
            </a:r>
            <a:r>
              <a:rPr lang="en-US" dirty="0" smtClean="0"/>
              <a:t>") </a:t>
            </a:r>
            <a:r>
              <a:rPr lang="hu-HU" dirty="0" smtClean="0"/>
              <a:t>tartják</a:t>
            </a:r>
            <a:r>
              <a:rPr lang="en-US" dirty="0" smtClean="0"/>
              <a:t>, </a:t>
            </a:r>
            <a:r>
              <a:rPr lang="hu-HU" dirty="0" smtClean="0"/>
              <a:t>minden ország pénzügyminisztere részt vesz.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 </a:t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hu-HU" b="1" dirty="0" smtClean="0"/>
              <a:t>Ki</a:t>
            </a:r>
            <a:r>
              <a:rPr lang="tr-TR" b="1" dirty="0" smtClean="0"/>
              <a:t> </a:t>
            </a:r>
            <a:r>
              <a:rPr lang="tr-TR" b="1" dirty="0"/>
              <a:t>chairs </a:t>
            </a:r>
            <a:r>
              <a:rPr lang="hu-HU" b="1" dirty="0" smtClean="0"/>
              <a:t>az üléseket</a:t>
            </a:r>
            <a:r>
              <a:rPr lang="tr-TR" b="1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dirty="0" err="1"/>
              <a:t>Külügyi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állandó</a:t>
            </a:r>
            <a:r>
              <a:rPr lang="en-US" dirty="0"/>
              <a:t> </a:t>
            </a:r>
            <a:r>
              <a:rPr lang="en-US" dirty="0" err="1" smtClean="0"/>
              <a:t>elnök</a:t>
            </a:r>
            <a:r>
              <a:rPr lang="hu-HU" dirty="0" smtClean="0"/>
              <a:t>kel </a:t>
            </a:r>
            <a:r>
              <a:rPr lang="en-US" dirty="0" err="1" smtClean="0"/>
              <a:t>rendelkezik</a:t>
            </a:r>
            <a:r>
              <a:rPr lang="en-US" dirty="0" smtClean="0"/>
              <a:t>- </a:t>
            </a:r>
            <a:r>
              <a:rPr lang="hu-HU" dirty="0" smtClean="0"/>
              <a:t>az EU </a:t>
            </a:r>
            <a:r>
              <a:rPr lang="hu-HU" dirty="0" smtClean="0"/>
              <a:t>KKBP főképviselője</a:t>
            </a:r>
            <a:r>
              <a:rPr lang="en-US" dirty="0" smtClean="0"/>
              <a:t>. </a:t>
            </a:r>
            <a:r>
              <a:rPr lang="en-US" dirty="0"/>
              <a:t>A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összes</a:t>
            </a:r>
            <a:r>
              <a:rPr lang="en-US" dirty="0"/>
              <a:t> </a:t>
            </a:r>
            <a:r>
              <a:rPr lang="en-US" dirty="0" err="1"/>
              <a:t>többi</a:t>
            </a:r>
            <a:r>
              <a:rPr lang="en-US" dirty="0"/>
              <a:t> </a:t>
            </a:r>
            <a:r>
              <a:rPr lang="en-US" dirty="0" err="1"/>
              <a:t>ülésén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soros</a:t>
            </a:r>
            <a:r>
              <a:rPr lang="en-US" dirty="0"/>
              <a:t> </a:t>
            </a:r>
            <a:r>
              <a:rPr lang="en-US" dirty="0" err="1"/>
              <a:t>elnökségét</a:t>
            </a:r>
            <a:r>
              <a:rPr lang="en-US" dirty="0"/>
              <a:t> </a:t>
            </a:r>
            <a:r>
              <a:rPr lang="en-US" dirty="0" err="1"/>
              <a:t>betöltő</a:t>
            </a:r>
            <a:r>
              <a:rPr lang="en-US" dirty="0"/>
              <a:t> </a:t>
            </a:r>
            <a:r>
              <a:rPr lang="en-US" dirty="0" err="1"/>
              <a:t>ország</a:t>
            </a:r>
            <a:r>
              <a:rPr lang="en-US" dirty="0"/>
              <a:t> </a:t>
            </a:r>
            <a:r>
              <a:rPr lang="en-US" dirty="0" err="1"/>
              <a:t>illetékes</a:t>
            </a:r>
            <a:r>
              <a:rPr lang="en-US" dirty="0"/>
              <a:t> </a:t>
            </a:r>
            <a:r>
              <a:rPr lang="en-US" dirty="0" err="1"/>
              <a:t>minisztere</a:t>
            </a:r>
            <a:r>
              <a:rPr lang="en-US" dirty="0"/>
              <a:t> </a:t>
            </a:r>
            <a:r>
              <a:rPr lang="en-US" dirty="0" err="1" smtClean="0"/>
              <a:t>elnököl</a:t>
            </a:r>
            <a:r>
              <a:rPr lang="en-US" dirty="0" smtClean="0"/>
              <a:t>.</a:t>
            </a:r>
            <a:r>
              <a:rPr lang="hu-HU" dirty="0" smtClean="0"/>
              <a:t> Például</a:t>
            </a:r>
            <a:r>
              <a:rPr lang="en-US" dirty="0"/>
              <a:t>, a </a:t>
            </a:r>
            <a:r>
              <a:rPr lang="en-US" dirty="0" err="1"/>
              <a:t>Környezetvédelmi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bármely</a:t>
            </a:r>
            <a:r>
              <a:rPr lang="en-US" dirty="0"/>
              <a:t> </a:t>
            </a:r>
            <a:r>
              <a:rPr lang="en-US" dirty="0" err="1"/>
              <a:t>ülése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adott</a:t>
            </a:r>
            <a:r>
              <a:rPr lang="en-US" dirty="0"/>
              <a:t> </a:t>
            </a:r>
            <a:r>
              <a:rPr lang="en-US" dirty="0" err="1" smtClean="0"/>
              <a:t>időszakban</a:t>
            </a:r>
            <a:r>
              <a:rPr lang="hu-HU" dirty="0" smtClean="0"/>
              <a:t> , a</a:t>
            </a:r>
            <a:r>
              <a:rPr lang="en-US" dirty="0" err="1" smtClean="0"/>
              <a:t>mikor</a:t>
            </a:r>
            <a:r>
              <a:rPr lang="en-US" dirty="0" smtClean="0"/>
              <a:t> </a:t>
            </a:r>
            <a:r>
              <a:rPr lang="en-US" dirty="0" err="1"/>
              <a:t>Észtország</a:t>
            </a:r>
            <a:r>
              <a:rPr lang="en-US" dirty="0"/>
              <a:t> </a:t>
            </a:r>
            <a:r>
              <a:rPr lang="en-US" dirty="0" err="1"/>
              <a:t>lesz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elnökség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észt</a:t>
            </a:r>
            <a:r>
              <a:rPr lang="en-US" dirty="0"/>
              <a:t> </a:t>
            </a:r>
            <a:r>
              <a:rPr lang="en-US" dirty="0" err="1"/>
              <a:t>környezetvédelmi</a:t>
            </a:r>
            <a:r>
              <a:rPr lang="en-US" dirty="0"/>
              <a:t> </a:t>
            </a:r>
            <a:r>
              <a:rPr lang="en-US" dirty="0" err="1"/>
              <a:t>miniszter</a:t>
            </a:r>
            <a:r>
              <a:rPr lang="en-US" dirty="0"/>
              <a:t> </a:t>
            </a:r>
            <a:r>
              <a:rPr lang="en-US" dirty="0" smtClean="0"/>
              <a:t>fog </a:t>
            </a:r>
            <a:r>
              <a:rPr lang="en-US" dirty="0" err="1"/>
              <a:t>elnökölni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általános</a:t>
            </a:r>
            <a:r>
              <a:rPr lang="en-US" dirty="0"/>
              <a:t> </a:t>
            </a:r>
            <a:r>
              <a:rPr lang="en-US" dirty="0" err="1"/>
              <a:t>következetességet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Általános</a:t>
            </a:r>
            <a:r>
              <a:rPr lang="en-US" dirty="0"/>
              <a:t> </a:t>
            </a:r>
            <a:r>
              <a:rPr lang="en-US" dirty="0" err="1"/>
              <a:t>Ügyek</a:t>
            </a:r>
            <a:r>
              <a:rPr lang="en-US" dirty="0"/>
              <a:t> </a:t>
            </a:r>
            <a:r>
              <a:rPr lang="en-US" dirty="0" err="1"/>
              <a:t>Tanácsa</a:t>
            </a:r>
            <a:r>
              <a:rPr lang="en-US" dirty="0"/>
              <a:t> </a:t>
            </a:r>
            <a:r>
              <a:rPr lang="en-US" dirty="0" err="1"/>
              <a:t>biztosítja</a:t>
            </a:r>
            <a:r>
              <a:rPr lang="en-US" dirty="0"/>
              <a:t>- </a:t>
            </a:r>
            <a:r>
              <a:rPr lang="en-US" dirty="0" err="1"/>
              <a:t>amelyet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Állandó</a:t>
            </a:r>
            <a:r>
              <a:rPr lang="en-US" dirty="0"/>
              <a:t> </a:t>
            </a:r>
            <a:r>
              <a:rPr lang="en-US" dirty="0" err="1"/>
              <a:t>Képviselők</a:t>
            </a:r>
            <a:r>
              <a:rPr lang="en-US" dirty="0"/>
              <a:t> </a:t>
            </a:r>
            <a:r>
              <a:rPr lang="en-US" dirty="0" err="1"/>
              <a:t>Bizottsága</a:t>
            </a:r>
            <a:r>
              <a:rPr lang="en-US" dirty="0"/>
              <a:t> </a:t>
            </a:r>
            <a:r>
              <a:rPr lang="en-US" dirty="0" err="1"/>
              <a:t>támogat</a:t>
            </a:r>
            <a:r>
              <a:rPr lang="en-US" dirty="0"/>
              <a:t>.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tagállamainak</a:t>
            </a:r>
            <a:r>
              <a:rPr lang="en-US" dirty="0"/>
              <a:t> </a:t>
            </a:r>
            <a:r>
              <a:rPr lang="en-US" dirty="0" err="1"/>
              <a:t>állandó</a:t>
            </a:r>
            <a:r>
              <a:rPr lang="en-US" dirty="0"/>
              <a:t> </a:t>
            </a:r>
            <a:r>
              <a:rPr lang="en-US" dirty="0" err="1"/>
              <a:t>képviselőiből</a:t>
            </a:r>
            <a:r>
              <a:rPr lang="en-US" dirty="0"/>
              <a:t> </a:t>
            </a:r>
            <a:r>
              <a:rPr lang="en-US" dirty="0" err="1"/>
              <a:t>áll</a:t>
            </a:r>
            <a:r>
              <a:rPr lang="en-US" dirty="0"/>
              <a:t>, </a:t>
            </a:r>
            <a:r>
              <a:rPr lang="en-US" dirty="0" err="1"/>
              <a:t>akik</a:t>
            </a:r>
            <a:r>
              <a:rPr lang="en-US" dirty="0"/>
              <a:t> </a:t>
            </a:r>
            <a:r>
              <a:rPr lang="en-US" dirty="0" err="1"/>
              <a:t>gyakorlatilag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EU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nagykövetei</a:t>
            </a:r>
            <a:r>
              <a:rPr lang="en-US" dirty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Euroövezeti</a:t>
            </a:r>
            <a:r>
              <a:rPr lang="hu-HU" b="1" dirty="0" smtClean="0"/>
              <a:t> országok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/>
              <a:t>euróövezeti</a:t>
            </a:r>
            <a:r>
              <a:rPr lang="hu-HU" dirty="0"/>
              <a:t> országok az </a:t>
            </a:r>
            <a:r>
              <a:rPr lang="hu-HU" dirty="0" err="1"/>
              <a:t>eurocsoporton</a:t>
            </a:r>
            <a:r>
              <a:rPr lang="hu-HU" dirty="0"/>
              <a:t> keresztül koordinálják gazdaságpolitikájukat</a:t>
            </a:r>
            <a:r>
              <a:rPr lang="tr-TR" dirty="0" smtClean="0"/>
              <a:t>,</a:t>
            </a:r>
            <a:r>
              <a:rPr lang="en-US" dirty="0"/>
              <a:t> </a:t>
            </a:r>
            <a:r>
              <a:rPr lang="en-US" dirty="0" err="1" smtClean="0"/>
              <a:t>amely</a:t>
            </a:r>
            <a:r>
              <a:rPr lang="hu-HU" dirty="0" smtClean="0"/>
              <a:t> a</a:t>
            </a:r>
            <a:r>
              <a:rPr lang="en-US" dirty="0" smtClean="0"/>
              <a:t> </a:t>
            </a:r>
            <a:r>
              <a:rPr lang="en-US" dirty="0" err="1"/>
              <a:t>gazdasági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pénzügyminiszterükből</a:t>
            </a:r>
            <a:r>
              <a:rPr lang="en-US" dirty="0"/>
              <a:t> </a:t>
            </a:r>
            <a:r>
              <a:rPr lang="en-US" dirty="0" err="1"/>
              <a:t>áll</a:t>
            </a:r>
            <a:r>
              <a:rPr lang="en-US" dirty="0"/>
              <a:t>. A </a:t>
            </a:r>
            <a:r>
              <a:rPr lang="en-US" dirty="0" err="1"/>
              <a:t>Tanács</a:t>
            </a:r>
            <a:r>
              <a:rPr lang="en-US" dirty="0"/>
              <a:t> a </a:t>
            </a:r>
            <a:r>
              <a:rPr lang="en-US" dirty="0" err="1"/>
              <a:t>Gazdasági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Pénzügyi</a:t>
            </a:r>
            <a:r>
              <a:rPr lang="en-US" dirty="0"/>
              <a:t>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üléseit</a:t>
            </a:r>
            <a:r>
              <a:rPr lang="en-US" dirty="0"/>
              <a:t> </a:t>
            </a:r>
            <a:r>
              <a:rPr lang="en-US" dirty="0" err="1"/>
              <a:t>megelőző</a:t>
            </a:r>
            <a:r>
              <a:rPr lang="en-US" dirty="0"/>
              <a:t> </a:t>
            </a:r>
            <a:r>
              <a:rPr lang="en-US" dirty="0" err="1"/>
              <a:t>napon</a:t>
            </a:r>
            <a:r>
              <a:rPr lang="en-US" dirty="0"/>
              <a:t> </a:t>
            </a:r>
            <a:r>
              <a:rPr lang="en-US" dirty="0" err="1"/>
              <a:t>ül</a:t>
            </a:r>
            <a:r>
              <a:rPr lang="en-US" dirty="0"/>
              <a:t> </a:t>
            </a:r>
            <a:r>
              <a:rPr lang="en-US" dirty="0" err="1" smtClean="0"/>
              <a:t>össze</a:t>
            </a:r>
            <a:r>
              <a:rPr lang="hu-HU" dirty="0" smtClean="0"/>
              <a:t>.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eurócsoport</a:t>
            </a:r>
            <a:r>
              <a:rPr lang="en-US" dirty="0"/>
              <a:t> </a:t>
            </a:r>
            <a:r>
              <a:rPr lang="en-US" dirty="0" err="1"/>
              <a:t>összejövetelein</a:t>
            </a:r>
            <a:r>
              <a:rPr lang="en-US" dirty="0"/>
              <a:t> </a:t>
            </a:r>
            <a:r>
              <a:rPr lang="en-US" dirty="0" err="1"/>
              <a:t>elért</a:t>
            </a:r>
            <a:r>
              <a:rPr lang="en-US" dirty="0"/>
              <a:t> </a:t>
            </a:r>
            <a:r>
              <a:rPr lang="en-US" dirty="0" err="1"/>
              <a:t>megállapodásokat</a:t>
            </a:r>
            <a:r>
              <a:rPr lang="en-US" dirty="0"/>
              <a:t> </a:t>
            </a:r>
            <a:r>
              <a:rPr lang="en-US" dirty="0" err="1"/>
              <a:t>másnap</a:t>
            </a:r>
            <a:r>
              <a:rPr lang="en-US" dirty="0"/>
              <a:t> a </a:t>
            </a:r>
            <a:r>
              <a:rPr lang="en-US" dirty="0" err="1"/>
              <a:t>Tanács</a:t>
            </a:r>
            <a:r>
              <a:rPr lang="en-US" dirty="0"/>
              <a:t> </a:t>
            </a:r>
            <a:r>
              <a:rPr lang="en-US" dirty="0" err="1"/>
              <a:t>hivatalosan</a:t>
            </a:r>
            <a:r>
              <a:rPr lang="en-US" dirty="0"/>
              <a:t> </a:t>
            </a:r>
            <a:r>
              <a:rPr lang="en-US" dirty="0" err="1"/>
              <a:t>határozza</a:t>
            </a:r>
            <a:r>
              <a:rPr lang="en-US" dirty="0"/>
              <a:t> meg, </a:t>
            </a:r>
            <a:r>
              <a:rPr lang="en-US" dirty="0" err="1"/>
              <a:t>ezekben</a:t>
            </a:r>
            <a:r>
              <a:rPr lang="en-US" dirty="0"/>
              <a:t> a </a:t>
            </a:r>
            <a:r>
              <a:rPr lang="en-US" dirty="0" err="1"/>
              <a:t>kérdésekben</a:t>
            </a:r>
            <a:r>
              <a:rPr lang="en-US" dirty="0"/>
              <a:t> </a:t>
            </a:r>
            <a:r>
              <a:rPr lang="en-US" dirty="0" err="1"/>
              <a:t>csak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euróövezet</a:t>
            </a:r>
            <a:r>
              <a:rPr lang="en-US" dirty="0"/>
              <a:t> </a:t>
            </a:r>
            <a:r>
              <a:rPr lang="en-US" dirty="0" err="1"/>
              <a:t>országainak</a:t>
            </a:r>
            <a:r>
              <a:rPr lang="en-US" dirty="0"/>
              <a:t> </a:t>
            </a:r>
            <a:r>
              <a:rPr lang="en-US" dirty="0" err="1"/>
              <a:t>miniszterei</a:t>
            </a:r>
            <a:r>
              <a:rPr lang="en-US" dirty="0"/>
              <a:t> </a:t>
            </a:r>
            <a:r>
              <a:rPr lang="en-US" dirty="0" err="1" smtClean="0"/>
              <a:t>szavaz</a:t>
            </a:r>
            <a:r>
              <a:rPr lang="hu-HU" dirty="0" err="1" smtClean="0"/>
              <a:t>nak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577</Words>
  <Application>Microsoft Office PowerPoint</Application>
  <PresentationFormat>Diavetítés a képernyőre (4:3 oldalarány)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Akış</vt:lpstr>
      <vt:lpstr>Az Európai Unió Tanácsa</vt:lpstr>
      <vt:lpstr>2. dia</vt:lpstr>
      <vt:lpstr>3. dia</vt:lpstr>
      <vt:lpstr>Elnök</vt:lpstr>
      <vt:lpstr>Mit csinál a Tanács? </vt:lpstr>
      <vt:lpstr>6. dia</vt:lpstr>
      <vt:lpstr>Összetétele </vt:lpstr>
      <vt:lpstr>    Ki chairs az üléseket?</vt:lpstr>
      <vt:lpstr>Euroövezeti országok </vt:lpstr>
      <vt:lpstr>Hogyan működik a Tanács? </vt:lpstr>
      <vt:lpstr>Az Európai Tanács</vt:lpstr>
      <vt:lpstr>Az Európai Tanács tagjai </vt:lpstr>
      <vt:lpstr>Mit tesz az EU Tanácsa?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the European Union</dc:title>
  <dc:creator>Asus</dc:creator>
  <cp:lastModifiedBy>Eszter</cp:lastModifiedBy>
  <cp:revision>35</cp:revision>
  <dcterms:created xsi:type="dcterms:W3CDTF">2018-12-12T17:22:37Z</dcterms:created>
  <dcterms:modified xsi:type="dcterms:W3CDTF">2020-02-23T07:38:45Z</dcterms:modified>
</cp:coreProperties>
</file>