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matic SC" panose="020B0604020202020204" charset="-79"/>
      <p:regular r:id="rId13"/>
      <p:bold r:id="rId14"/>
    </p:embeddedFont>
    <p:embeddedFont>
      <p:font typeface="Source Code Pro" panose="020B0604020202020204" charset="-18"/>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9" d="100"/>
          <a:sy n="109" d="100"/>
        </p:scale>
        <p:origin x="-246"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755487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54ee2c0679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54ee2c067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4ee2c067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4ee2c067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4ee2c0679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4ee2c0679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4ee2c0679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4ee2c067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4ee2c0679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4ee2c0679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4ee2c067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4ee2c067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4ee2c0679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4ee2c0679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4ee2c0679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4ee2c0679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4ee2c0679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4ee2c067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On9WRrFHVjY" TargetMode="External"/><Relationship Id="rId7"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5J3cw4biWWo" TargetMode="External"/><Relationship Id="rId7"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hu-HU" dirty="0"/>
              <a:t>Álljatok fel és válasszatok egy formát az asztalról</a:t>
            </a:r>
            <a:endParaRPr dirty="0"/>
          </a:p>
        </p:txBody>
      </p:sp>
      <p:pic>
        <p:nvPicPr>
          <p:cNvPr id="57" name="Google Shape;57;p13"/>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58" name="Google Shape;58;p13"/>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59" name="Google Shape;59;p13"/>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title"/>
          </p:nvPr>
        </p:nvSpPr>
        <p:spPr>
          <a:xfrm>
            <a:off x="155150" y="1849750"/>
            <a:ext cx="5191200" cy="171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HU" sz="9600" dirty="0"/>
              <a:t>Köszönöm</a:t>
            </a:r>
            <a:r>
              <a:rPr lang="en" sz="9600" dirty="0"/>
              <a:t>! :) </a:t>
            </a:r>
            <a:endParaRPr sz="9600" dirty="0"/>
          </a:p>
        </p:txBody>
      </p:sp>
      <p:pic>
        <p:nvPicPr>
          <p:cNvPr id="137" name="Google Shape;137;p22"/>
          <p:cNvPicPr preferRelativeResize="0"/>
          <p:nvPr/>
        </p:nvPicPr>
        <p:blipFill>
          <a:blip r:embed="rId3">
            <a:alphaModFix/>
          </a:blip>
          <a:stretch>
            <a:fillRect/>
          </a:stretch>
        </p:blipFill>
        <p:spPr>
          <a:xfrm>
            <a:off x="5117409" y="0"/>
            <a:ext cx="3634983" cy="5143501"/>
          </a:xfrm>
          <a:prstGeom prst="rect">
            <a:avLst/>
          </a:prstGeom>
          <a:noFill/>
          <a:ln>
            <a:noFill/>
          </a:ln>
        </p:spPr>
      </p:pic>
      <p:pic>
        <p:nvPicPr>
          <p:cNvPr id="138" name="Google Shape;138;p22"/>
          <p:cNvPicPr preferRelativeResize="0"/>
          <p:nvPr/>
        </p:nvPicPr>
        <p:blipFill>
          <a:blip r:embed="rId4">
            <a:alphaModFix/>
          </a:blip>
          <a:stretch>
            <a:fillRect/>
          </a:stretch>
        </p:blipFill>
        <p:spPr>
          <a:xfrm>
            <a:off x="311700" y="4701475"/>
            <a:ext cx="902751" cy="352975"/>
          </a:xfrm>
          <a:prstGeom prst="rect">
            <a:avLst/>
          </a:prstGeom>
          <a:noFill/>
          <a:ln>
            <a:noFill/>
          </a:ln>
        </p:spPr>
      </p:pic>
      <p:pic>
        <p:nvPicPr>
          <p:cNvPr id="139" name="Google Shape;139;p22"/>
          <p:cNvPicPr preferRelativeResize="0"/>
          <p:nvPr/>
        </p:nvPicPr>
        <p:blipFill>
          <a:blip r:embed="rId5">
            <a:alphaModFix/>
          </a:blip>
          <a:stretch>
            <a:fillRect/>
          </a:stretch>
        </p:blipFill>
        <p:spPr>
          <a:xfrm>
            <a:off x="1453812" y="4701475"/>
            <a:ext cx="515246" cy="352974"/>
          </a:xfrm>
          <a:prstGeom prst="rect">
            <a:avLst/>
          </a:prstGeom>
          <a:noFill/>
          <a:ln>
            <a:noFill/>
          </a:ln>
        </p:spPr>
      </p:pic>
      <p:pic>
        <p:nvPicPr>
          <p:cNvPr id="140" name="Google Shape;140;p22"/>
          <p:cNvPicPr preferRelativeResize="0"/>
          <p:nvPr/>
        </p:nvPicPr>
        <p:blipFill>
          <a:blip r:embed="rId6">
            <a:alphaModFix/>
          </a:blip>
          <a:stretch>
            <a:fillRect/>
          </a:stretch>
        </p:blipFill>
        <p:spPr>
          <a:xfrm>
            <a:off x="2039850" y="4766723"/>
            <a:ext cx="778849" cy="222472"/>
          </a:xfrm>
          <a:prstGeom prst="rect">
            <a:avLst/>
          </a:prstGeom>
          <a:noFill/>
          <a:ln>
            <a:noFill/>
          </a:ln>
        </p:spPr>
      </p:pic>
      <p:sp>
        <p:nvSpPr>
          <p:cNvPr id="141" name="Google Shape;141;p22"/>
          <p:cNvSpPr txBox="1"/>
          <p:nvPr/>
        </p:nvSpPr>
        <p:spPr>
          <a:xfrm>
            <a:off x="2889500" y="4519600"/>
            <a:ext cx="8765400" cy="71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a:solidFill>
                  <a:srgbClr val="58595B"/>
                </a:solidFill>
              </a:rPr>
              <a:t>This project has been funded with support from the European Commission. </a:t>
            </a:r>
            <a:endParaRPr sz="700">
              <a:solidFill>
                <a:srgbClr val="58595B"/>
              </a:solidFill>
            </a:endParaRPr>
          </a:p>
          <a:p>
            <a:pPr marL="0" lvl="0" indent="0" algn="l" rtl="0">
              <a:lnSpc>
                <a:spcPct val="115000"/>
              </a:lnSpc>
              <a:spcBef>
                <a:spcPts val="0"/>
              </a:spcBef>
              <a:spcAft>
                <a:spcPts val="0"/>
              </a:spcAft>
              <a:buNone/>
            </a:pPr>
            <a:r>
              <a:rPr lang="en" sz="700">
                <a:solidFill>
                  <a:srgbClr val="58595B"/>
                </a:solidFill>
              </a:rPr>
              <a:t>This publication [communication] reflects the views only of the author, and the </a:t>
            </a:r>
            <a:endParaRPr sz="700">
              <a:solidFill>
                <a:srgbClr val="58595B"/>
              </a:solidFill>
            </a:endParaRPr>
          </a:p>
          <a:p>
            <a:pPr marL="0" lvl="0" indent="0" algn="l" rtl="0">
              <a:lnSpc>
                <a:spcPct val="115000"/>
              </a:lnSpc>
              <a:spcBef>
                <a:spcPts val="0"/>
              </a:spcBef>
              <a:spcAft>
                <a:spcPts val="0"/>
              </a:spcAft>
              <a:buNone/>
            </a:pPr>
            <a:r>
              <a:rPr lang="en" sz="700">
                <a:solidFill>
                  <a:srgbClr val="58595B"/>
                </a:solidFill>
              </a:rPr>
              <a:t>Commission cannot be held responsible for any use which may be made of the information contained </a:t>
            </a:r>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hu-HU" dirty="0"/>
              <a:t>Keresd meg a társaidat a formák szerint és csináljatok csoportokat</a:t>
            </a:r>
            <a:endParaRPr dirty="0"/>
          </a:p>
        </p:txBody>
      </p:sp>
      <p:pic>
        <p:nvPicPr>
          <p:cNvPr id="65" name="Google Shape;65;p14"/>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66" name="Google Shape;66;p14"/>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67" name="Google Shape;67;p14"/>
          <p:cNvPicPr preferRelativeResize="0"/>
          <p:nvPr/>
        </p:nvPicPr>
        <p:blipFill>
          <a:blip r:embed="rId5">
            <a:alphaModFix/>
          </a:blip>
          <a:stretch>
            <a:fillRect/>
          </a:stretch>
        </p:blipFill>
        <p:spPr>
          <a:xfrm>
            <a:off x="2051938" y="4736135"/>
            <a:ext cx="778873" cy="2224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hu-HU" dirty="0"/>
              <a:t>Víz spórolási tippek</a:t>
            </a:r>
            <a:endParaRPr dirty="0"/>
          </a:p>
        </p:txBody>
      </p:sp>
      <p:sp>
        <p:nvSpPr>
          <p:cNvPr id="73" name="Google Shape;73;p15"/>
          <p:cNvSpPr txBox="1">
            <a:spLocks noGrp="1"/>
          </p:cNvSpPr>
          <p:nvPr>
            <p:ph type="subTitle" idx="1"/>
          </p:nvPr>
        </p:nvSpPr>
        <p:spPr>
          <a:xfrm>
            <a:off x="155850" y="3747525"/>
            <a:ext cx="8832300" cy="70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hu-HU" sz="3600" dirty="0"/>
              <a:t>Mit tudok tenni a változásért</a:t>
            </a:r>
            <a:r>
              <a:rPr lang="en" sz="3600" dirty="0"/>
              <a:t>?</a:t>
            </a:r>
            <a:endParaRPr sz="3600" dirty="0"/>
          </a:p>
        </p:txBody>
      </p:sp>
      <p:pic>
        <p:nvPicPr>
          <p:cNvPr id="74" name="Google Shape;74;p15"/>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75" name="Google Shape;75;p15"/>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76" name="Google Shape;76;p15"/>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p:tgtEl>
                                          <p:spTgt spid="7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additive="base">
                                        <p:cTn id="12" dur="1000"/>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HU" dirty="0"/>
              <a:t>Nézzük meg mi a legnagyobb probléma!</a:t>
            </a:r>
            <a:endParaRPr dirty="0"/>
          </a:p>
        </p:txBody>
      </p:sp>
      <p:sp>
        <p:nvSpPr>
          <p:cNvPr id="82" name="Google Shape;82;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3" name="Google Shape;83;p16" descr="The global water crisis will be the central issue facing our world this century. We can manage this problem, but only if we are willing to act now.&#10;&#10;Hidden Water, the video created in support of Participant Media's documentary, Last Call at the Oasis, visualizes the true cost of water - how much water we really use in our daily lives, which in turn affects the global water crisis. &#10;&#10;Do you want to raise awareness about the water crisis in the US and around the world?&#10;&#10;Visit Last Call at the Oasis: http://www.takepart.com/lastcall and sign the Water Bill of Rights to help guarantee access to clean water for all citizens!&#10;&#10;SUBSCRIBE: http://bit.ly/Subscribe2TP&#10;&#10;About TakePart:&#10;Featuring independent journalism on today’s most important and socially relevant topics,TakePart is the digital division of Participant Media, the company behind such acclaimed documentaries as CITIZENFOUR, An Inconvenient Truth and Food, Inc. and films including Lincoln and Spotlight. &#10;&#10;Connect with TAKEPART: &#10;Visit the TAKEPART WEBSITE: http://bit.ly/TakePartSite&#10;Like TAKEPART on FACEBOOK:http://bit.ly/TakePartFB&#10;Follow TAKEPART on TWITTER: http://bit.ly/TakePartTW&#10;Follow TAKEPART on TUMBLR: http://bit.ly/TakePartTumblr&#10;Follow TAKEPART on G+: http://bit.ly/TakePartGPlus&#10;&#10;The Global Water Crisis | How Much Water Do We Really Use Everyday? | TakePart &#10;https://www.youtube.com/user/takepart" title="The Global Water Crisis | How Much Water Do We Really Use Everyday? | TakePart">
            <a:hlinkClick r:id="rId3"/>
          </p:cNvPr>
          <p:cNvPicPr preferRelativeResize="0"/>
          <p:nvPr/>
        </p:nvPicPr>
        <p:blipFill>
          <a:blip r:embed="rId4">
            <a:alphaModFix/>
          </a:blip>
          <a:stretch>
            <a:fillRect/>
          </a:stretch>
        </p:blipFill>
        <p:spPr>
          <a:xfrm>
            <a:off x="3507600" y="1389425"/>
            <a:ext cx="4572000" cy="3429000"/>
          </a:xfrm>
          <a:prstGeom prst="rect">
            <a:avLst/>
          </a:prstGeom>
          <a:noFill/>
          <a:ln>
            <a:noFill/>
          </a:ln>
        </p:spPr>
      </p:pic>
      <p:pic>
        <p:nvPicPr>
          <p:cNvPr id="84" name="Google Shape;84;p16"/>
          <p:cNvPicPr preferRelativeResize="0"/>
          <p:nvPr/>
        </p:nvPicPr>
        <p:blipFill>
          <a:blip r:embed="rId5">
            <a:alphaModFix/>
          </a:blip>
          <a:stretch>
            <a:fillRect/>
          </a:stretch>
        </p:blipFill>
        <p:spPr>
          <a:xfrm>
            <a:off x="311700" y="4640299"/>
            <a:ext cx="1059191" cy="414150"/>
          </a:xfrm>
          <a:prstGeom prst="rect">
            <a:avLst/>
          </a:prstGeom>
          <a:noFill/>
          <a:ln>
            <a:noFill/>
          </a:ln>
        </p:spPr>
      </p:pic>
      <p:pic>
        <p:nvPicPr>
          <p:cNvPr id="85" name="Google Shape;85;p16"/>
          <p:cNvPicPr preferRelativeResize="0"/>
          <p:nvPr/>
        </p:nvPicPr>
        <p:blipFill>
          <a:blip r:embed="rId6">
            <a:alphaModFix/>
          </a:blip>
          <a:stretch>
            <a:fillRect/>
          </a:stretch>
        </p:blipFill>
        <p:spPr>
          <a:xfrm>
            <a:off x="1453812" y="4701475"/>
            <a:ext cx="515246" cy="352974"/>
          </a:xfrm>
          <a:prstGeom prst="rect">
            <a:avLst/>
          </a:prstGeom>
          <a:noFill/>
          <a:ln>
            <a:noFill/>
          </a:ln>
        </p:spPr>
      </p:pic>
      <p:pic>
        <p:nvPicPr>
          <p:cNvPr id="86" name="Google Shape;86;p16"/>
          <p:cNvPicPr preferRelativeResize="0"/>
          <p:nvPr/>
        </p:nvPicPr>
        <p:blipFill>
          <a:blip r:embed="rId7">
            <a:alphaModFix/>
          </a:blip>
          <a:stretch>
            <a:fillRect/>
          </a:stretch>
        </p:blipFill>
        <p:spPr>
          <a:xfrm>
            <a:off x="2049813" y="4766722"/>
            <a:ext cx="778873" cy="2224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additive="base">
                                        <p:cTn id="7" dur="1000"/>
                                        <p:tgtEl>
                                          <p:spTgt spid="8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hu-HU" dirty="0"/>
              <a:t>Mit tudsz tenni hogy segíts</a:t>
            </a:r>
            <a:r>
              <a:rPr lang="en" dirty="0"/>
              <a:t>?</a:t>
            </a:r>
            <a:endParaRPr dirty="0"/>
          </a:p>
        </p:txBody>
      </p:sp>
      <p:sp>
        <p:nvSpPr>
          <p:cNvPr id="92" name="Google Shape;92;p17"/>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3" name="Google Shape;93;p17" title="Top 10 water saving tips">
            <a:hlinkClick r:id="rId3"/>
          </p:cNvPr>
          <p:cNvPicPr preferRelativeResize="0"/>
          <p:nvPr/>
        </p:nvPicPr>
        <p:blipFill>
          <a:blip r:embed="rId4">
            <a:alphaModFix/>
          </a:blip>
          <a:stretch>
            <a:fillRect/>
          </a:stretch>
        </p:blipFill>
        <p:spPr>
          <a:xfrm>
            <a:off x="3507575" y="1228675"/>
            <a:ext cx="4572000" cy="3429000"/>
          </a:xfrm>
          <a:prstGeom prst="rect">
            <a:avLst/>
          </a:prstGeom>
          <a:noFill/>
          <a:ln>
            <a:noFill/>
          </a:ln>
        </p:spPr>
      </p:pic>
      <p:pic>
        <p:nvPicPr>
          <p:cNvPr id="94" name="Google Shape;94;p17"/>
          <p:cNvPicPr preferRelativeResize="0"/>
          <p:nvPr/>
        </p:nvPicPr>
        <p:blipFill>
          <a:blip r:embed="rId5">
            <a:alphaModFix/>
          </a:blip>
          <a:stretch>
            <a:fillRect/>
          </a:stretch>
        </p:blipFill>
        <p:spPr>
          <a:xfrm>
            <a:off x="311700" y="4640299"/>
            <a:ext cx="1059191" cy="414150"/>
          </a:xfrm>
          <a:prstGeom prst="rect">
            <a:avLst/>
          </a:prstGeom>
          <a:noFill/>
          <a:ln>
            <a:noFill/>
          </a:ln>
        </p:spPr>
      </p:pic>
      <p:pic>
        <p:nvPicPr>
          <p:cNvPr id="95" name="Google Shape;95;p17"/>
          <p:cNvPicPr preferRelativeResize="0"/>
          <p:nvPr/>
        </p:nvPicPr>
        <p:blipFill>
          <a:blip r:embed="rId6">
            <a:alphaModFix/>
          </a:blip>
          <a:stretch>
            <a:fillRect/>
          </a:stretch>
        </p:blipFill>
        <p:spPr>
          <a:xfrm>
            <a:off x="1453812" y="4701475"/>
            <a:ext cx="515246" cy="352974"/>
          </a:xfrm>
          <a:prstGeom prst="rect">
            <a:avLst/>
          </a:prstGeom>
          <a:noFill/>
          <a:ln>
            <a:noFill/>
          </a:ln>
        </p:spPr>
      </p:pic>
      <p:pic>
        <p:nvPicPr>
          <p:cNvPr id="96" name="Google Shape;96;p17"/>
          <p:cNvPicPr preferRelativeResize="0"/>
          <p:nvPr/>
        </p:nvPicPr>
        <p:blipFill>
          <a:blip r:embed="rId7">
            <a:alphaModFix/>
          </a:blip>
          <a:stretch>
            <a:fillRect/>
          </a:stretch>
        </p:blipFill>
        <p:spPr>
          <a:xfrm>
            <a:off x="2051938" y="4766722"/>
            <a:ext cx="778873" cy="2224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1000"/>
                                        <p:tgtEl>
                                          <p:spTgt spid="9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11700" y="610800"/>
            <a:ext cx="8520600" cy="889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hu-HU" sz="4800" dirty="0"/>
              <a:t>Emlékszel az összes javaslatra</a:t>
            </a:r>
            <a:r>
              <a:rPr lang="en" sz="4800" dirty="0"/>
              <a:t>?</a:t>
            </a:r>
            <a:endParaRPr sz="4800" dirty="0"/>
          </a:p>
        </p:txBody>
      </p:sp>
      <p:sp>
        <p:nvSpPr>
          <p:cNvPr id="102" name="Google Shape;102;p18"/>
          <p:cNvSpPr txBox="1">
            <a:spLocks noGrp="1"/>
          </p:cNvSpPr>
          <p:nvPr>
            <p:ph type="body" idx="1"/>
          </p:nvPr>
        </p:nvSpPr>
        <p:spPr>
          <a:xfrm>
            <a:off x="197550" y="2249100"/>
            <a:ext cx="8748900" cy="230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hu-HU" sz="5500" dirty="0">
                <a:solidFill>
                  <a:srgbClr val="0000FF"/>
                </a:solidFill>
              </a:rPr>
              <a:t>Játszunk</a:t>
            </a:r>
            <a:r>
              <a:rPr lang="en" sz="5500" dirty="0">
                <a:solidFill>
                  <a:srgbClr val="0000FF"/>
                </a:solidFill>
              </a:rPr>
              <a:t>!</a:t>
            </a:r>
            <a:r>
              <a:rPr lang="en" sz="6000" dirty="0"/>
              <a:t> </a:t>
            </a:r>
            <a:endParaRPr sz="6000" dirty="0"/>
          </a:p>
          <a:p>
            <a:pPr marL="0" lvl="0" indent="0" algn="ctr" rtl="0">
              <a:spcBef>
                <a:spcPts val="1600"/>
              </a:spcBef>
              <a:spcAft>
                <a:spcPts val="1600"/>
              </a:spcAft>
              <a:buNone/>
            </a:pPr>
            <a:endParaRPr dirty="0"/>
          </a:p>
        </p:txBody>
      </p:sp>
      <p:pic>
        <p:nvPicPr>
          <p:cNvPr id="103" name="Google Shape;103;p18"/>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04" name="Google Shape;104;p18"/>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05" name="Google Shape;105;p18"/>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body" idx="1"/>
          </p:nvPr>
        </p:nvSpPr>
        <p:spPr>
          <a:xfrm>
            <a:off x="311700" y="1093850"/>
            <a:ext cx="8520600" cy="3474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hu-HU" sz="3600" dirty="0">
                <a:solidFill>
                  <a:srgbClr val="FF00FF"/>
                </a:solidFill>
              </a:rPr>
              <a:t>A fejed felett színes lufik vannak! </a:t>
            </a:r>
            <a:endParaRPr sz="3600" dirty="0">
              <a:solidFill>
                <a:srgbClr val="FF00FF"/>
              </a:solidFill>
            </a:endParaRPr>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pic>
        <p:nvPicPr>
          <p:cNvPr id="111" name="Google Shape;111;p19"/>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12" name="Google Shape;112;p19"/>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13" name="Google Shape;113;p19"/>
          <p:cNvPicPr preferRelativeResize="0"/>
          <p:nvPr/>
        </p:nvPicPr>
        <p:blipFill>
          <a:blip r:embed="rId5">
            <a:alphaModFix/>
          </a:blip>
          <a:stretch>
            <a:fillRect/>
          </a:stretch>
        </p:blipFill>
        <p:spPr>
          <a:xfrm>
            <a:off x="1969038" y="4766722"/>
            <a:ext cx="778873" cy="2224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1000"/>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1600"/>
              </a:spcBef>
              <a:spcAft>
                <a:spcPts val="0"/>
              </a:spcAft>
              <a:buNone/>
            </a:pPr>
            <a:r>
              <a:rPr lang="hu-HU" sz="3600" dirty="0">
                <a:solidFill>
                  <a:srgbClr val="6AA84F"/>
                </a:solidFill>
                <a:highlight>
                  <a:srgbClr val="FFFFFF"/>
                </a:highlight>
              </a:rPr>
              <a:t>Ki próbálja meg </a:t>
            </a:r>
            <a:r>
              <a:rPr lang="hu-HU" sz="3600" dirty="0" smtClean="0">
                <a:solidFill>
                  <a:srgbClr val="6AA84F"/>
                </a:solidFill>
                <a:highlight>
                  <a:srgbClr val="FFFFFF"/>
                </a:highlight>
              </a:rPr>
              <a:t>először</a:t>
            </a:r>
            <a:r>
              <a:rPr lang="en" sz="3600" dirty="0">
                <a:solidFill>
                  <a:srgbClr val="6AA84F"/>
                </a:solidFill>
                <a:highlight>
                  <a:srgbClr val="FFFFFF"/>
                </a:highlight>
              </a:rPr>
              <a:t>?</a:t>
            </a:r>
            <a:endParaRPr sz="3600" dirty="0">
              <a:solidFill>
                <a:srgbClr val="6AA84F"/>
              </a:solidFill>
              <a:highlight>
                <a:srgbClr val="FFFFFF"/>
              </a:highlight>
            </a:endParaRPr>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pic>
        <p:nvPicPr>
          <p:cNvPr id="119" name="Google Shape;119;p20"/>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20" name="Google Shape;120;p20"/>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21" name="Google Shape;121;p20"/>
          <p:cNvPicPr preferRelativeResize="0"/>
          <p:nvPr/>
        </p:nvPicPr>
        <p:blipFill>
          <a:blip r:embed="rId5">
            <a:alphaModFix/>
          </a:blip>
          <a:stretch>
            <a:fillRect/>
          </a:stretch>
        </p:blipFill>
        <p:spPr>
          <a:xfrm>
            <a:off x="1969038" y="4766722"/>
            <a:ext cx="778873" cy="2224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1000"/>
                                        <p:tgtEl>
                                          <p:spTgt spid="11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21"/>
          <p:cNvSpPr txBox="1">
            <a:spLocks noGrp="1"/>
          </p:cNvSpPr>
          <p:nvPr>
            <p:ph type="body" idx="1"/>
          </p:nvPr>
        </p:nvSpPr>
        <p:spPr>
          <a:xfrm>
            <a:off x="311700" y="435429"/>
            <a:ext cx="8520600" cy="319762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accent4"/>
                </a:solidFill>
                <a:highlight>
                  <a:srgbClr val="FFFFFF"/>
                </a:highlight>
              </a:rPr>
              <a:t>OK</a:t>
            </a:r>
            <a:r>
              <a:rPr lang="hu-HU" sz="2400" dirty="0">
                <a:solidFill>
                  <a:schemeClr val="accent4"/>
                </a:solidFill>
                <a:highlight>
                  <a:srgbClr val="FFFFFF"/>
                </a:highlight>
              </a:rPr>
              <a:t>É</a:t>
            </a:r>
            <a:r>
              <a:rPr lang="en" sz="2400" dirty="0">
                <a:solidFill>
                  <a:schemeClr val="accent4"/>
                </a:solidFill>
                <a:highlight>
                  <a:srgbClr val="FFFFFF"/>
                </a:highlight>
              </a:rPr>
              <a:t> – </a:t>
            </a:r>
            <a:r>
              <a:rPr lang="hu-HU" sz="2400" dirty="0">
                <a:solidFill>
                  <a:schemeClr val="accent4"/>
                </a:solidFill>
                <a:highlight>
                  <a:srgbClr val="FFFFFF"/>
                </a:highlight>
              </a:rPr>
              <a:t>szúrj ki egy lufit és egy </a:t>
            </a:r>
            <a:r>
              <a:rPr lang="hu-HU" sz="2400" dirty="0" smtClean="0">
                <a:solidFill>
                  <a:schemeClr val="accent4"/>
                </a:solidFill>
                <a:highlight>
                  <a:srgbClr val="FFFFFF"/>
                </a:highlight>
              </a:rPr>
              <a:t>szalag </a:t>
            </a:r>
            <a:r>
              <a:rPr lang="hu-HU" sz="2400" dirty="0">
                <a:solidFill>
                  <a:schemeClr val="accent4"/>
                </a:solidFill>
                <a:highlight>
                  <a:srgbClr val="FFFFFF"/>
                </a:highlight>
              </a:rPr>
              <a:t>fog kiesni</a:t>
            </a:r>
            <a:endParaRPr sz="2400" dirty="0">
              <a:solidFill>
                <a:schemeClr val="accent4"/>
              </a:solidFill>
              <a:highlight>
                <a:srgbClr val="FFFFFF"/>
              </a:highlight>
            </a:endParaRPr>
          </a:p>
          <a:p>
            <a:pPr marL="0" lvl="0" indent="0" algn="l" rtl="0">
              <a:spcBef>
                <a:spcPts val="1600"/>
              </a:spcBef>
              <a:spcAft>
                <a:spcPts val="0"/>
              </a:spcAft>
              <a:buNone/>
            </a:pPr>
            <a:r>
              <a:rPr lang="hu-HU" sz="2400" dirty="0">
                <a:solidFill>
                  <a:schemeClr val="accent4"/>
                </a:solidFill>
                <a:highlight>
                  <a:srgbClr val="FFFFFF"/>
                </a:highlight>
              </a:rPr>
              <a:t>Olvasd fel hangosan a feladatot</a:t>
            </a:r>
            <a:r>
              <a:rPr lang="en" sz="2400" dirty="0">
                <a:solidFill>
                  <a:schemeClr val="accent4"/>
                </a:solidFill>
                <a:highlight>
                  <a:srgbClr val="FFFFFF"/>
                </a:highlight>
              </a:rPr>
              <a:t> </a:t>
            </a:r>
            <a:r>
              <a:rPr lang="hu-HU" sz="2400" dirty="0">
                <a:solidFill>
                  <a:schemeClr val="accent4"/>
                </a:solidFill>
                <a:highlight>
                  <a:srgbClr val="FFFFFF"/>
                </a:highlight>
              </a:rPr>
              <a:t>és oldjátok meg a csapatoddal!</a:t>
            </a:r>
            <a:endParaRPr sz="2400" dirty="0">
              <a:solidFill>
                <a:schemeClr val="accent4"/>
              </a:solidFill>
              <a:highlight>
                <a:srgbClr val="FFFFFF"/>
              </a:highlight>
            </a:endParaRPr>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128" name="Google Shape;128;p21"/>
          <p:cNvSpPr txBox="1"/>
          <p:nvPr/>
        </p:nvSpPr>
        <p:spPr>
          <a:xfrm>
            <a:off x="805350" y="2732025"/>
            <a:ext cx="7269600" cy="1578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hu-HU" sz="3000" dirty="0">
                <a:solidFill>
                  <a:srgbClr val="FF9900"/>
                </a:solidFill>
                <a:highlight>
                  <a:srgbClr val="FFFFFF"/>
                </a:highlight>
                <a:latin typeface="Source Code Pro"/>
                <a:ea typeface="Source Code Pro"/>
                <a:cs typeface="Source Code Pro"/>
                <a:sym typeface="Source Code Pro"/>
              </a:rPr>
              <a:t>Emlékezz</a:t>
            </a:r>
            <a:r>
              <a:rPr lang="en" sz="3000" dirty="0">
                <a:solidFill>
                  <a:srgbClr val="FF9900"/>
                </a:solidFill>
                <a:highlight>
                  <a:srgbClr val="FFFFFF"/>
                </a:highlight>
                <a:latin typeface="Source Code Pro"/>
                <a:ea typeface="Source Code Pro"/>
                <a:cs typeface="Source Code Pro"/>
                <a:sym typeface="Source Code Pro"/>
              </a:rPr>
              <a:t>, </a:t>
            </a:r>
            <a:endParaRPr sz="3000" dirty="0">
              <a:solidFill>
                <a:srgbClr val="FF9900"/>
              </a:solidFill>
              <a:highlight>
                <a:srgbClr val="FFFFFF"/>
              </a:highlight>
              <a:latin typeface="Source Code Pro"/>
              <a:ea typeface="Source Code Pro"/>
              <a:cs typeface="Source Code Pro"/>
              <a:sym typeface="Source Code Pro"/>
            </a:endParaRPr>
          </a:p>
          <a:p>
            <a:pPr marL="0" lvl="0" indent="0" algn="ctr" rtl="0">
              <a:spcBef>
                <a:spcPts val="0"/>
              </a:spcBef>
              <a:spcAft>
                <a:spcPts val="0"/>
              </a:spcAft>
              <a:buNone/>
            </a:pPr>
            <a:r>
              <a:rPr lang="hu-HU" sz="3000" dirty="0">
                <a:solidFill>
                  <a:srgbClr val="FF9900"/>
                </a:solidFill>
                <a:highlight>
                  <a:srgbClr val="FFFFFF"/>
                </a:highlight>
                <a:latin typeface="Source Code Pro"/>
                <a:ea typeface="Source Code Pro"/>
                <a:cs typeface="Source Code Pro"/>
                <a:sym typeface="Source Code Pro"/>
              </a:rPr>
              <a:t>Az egész csapat részt vesz fizikailag a feladat megoldásában</a:t>
            </a:r>
            <a:r>
              <a:rPr lang="en" sz="3000" dirty="0">
                <a:solidFill>
                  <a:srgbClr val="FF9900"/>
                </a:solidFill>
                <a:highlight>
                  <a:srgbClr val="FFFFFF"/>
                </a:highlight>
                <a:latin typeface="Source Code Pro"/>
                <a:ea typeface="Source Code Pro"/>
                <a:cs typeface="Source Code Pro"/>
                <a:sym typeface="Source Code Pro"/>
              </a:rPr>
              <a:t>!</a:t>
            </a:r>
            <a:endParaRPr sz="3000" dirty="0">
              <a:solidFill>
                <a:srgbClr val="FF9900"/>
              </a:solidFill>
              <a:highlight>
                <a:srgbClr val="FFFFFF"/>
              </a:highlight>
              <a:latin typeface="Source Code Pro"/>
              <a:ea typeface="Source Code Pro"/>
              <a:cs typeface="Source Code Pro"/>
              <a:sym typeface="Source Code Pro"/>
            </a:endParaRPr>
          </a:p>
        </p:txBody>
      </p:sp>
      <p:pic>
        <p:nvPicPr>
          <p:cNvPr id="129" name="Google Shape;129;p21"/>
          <p:cNvPicPr preferRelativeResize="0"/>
          <p:nvPr/>
        </p:nvPicPr>
        <p:blipFill>
          <a:blip r:embed="rId3">
            <a:alphaModFix/>
          </a:blip>
          <a:stretch>
            <a:fillRect/>
          </a:stretch>
        </p:blipFill>
        <p:spPr>
          <a:xfrm>
            <a:off x="311700" y="4640299"/>
            <a:ext cx="1059191" cy="414150"/>
          </a:xfrm>
          <a:prstGeom prst="rect">
            <a:avLst/>
          </a:prstGeom>
          <a:noFill/>
          <a:ln>
            <a:noFill/>
          </a:ln>
        </p:spPr>
      </p:pic>
      <p:pic>
        <p:nvPicPr>
          <p:cNvPr id="130" name="Google Shape;130;p21"/>
          <p:cNvPicPr preferRelativeResize="0"/>
          <p:nvPr/>
        </p:nvPicPr>
        <p:blipFill>
          <a:blip r:embed="rId4">
            <a:alphaModFix/>
          </a:blip>
          <a:stretch>
            <a:fillRect/>
          </a:stretch>
        </p:blipFill>
        <p:spPr>
          <a:xfrm>
            <a:off x="1453812" y="4701475"/>
            <a:ext cx="515246" cy="352974"/>
          </a:xfrm>
          <a:prstGeom prst="rect">
            <a:avLst/>
          </a:prstGeom>
          <a:noFill/>
          <a:ln>
            <a:noFill/>
          </a:ln>
        </p:spPr>
      </p:pic>
      <p:pic>
        <p:nvPicPr>
          <p:cNvPr id="131" name="Google Shape;131;p21"/>
          <p:cNvPicPr preferRelativeResize="0"/>
          <p:nvPr/>
        </p:nvPicPr>
        <p:blipFill>
          <a:blip r:embed="rId5">
            <a:alphaModFix/>
          </a:blip>
          <a:stretch>
            <a:fillRect/>
          </a:stretch>
        </p:blipFill>
        <p:spPr>
          <a:xfrm>
            <a:off x="2051938" y="4766722"/>
            <a:ext cx="778873" cy="2224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additive="base">
                                        <p:cTn id="7" dur="1000"/>
                                        <p:tgtEl>
                                          <p:spTgt spid="12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8"/>
                                        </p:tgtEl>
                                        <p:attrNameLst>
                                          <p:attrName>style.visibility</p:attrName>
                                        </p:attrNameLst>
                                      </p:cBhvr>
                                      <p:to>
                                        <p:strVal val="visible"/>
                                      </p:to>
                                    </p:set>
                                    <p:anim calcmode="lin" valueType="num">
                                      <p:cBhvr additive="base">
                                        <p:cTn id="12" dur="1000"/>
                                        <p:tgtEl>
                                          <p:spTgt spid="1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140</Words>
  <Application>Microsoft Office PowerPoint</Application>
  <PresentationFormat>Diavetítés a képernyőre (16:9 oldalarány)</PresentationFormat>
  <Paragraphs>20</Paragraphs>
  <Slides>10</Slides>
  <Notes>10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10</vt:i4>
      </vt:variant>
    </vt:vector>
  </HeadingPairs>
  <TitlesOfParts>
    <vt:vector size="14" baseType="lpstr">
      <vt:lpstr>Arial</vt:lpstr>
      <vt:lpstr>Amatic SC</vt:lpstr>
      <vt:lpstr>Source Code Pro</vt:lpstr>
      <vt:lpstr>Beach Day</vt:lpstr>
      <vt:lpstr>Álljatok fel és válasszatok egy formát az asztalról</vt:lpstr>
      <vt:lpstr>Keresd meg a társaidat a formák szerint és csináljatok csoportokat</vt:lpstr>
      <vt:lpstr>Víz spórolási tippek</vt:lpstr>
      <vt:lpstr>Nézzük meg mi a legnagyobb probléma!</vt:lpstr>
      <vt:lpstr>Mit tudsz tenni hogy segíts?</vt:lpstr>
      <vt:lpstr>Emlékszel az összes javaslatra?</vt:lpstr>
      <vt:lpstr>PowerPoint bemutató</vt:lpstr>
      <vt:lpstr>PowerPoint bemutató</vt:lpstr>
      <vt:lpstr>PowerPoint bemutató</vt:lpstr>
      <vt:lpstr>Köszönöm!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Álljatok fel és válasszatok egy formát az asztalról</dc:title>
  <dc:creator>MSZÁgi</dc:creator>
  <cp:lastModifiedBy>MSZÁgi</cp:lastModifiedBy>
  <cp:revision>13</cp:revision>
  <dcterms:modified xsi:type="dcterms:W3CDTF">2020-01-05T20:15:26Z</dcterms:modified>
</cp:coreProperties>
</file>