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1" autoAdjust="0"/>
    <p:restoredTop sz="94660"/>
  </p:normalViewPr>
  <p:slideViewPr>
    <p:cSldViewPr>
      <p:cViewPr>
        <p:scale>
          <a:sx n="81" d="100"/>
          <a:sy n="81" d="100"/>
        </p:scale>
        <p:origin x="-106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37F8A-9B50-4F95-A39D-95F7C09B363D}" type="datetimeFigureOut">
              <a:rPr lang="hu-HU" smtClean="0"/>
              <a:t>2020.01.09.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D4D7-28AA-4742-881F-77380E13E6A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37F8A-9B50-4F95-A39D-95F7C09B363D}" type="datetimeFigureOut">
              <a:rPr lang="hu-HU" smtClean="0"/>
              <a:t>2020.01.09.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D4D7-28AA-4742-881F-77380E13E6A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37F8A-9B50-4F95-A39D-95F7C09B363D}" type="datetimeFigureOut">
              <a:rPr lang="hu-HU" smtClean="0"/>
              <a:t>2020.01.09.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D4D7-28AA-4742-881F-77380E13E6A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37F8A-9B50-4F95-A39D-95F7C09B363D}" type="datetimeFigureOut">
              <a:rPr lang="hu-HU" smtClean="0"/>
              <a:t>2020.01.09.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D4D7-28AA-4742-881F-77380E13E6A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37F8A-9B50-4F95-A39D-95F7C09B363D}" type="datetimeFigureOut">
              <a:rPr lang="hu-HU" smtClean="0"/>
              <a:t>2020.01.09.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D4D7-28AA-4742-881F-77380E13E6A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37F8A-9B50-4F95-A39D-95F7C09B363D}" type="datetimeFigureOut">
              <a:rPr lang="hu-HU" smtClean="0"/>
              <a:t>2020.01.09.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D4D7-28AA-4742-881F-77380E13E6A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37F8A-9B50-4F95-A39D-95F7C09B363D}" type="datetimeFigureOut">
              <a:rPr lang="hu-HU" smtClean="0"/>
              <a:t>2020.01.09.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D4D7-28AA-4742-881F-77380E13E6A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37F8A-9B50-4F95-A39D-95F7C09B363D}" type="datetimeFigureOut">
              <a:rPr lang="hu-HU" smtClean="0"/>
              <a:t>2020.01.09.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D4D7-28AA-4742-881F-77380E13E6A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37F8A-9B50-4F95-A39D-95F7C09B363D}" type="datetimeFigureOut">
              <a:rPr lang="hu-HU" smtClean="0"/>
              <a:t>2020.01.09.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D4D7-28AA-4742-881F-77380E13E6A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37F8A-9B50-4F95-A39D-95F7C09B363D}" type="datetimeFigureOut">
              <a:rPr lang="hu-HU" smtClean="0"/>
              <a:t>2020.01.09.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D4D7-28AA-4742-881F-77380E13E6A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37F8A-9B50-4F95-A39D-95F7C09B363D}" type="datetimeFigureOut">
              <a:rPr lang="hu-HU" smtClean="0"/>
              <a:t>2020.01.09.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D4D7-28AA-4742-881F-77380E13E6A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37F8A-9B50-4F95-A39D-95F7C09B363D}" type="datetimeFigureOut">
              <a:rPr lang="hu-HU" smtClean="0"/>
              <a:t>2020.01.09.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BD4D7-28AA-4742-881F-77380E13E6A1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Európai Szabadkereskedelmi Társulás</a:t>
            </a:r>
            <a:endParaRPr lang="hu-H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Története</a:t>
            </a:r>
            <a:endParaRPr lang="hu-H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Az Európai Szabadkereskedelmi Társulást (EFTA) a szabad kereskedelem előfeltételén alapították, amely a tagállamok közötti növekedés és jólét elérésének, valamint a nyugat-európai országok közötti szorosabb gazdasági együttműködés előmozdításának eszköze. Az EFTA eredete jól rögzített az európai integráció általános kontextusában.</a:t>
            </a:r>
          </a:p>
          <a:p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hét alapító tag - Ausztria, Dánia, Norvégia, Portugália, Svédország, Svájc és az Egyesült Királyság - 1959 elején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kezdték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megvizsgálni a szabadkereskedelmi megállapodás ötletét az Európai Gazdasági Közösséggel (EGK) 1958.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Az ebből eredő EFTA-egyezményt Stockholmban, 1959. novemberében fogadták el. Ez 1960. május 3-án lépett hatályba.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A Stockholmi Egyezmény keretet hozott létre bizonyos irányadó elvekkel, valamint az alkalmazandó minimális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szabályokkal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és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eljárásokkal,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amely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részletek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a vámkedvezményekre és a mennyiségi korlátozások megszüntetésére, valamint a származási szabályokra összpontosított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Ennek keretében és az EGK-ban zajló hasonló folyamatnak megfelelően az EFTA-országok közötti kereskedelemben alkalmazott ipari termékek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vámtarifáit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- néhány kivétellel - 1967-től eltörölték.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mennyiségi korlátozásokat 1965-ben szüntették meg. 1999-ben az EFTA-miniszterek úgy döntöttek, hogy kezdeményezik a stockholmi egyezmény frissítését, hogy tükrözzék a szolgáltatások kereskedelme, a közvetlen külföldi befektetések és a szellemi tulajdonjogok növekvő jelentőségét a globális gazdaságban. Az EFTA tagságában számos változás történt. </a:t>
            </a:r>
          </a:p>
          <a:p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Finnország 1961-ben társult taggá, majd 1986-ban teljes jogú taggá vált.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Izland 1970-ben csatlakozott, Liechtenstein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pedig 1991-ben. Dánia és az Egyesült Királyság 1973-ban hagyta el az EFTA-t, hogy az Európai Közösségek (EK) tagjává váljon. Portugália 1986-ban csatlakozott az EK-hoz, ahogy Ausztria, Svédország és Finnország tette 1995-ben.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EFTA-EC </a:t>
            </a: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Kapcsolatok</a:t>
            </a:r>
            <a:endParaRPr lang="hu-H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Dánia és az Egyesült Királyság EK-csatlakozásával párhuzamosan az 1970-es évek elején kétoldalú szabadkereskedelmi megállapodásokról tárgyaltak a többi EFTA-állam és az EK között, amelyek többsége 1973-ban lépett hatályba. Ezek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biztosítják, hogy 1977 közepére az EFTA és az EK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közötti, gyakorlatilag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az ipari termékek kereskedelmére kivetett vámokat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eltörölték.</a:t>
            </a:r>
          </a:p>
          <a:p>
            <a:pPr>
              <a:buNone/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1980-as évek elején az európai versenyképességgel kapcsolatos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aggályok miatt, az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EFTA-államok és az EK között miniszteri szintű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ülést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tartottak 1984-ben Luxemburgban, hogy megvizsgálják a nyugat-európai gazdasági együttműködés további fokozásának lehetőségeit.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Az így létrejött luxembourgi nyilatkozat programot határozott meg a jövőbeli európai gazdasági együttműködés fejlesztésére, amely a világ legnagyobb szabadkereskedelmi rendszerévé válhat. </a:t>
            </a:r>
          </a:p>
          <a:p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1989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januárjában, az Európai Parlament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előtt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tartott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beszédében,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Jacques </a:t>
            </a:r>
            <a:r>
              <a:rPr lang="hu-HU" sz="2000" dirty="0" err="1">
                <a:latin typeface="Times New Roman" pitchFamily="18" charset="0"/>
                <a:cs typeface="Times New Roman" pitchFamily="18" charset="0"/>
              </a:rPr>
              <a:t>Delors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, az EK Bizottság akkori elnöke javaslatot tett egy új, strukturáltabb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társulásra,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közös döntéshozó és igazgatási intézményekkel az EFTA-államokkal.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EFTA-államok készen álltak arra, hogy tárgyalásokat kezdeményezzenek a Közösséggel az áruk, szolgáltatások, a tőke és a személyek szabad mozgásának a lehető legteljesebb megvalósításához, egy dinamikus és homogén európai gazdasági térség létrehozása céljából.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000" dirty="0" smtClean="0">
                <a:latin typeface="Times New Roman" pitchFamily="18" charset="0"/>
                <a:cs typeface="Times New Roman" pitchFamily="18" charset="0"/>
              </a:rPr>
            </a:b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1990-ben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megkezdődtek a tárgyalások az Európai Gazdasági Térségről (EGT). A megállapodást 1992-ben kötötték meg.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err="1" smtClean="0">
                <a:latin typeface="Times New Roman" pitchFamily="18" charset="0"/>
                <a:cs typeface="Times New Roman" pitchFamily="18" charset="0"/>
              </a:rPr>
              <a:t>EFTA’s</a:t>
            </a: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 Free Trade Network</a:t>
            </a:r>
            <a:endParaRPr lang="hu-H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Az EFTA harmadik országokkal szembeni kereskedelempolitikája fokozatosan fejlődik, és az európai kontinensen túlmutat, és ma a világ egyik legnagyobb szabadkereskedelmi hálózata. Az első szabadkereskedelmi megállapodás, amelyet az EFTA-államok csoportként tárgyaltak, Spanyolországgal jött létre. </a:t>
            </a:r>
          </a:p>
          <a:p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Ez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1980-ban lépett hatályba,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és véget ért 1985-ben,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amikor Spanyolország csatlakozott az EK-hoz.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1990-ben az EK kezdeményezéseire válaszul az ipari termékek szabad kereskedelmét célzó megállapodások megkötésére, Közép- és </a:t>
            </a:r>
            <a:r>
              <a:rPr lang="hu-HU" sz="2000" smtClean="0">
                <a:latin typeface="Times New Roman" pitchFamily="18" charset="0"/>
                <a:cs typeface="Times New Roman" pitchFamily="18" charset="0"/>
              </a:rPr>
              <a:t>Kelet-Európa </a:t>
            </a:r>
            <a:r>
              <a:rPr lang="hu-H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országaival az EFTA miniszterei úgy döntöttek, hogy az 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</a:rPr>
              <a:t>EK-val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párhuzamosan felépítik az EFTA saját szabadkereskedelmi megállapodásainak hálózatát.</a:t>
            </a: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Az első szakaszban az EFTA-államok megállapodásokat kötöttek Lengyelországgal, Romániával, Bulgáriával, Magyarországgal, valamint a Cseh és Szlovák Köztársasággal. Tárgyalásokat indítottak Izraellel és Törökországgal is.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517</Words>
  <Application>Microsoft Office PowerPoint</Application>
  <PresentationFormat>Diavetítés a képernyőre (4:3 oldalarány)</PresentationFormat>
  <Paragraphs>27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Európai Szabadkereskedelmi Társulás</vt:lpstr>
      <vt:lpstr>Története</vt:lpstr>
      <vt:lpstr>PowerPoint bemutató</vt:lpstr>
      <vt:lpstr>PowerPoint bemutató</vt:lpstr>
      <vt:lpstr>EFTA-EC Kapcsolatok</vt:lpstr>
      <vt:lpstr>PowerPoint bemutató</vt:lpstr>
      <vt:lpstr>PowerPoint bemutató</vt:lpstr>
      <vt:lpstr>EFTA’s Free Trade Network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Európai Szabadkereskedelmi Társulás</dc:title>
  <dc:creator>Zsíros Gábor</dc:creator>
  <cp:lastModifiedBy>MSZÁgi</cp:lastModifiedBy>
  <cp:revision>5</cp:revision>
  <dcterms:created xsi:type="dcterms:W3CDTF">2019-12-18T17:20:15Z</dcterms:created>
  <dcterms:modified xsi:type="dcterms:W3CDTF">2020-01-09T18:27:57Z</dcterms:modified>
</cp:coreProperties>
</file>