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8" r:id="rId2"/>
    <p:sldId id="331" r:id="rId3"/>
    <p:sldId id="333" r:id="rId4"/>
    <p:sldId id="306" r:id="rId5"/>
    <p:sldId id="307" r:id="rId6"/>
    <p:sldId id="308" r:id="rId7"/>
    <p:sldId id="317" r:id="rId8"/>
    <p:sldId id="309" r:id="rId9"/>
    <p:sldId id="310" r:id="rId10"/>
    <p:sldId id="323" r:id="rId11"/>
    <p:sldId id="327" r:id="rId12"/>
    <p:sldId id="325" r:id="rId13"/>
    <p:sldId id="33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53"/>
    <a:srgbClr val="357630"/>
    <a:srgbClr val="EAEAEA"/>
    <a:srgbClr val="000000"/>
    <a:srgbClr val="B60E20"/>
    <a:srgbClr val="2F4876"/>
    <a:srgbClr val="B50E20"/>
    <a:srgbClr val="1D2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256" autoAdjust="0"/>
  </p:normalViewPr>
  <p:slideViewPr>
    <p:cSldViewPr snapToGrid="0">
      <p:cViewPr>
        <p:scale>
          <a:sx n="60" d="100"/>
          <a:sy n="60" d="100"/>
        </p:scale>
        <p:origin x="-165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253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8100" y="39688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/>
              <a:t>Water Supply</a:t>
            </a:r>
            <a:r>
              <a:rPr lang="en-US" dirty="0"/>
              <a:t>	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3730625" y="396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/>
              <a:t>Civil Engineering and Architecture</a:t>
            </a:r>
            <a:endParaRPr lang="en-US" sz="1200" baseline="30000" dirty="0"/>
          </a:p>
          <a:p>
            <a:pPr>
              <a:defRPr/>
            </a:pPr>
            <a:r>
              <a:rPr lang="en-US" sz="1200" dirty="0"/>
              <a:t>Unit 2 – Lesson 2.3 – Residential Design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9213" y="8545513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/>
              <a:t>Project Lead The Way, Inc.</a:t>
            </a:r>
            <a:endParaRPr lang="en-US" sz="1200" baseline="30000" dirty="0"/>
          </a:p>
          <a:p>
            <a:pPr>
              <a:defRPr/>
            </a:pPr>
            <a:r>
              <a:rPr lang="en-US" sz="1200" dirty="0"/>
              <a:t>Copyright 2010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781425" y="86407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A5BAA7-2314-45FE-8321-B844062E8A9C}" type="slidenum">
              <a:rPr lang="en-US" altLang="sr-Latn-RS"/>
              <a:pPr eaLnBrk="1" hangingPunct="1"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04455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38100" y="39688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/>
              <a:t>Water Supply</a:t>
            </a:r>
            <a:r>
              <a:rPr lang="en-US" dirty="0"/>
              <a:t>	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730625" y="396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/>
              <a:t>Civil Engineering and Architecture</a:t>
            </a:r>
            <a:endParaRPr lang="en-US" sz="1200" baseline="30000" dirty="0"/>
          </a:p>
          <a:p>
            <a:pPr>
              <a:defRPr/>
            </a:pPr>
            <a:r>
              <a:rPr lang="en-US" sz="1200" dirty="0"/>
              <a:t>Unit 2 – Lesson 2.3 – Residential Design</a:t>
            </a: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49213" y="8545513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/>
              <a:t>Project Lead The Way, Inc.</a:t>
            </a:r>
            <a:endParaRPr lang="en-US" sz="1200" baseline="30000" dirty="0"/>
          </a:p>
          <a:p>
            <a:pPr>
              <a:defRPr/>
            </a:pPr>
            <a:r>
              <a:rPr lang="en-US" sz="1200" dirty="0"/>
              <a:t>Copyright 2010</a:t>
            </a:r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3781425" y="86407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7783BD1-BF35-407A-A076-DD3357441252}" type="slidenum">
              <a:rPr lang="en-US" altLang="sr-Latn-RS" sz="1200"/>
              <a:pPr algn="r" eaLnBrk="1" hangingPunct="1"/>
              <a:t>‹#›</a:t>
            </a:fld>
            <a:endParaRPr lang="en-US" altLang="sr-Latn-RS" sz="1200"/>
          </a:p>
        </p:txBody>
      </p:sp>
    </p:spTree>
    <p:extLst>
      <p:ext uri="{BB962C8B-B14F-4D97-AF65-F5344CB8AC3E}">
        <p14:creationId xmlns:p14="http://schemas.microsoft.com/office/powerpoint/2010/main" val="2859692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Manapság szinte minden kereskedelmi, ipari vagy lakóépületnek vízellátással kell rendelkeznie. A vizet olyan célokra is használják, mint fürdés, WC-k, tisztítás, ételkészítés, hűtés, tűzvédelem és ipari folyamatok.</a:t>
            </a:r>
            <a:endParaRPr lang="en-US" altLang="sr-Latn-R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Egyes építőmérnökök felelősek olyan rendszerek megtervezéséért, amelyek megbízható és tiszta vízellátást biztosítanak.</a:t>
            </a:r>
          </a:p>
          <a:p>
            <a:endParaRPr lang="hu-HU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/>
            </a:endParaRP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 A vízellátó rendszer a vízforrásnál kezdődik. A vizet egy kezelőbe szállítják, ahol a vizet kezelik a biztonságos ellátás érdekében. A kezelés után a vizet egy tárolóhelyre (például egy víztoronyba)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vezetik,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ahol a jövőbeli igények érdekében tárolják. Vízcsap kinyitásakor vagy tűzoltó készülék aktiválásakor a víz az elosztórendszeren keresztül kerül a fogyasztóhoz.</a:t>
            </a:r>
            <a:endParaRPr lang="en-US" altLang="sr-Latn-R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A vízkezelés módja és az üzem mérete a vízellátás minőségétől és a vízigénytől függ. Általában a talajvíz kevesebb kezelést igényel, mint a felszíni vizet, mivel a felszíni vizek több szennyeződésnek vannak kitéve. Egyes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magán kutak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forrásaiból származó víz nem igényel kezelést.</a:t>
            </a:r>
            <a:endParaRPr lang="en-US" altLang="sr-Latn-R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u-HU" dirty="0">
                <a:cs typeface="+mn-cs"/>
              </a:rPr>
              <a:t>A kezelt vizet tárolótartályba pumpálják. Tárolótartály gyakran emelkedett. A tároló tartály két célt szolgál.</a:t>
            </a:r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hu-HU" dirty="0">
                <a:cs typeface="+mn-cs"/>
              </a:rPr>
              <a:t>Tárolja a vizet, amíg szükség van rá ami csökkenti a kezelésilétesítmény csúcsigényét.</a:t>
            </a:r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en-US" dirty="0">
                <a:cs typeface="+mn-cs"/>
              </a:rPr>
              <a:t>A</a:t>
            </a:r>
            <a:r>
              <a:rPr lang="hu-HU" dirty="0">
                <a:cs typeface="+mn-cs"/>
              </a:rPr>
              <a:t> megemelt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víztartályok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nyomást</a:t>
            </a:r>
            <a:r>
              <a:rPr lang="en-US" dirty="0">
                <a:cs typeface="+mn-cs"/>
              </a:rPr>
              <a:t> </a:t>
            </a:r>
            <a:r>
              <a:rPr lang="hu-HU" dirty="0">
                <a:cs typeface="+mn-cs"/>
              </a:rPr>
              <a:t>keltenek </a:t>
            </a:r>
            <a:r>
              <a:rPr lang="en-US" dirty="0">
                <a:cs typeface="+mn-cs"/>
              </a:rPr>
              <a:t>a </a:t>
            </a:r>
            <a:r>
              <a:rPr lang="en-US" dirty="0" err="1">
                <a:cs typeface="+mn-cs"/>
              </a:rPr>
              <a:t>vízelosztó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rendszerbe</a:t>
            </a:r>
            <a:r>
              <a:rPr lang="hu-HU" dirty="0" err="1">
                <a:cs typeface="+mn-cs"/>
              </a:rPr>
              <a:t>n.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A vízelosztó rendszer magában foglalja az összes vízvezetéket és a vízvezetékekhez kapcsolódó alkatrészeket.</a:t>
            </a:r>
          </a:p>
          <a:p>
            <a:pPr>
              <a:defRPr/>
            </a:pPr>
            <a:endParaRPr lang="hu-HU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/>
            </a:endParaRPr>
          </a:p>
          <a:p>
            <a:pPr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 Alapvetően két különböző elosztórendszer-konfiguráció létezik: hurokrendszerek és elágazó rendszerek.</a:t>
            </a:r>
          </a:p>
          <a:p>
            <a:pPr>
              <a:defRPr/>
            </a:pPr>
            <a:endParaRPr lang="hu-HU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/>
            </a:endParaRPr>
          </a:p>
          <a:p>
            <a:pPr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 A hurokrendszerek inkább kívánatosak, mert redundanciát biztosítanak. Ha szivárgás fordul elő egy hurokrendszerben, a telepített szigetelőszelepek felhasználhatók egy kis terület bezárására a szivárgás közelében, de lehetővé teszik, hogy a rendszer többi része továbbra is vízellátást biztosítson. Egy elágazó rendszerben a szivárgás kijavításához az egész rendszert le kell állítani. </a:t>
            </a:r>
          </a:p>
          <a:p>
            <a:pPr>
              <a:defRPr/>
            </a:pPr>
            <a:endParaRPr lang="hu-HU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/>
            </a:endParaRPr>
          </a:p>
          <a:p>
            <a:pPr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Ezenkívül a hurokrendszer lehetővé teszi, hogy a víz egynél több irányból folyjon, ami csökkentheti az elágazó rendszerben érezhető negatív hatást, amikor az áramlási igény csökkenti a nyomást és az áramlási sebességet.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Az új rendszereket gyakran hőre lágyuló vagy elasztikus vascsövekkel építik fel. Mivel a rendszer hatékonysága a csövek sima belső felületétől függ, néha cementbélést vagy bevonatot használnak a vascsövekhez kapcsolódó pontozások és korrózió csökkentésére. Nagyobb átmérőjű vízvezetékeknél vasbeton csöveket gyakran használnak. </a:t>
            </a:r>
          </a:p>
          <a:p>
            <a:pPr>
              <a:defRPr/>
            </a:pPr>
            <a:endParaRPr lang="hu-HU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/>
            </a:endParaRPr>
          </a:p>
          <a:p>
            <a:pPr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Az öntöttvas csövek és az azbesztcement csövek a múltban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népszerűek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 voltak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a vízelosztó rendszerekben, így ezekkel az anyagokkal találkozhattok, ha régebbi meglévő rendszerekhez kötnek.</a:t>
            </a:r>
          </a:p>
          <a:p>
            <a:pPr>
              <a:defRPr/>
            </a:pPr>
            <a:endParaRPr lang="hu-HU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/>
            </a:endParaRPr>
          </a:p>
          <a:p>
            <a:pPr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Az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elosztórendszer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ajánlottnyomása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65 - 75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psi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. A 150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psi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 feletti nyomás szivárgást és a rendszer károsodását okozhatja.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A vízellátó rendszernek minden fogyasztót megfelelő módon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ki kell szolgálnia,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ideértve a lakossági, kereskedelmi és ipari létesítményeket is. A víznyomás, áramlási sebesség és igényigényes időtartamok a felhasználók között jelentősen eltérhetnek. </a:t>
            </a:r>
          </a:p>
          <a:p>
            <a:endParaRPr lang="hu-HU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/>
            </a:endParaRP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Lakossági fogyasztók számára a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szükséges minimális elosztási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nyomás 40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psi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. A 60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psi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 feletti nyomást magasnak tekintik. Mivel növeli az áramlási sebességet, a magas víznyomás növeli a vízfelhasználást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(pazarlás)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és fokozhatja az energiafelhasználást (a fölösleges víz melegítése miatt). Ezenkívül a magas víznyomás károsíthatja a készülékeket és a berendezéseket, és gyorsabb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elhasználódást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 okozhat. A kódok gyakran nyomáscsökkentő szelepeket igényelnek a szervizmérőn, ha az elosztási nyomás meghaladja a 80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psi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/>
              </a:rPr>
              <a:t>-t.</a:t>
            </a:r>
            <a:endParaRPr lang="en-US" altLang="sr-Latn-R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063"/>
            <a:ext cx="62468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5"/>
            <a:ext cx="7772400" cy="147002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4775"/>
            <a:ext cx="6400800" cy="6064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841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3589"/>
            <a:ext cx="80010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13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3589"/>
            <a:ext cx="80010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buNone/>
              <a:defRPr sz="1600">
                <a:solidFill>
                  <a:schemeClr val="tx2"/>
                </a:solidFill>
                <a:latin typeface="Verdana" pitchFamily="34" charset="0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635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26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26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930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931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t_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8100"/>
            <a:ext cx="9906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08960"/>
            <a:ext cx="7772400" cy="609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78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7041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ub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3589"/>
            <a:ext cx="80010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85108"/>
            <a:ext cx="7772400" cy="4275906"/>
          </a:xfrm>
        </p:spPr>
        <p:txBody>
          <a:bodyPr/>
          <a:lstStyle>
            <a:lvl1pPr marL="0" indent="0">
              <a:spcAft>
                <a:spcPts val="800"/>
              </a:spcAft>
              <a:buFontTx/>
              <a:buNone/>
              <a:defRPr b="1"/>
            </a:lvl1pPr>
            <a:lvl2pPr marL="339725" indent="-339725">
              <a:spcBef>
                <a:spcPts val="300"/>
              </a:spcBef>
              <a:buFont typeface="Arial" pitchFamily="34" charset="0"/>
              <a:buChar char="•"/>
              <a:defRPr sz="1800"/>
            </a:lvl2pPr>
            <a:lvl3pPr marL="627063" indent="-287338">
              <a:spcBef>
                <a:spcPts val="300"/>
              </a:spcBef>
              <a:buFont typeface="Century Gothic" pitchFamily="34" charset="0"/>
              <a:buChar char="–"/>
              <a:defRPr sz="1600"/>
            </a:lvl3pPr>
            <a:lvl4pPr marL="914400" indent="-287338">
              <a:spcBef>
                <a:spcPts val="300"/>
              </a:spcBef>
              <a:buFont typeface="Arial" pitchFamily="34" charset="0"/>
              <a:buChar char="•"/>
              <a:defRPr sz="1600"/>
            </a:lvl4pPr>
            <a:lvl5pPr marL="1319213" indent="-287338">
              <a:spcBef>
                <a:spcPts val="300"/>
              </a:spcBef>
              <a:buFont typeface="Century Gothic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758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54088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SLIDE TITLE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076700" y="550863"/>
            <a:ext cx="471487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en-US" sz="1400" dirty="0">
              <a:solidFill>
                <a:schemeClr val="tx2"/>
              </a:solidFill>
              <a:latin typeface="Verdana" pitchFamily="34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8" r:id="rId6"/>
    <p:sldLayoutId id="2147483762" r:id="rId7"/>
    <p:sldLayoutId id="2147483761" r:id="rId8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12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12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12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12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pitchFamily="112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pitchFamily="112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pitchFamily="112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pitchFamily="112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9/99/Largediapvc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ljoa4y" TargetMode="External"/><Relationship Id="rId2" Type="http://schemas.openxmlformats.org/officeDocument/2006/relationships/hyperlink" Target="https://create.kahoot.it/details/uses-of-water-and-water-footprint/766ed4bd-88c8-41d9-958f-4b570163681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001000" cy="609600"/>
          </a:xfrm>
        </p:spPr>
        <p:txBody>
          <a:bodyPr/>
          <a:lstStyle/>
          <a:p>
            <a:r>
              <a:rPr lang="hu-HU" sz="5400" b="1" dirty="0"/>
              <a:t>A VÍZ FELHASZNÁLÁSA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576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490538"/>
            <a:ext cx="8001000" cy="609600"/>
          </a:xfrm>
        </p:spPr>
        <p:txBody>
          <a:bodyPr/>
          <a:lstStyle/>
          <a:p>
            <a:pPr eaLnBrk="1" hangingPunct="1"/>
            <a:r>
              <a:rPr lang="hu-HU" alt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Vízelosztó rendszer</a:t>
            </a:r>
            <a:endParaRPr lang="en-US" alt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920875"/>
            <a:ext cx="4656138" cy="391795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Vízvezetékekből,  szerelvényekből , szelepekből, szervízvezetékekből , mérőkből és tűzcsapokból áll</a:t>
            </a:r>
          </a:p>
          <a:p>
            <a:pPr eaLnBrk="1" hangingPunct="1">
              <a:defRPr/>
            </a:pPr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Hurok rendszer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kívánatosabb mint a </a:t>
            </a:r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elágazó rendszer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Szigetelő szelepek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A víz egynél több irányba folyik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722813" y="2011363"/>
            <a:ext cx="4553994" cy="3475597"/>
            <a:chOff x="3579495" y="3230880"/>
            <a:chExt cx="4540181" cy="3475279"/>
          </a:xfrm>
        </p:grpSpPr>
        <p:pic>
          <p:nvPicPr>
            <p:cNvPr id="20485" name="Picture 3" descr="DistributionSystems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495" y="3386356"/>
              <a:ext cx="4375785" cy="233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Box 4"/>
            <p:cNvSpPr txBox="1">
              <a:spLocks noChangeArrowheads="1"/>
            </p:cNvSpPr>
            <p:nvPr/>
          </p:nvSpPr>
          <p:spPr bwMode="auto">
            <a:xfrm>
              <a:off x="3965625" y="5875238"/>
              <a:ext cx="1888506" cy="830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hu-HU" altLang="sr-Latn-RS" dirty="0"/>
                <a:t>HUROK </a:t>
              </a:r>
            </a:p>
            <a:p>
              <a:pPr eaLnBrk="1" hangingPunct="1"/>
              <a:r>
                <a:rPr lang="hu-HU" altLang="sr-Latn-RS" dirty="0"/>
                <a:t>RENDSZER</a:t>
              </a:r>
              <a:endParaRPr lang="en-US" altLang="sr-Latn-RS" dirty="0"/>
            </a:p>
          </p:txBody>
        </p:sp>
        <p:sp>
          <p:nvSpPr>
            <p:cNvPr id="20487" name="TextBox 5"/>
            <p:cNvSpPr txBox="1">
              <a:spLocks noChangeArrowheads="1"/>
            </p:cNvSpPr>
            <p:nvPr/>
          </p:nvSpPr>
          <p:spPr bwMode="auto">
            <a:xfrm>
              <a:off x="6099242" y="5870481"/>
              <a:ext cx="2020434" cy="830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hu-HU" altLang="sr-Latn-RS" dirty="0"/>
                <a:t>ÁGAZATI RENDSZER</a:t>
              </a:r>
              <a:endParaRPr lang="en-US" altLang="sr-Latn-RS" dirty="0"/>
            </a:p>
          </p:txBody>
        </p:sp>
        <p:sp>
          <p:nvSpPr>
            <p:cNvPr id="20488" name="Down Arrow 6"/>
            <p:cNvSpPr>
              <a:spLocks noChangeArrowheads="1"/>
            </p:cNvSpPr>
            <p:nvPr/>
          </p:nvSpPr>
          <p:spPr bwMode="auto">
            <a:xfrm>
              <a:off x="4099560" y="3307080"/>
              <a:ext cx="121920" cy="32004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r-Latn-RS" altLang="sr-Latn-RS"/>
            </a:p>
          </p:txBody>
        </p:sp>
        <p:sp>
          <p:nvSpPr>
            <p:cNvPr id="20489" name="Up Arrow 7"/>
            <p:cNvSpPr>
              <a:spLocks noChangeArrowheads="1"/>
            </p:cNvSpPr>
            <p:nvPr/>
          </p:nvSpPr>
          <p:spPr bwMode="auto">
            <a:xfrm>
              <a:off x="4815840" y="5547360"/>
              <a:ext cx="137160" cy="335280"/>
            </a:xfrm>
            <a:prstGeom prst="up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r-Latn-RS" altLang="sr-Latn-RS"/>
            </a:p>
          </p:txBody>
        </p:sp>
        <p:sp>
          <p:nvSpPr>
            <p:cNvPr id="20490" name="Down Arrow 8"/>
            <p:cNvSpPr>
              <a:spLocks noChangeArrowheads="1"/>
            </p:cNvSpPr>
            <p:nvPr/>
          </p:nvSpPr>
          <p:spPr bwMode="auto">
            <a:xfrm>
              <a:off x="7040880" y="3230880"/>
              <a:ext cx="137160" cy="304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r-Latn-RS" altLang="sr-Latn-RS"/>
            </a:p>
          </p:txBody>
        </p:sp>
        <p:sp>
          <p:nvSpPr>
            <p:cNvPr id="20491" name="Down Arrow 9"/>
            <p:cNvSpPr>
              <a:spLocks noChangeArrowheads="1"/>
            </p:cNvSpPr>
            <p:nvPr/>
          </p:nvSpPr>
          <p:spPr bwMode="auto">
            <a:xfrm>
              <a:off x="7040880" y="5623560"/>
              <a:ext cx="137160" cy="2743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r-Latn-RS" altLang="sr-Latn-R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Largediapv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622800"/>
            <a:ext cx="29797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661988" y="442913"/>
            <a:ext cx="8001000" cy="609600"/>
          </a:xfrm>
        </p:spPr>
        <p:txBody>
          <a:bodyPr/>
          <a:lstStyle/>
          <a:p>
            <a:pPr eaLnBrk="1" hangingPunct="1"/>
            <a:r>
              <a:rPr lang="hu-HU" alt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Vízelosztó rendszer</a:t>
            </a:r>
            <a:endParaRPr lang="en-US" alt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577850" y="1828800"/>
            <a:ext cx="6919913" cy="3078163"/>
          </a:xfrm>
        </p:spPr>
        <p:txBody>
          <a:bodyPr/>
          <a:lstStyle/>
          <a:p>
            <a:pPr eaLnBrk="1" hangingPunct="1"/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ipikus</a:t>
            </a:r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új  rendszercső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ermoplasztikus</a:t>
            </a:r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vagy gömbgrafitos vas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Vasbeton nagyobb hálózatokon 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Régebbi rendszercső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Öntöttvas vagy azbesztcement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Tipikus eloszlási nyomás : </a:t>
            </a:r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75 psi</a:t>
            </a:r>
          </a:p>
          <a:p>
            <a:pPr eaLnBrk="1" hangingPunct="1"/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psi</a:t>
            </a:r>
            <a:r>
              <a:rPr lang="hu-HU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-nél </a:t>
            </a:r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kevesebbre tervezték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8491538" y="4465638"/>
            <a:ext cx="8858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r-Latn-RS" sz="800"/>
              <a:t>wikimedia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954088"/>
            <a:ext cx="3200400" cy="609600"/>
          </a:xfrm>
        </p:spPr>
        <p:txBody>
          <a:bodyPr/>
          <a:lstStyle/>
          <a:p>
            <a:pPr eaLnBrk="1" hangingPunct="1"/>
            <a:r>
              <a:rPr lang="hu-HU" alt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Fogyasztó</a:t>
            </a:r>
            <a:endParaRPr lang="en-US" alt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27038" y="1722438"/>
            <a:ext cx="5608637" cy="4876800"/>
          </a:xfrm>
        </p:spPr>
        <p:txBody>
          <a:bodyPr/>
          <a:lstStyle/>
          <a:p>
            <a:pPr eaLnBrk="1" hangingPunct="1"/>
            <a:r>
              <a:rPr lang="hu-HU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Lakossági-</a:t>
            </a:r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,Kereskedelmi-és ipari létesítmények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Lakossági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eloszlásnyomás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psi</a:t>
            </a:r>
          </a:p>
          <a:p>
            <a:pPr lvl="1" eaLnBrk="1" hangingPunct="1"/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Max. </a:t>
            </a:r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elosztási nyomás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psi</a:t>
            </a:r>
          </a:p>
          <a:p>
            <a:pPr lvl="2" eaLnBrk="1" hangingPunct="1"/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Nyomáscsökkenő szelep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Kereskedelmi vagy ipari létesítmények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Szükségessé válhat a nagyobb nyomás</a:t>
            </a:r>
          </a:p>
          <a:p>
            <a:pPr lvl="1" eaLnBrk="1" hangingPunct="1"/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A szivattyúk növelhetik a nyomást 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sr-Latn-RS" dirty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22532" name="Picture 3" descr="iStock_000004097627X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930275"/>
            <a:ext cx="2625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iStock_000008502028X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094038"/>
            <a:ext cx="233362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569075" y="6642100"/>
            <a:ext cx="1050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r-Latn-RS" sz="800"/>
              <a:t>©iStockphoto.com 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202363" y="2665413"/>
            <a:ext cx="10525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r-Latn-RS" sz="800"/>
              <a:t>©iStockphoto.com 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Játssz kahoot quiz: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https://create.kahoot.it/details/uses-of-water-and-water-footprint/766ed4bd-88c8-41d9-958f-4b5701636815</a:t>
            </a:r>
            <a:endParaRPr lang="hr-HR" dirty="0"/>
          </a:p>
          <a:p>
            <a:r>
              <a:rPr lang="en-US" dirty="0">
                <a:hlinkClick r:id="rId3"/>
              </a:rPr>
              <a:t>http://tiny.cc/ljoa4y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156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hu-HU" altLang="zh-TW" sz="4000" dirty="0"/>
              <a:t>A népesség és a vízkészlet megoszlása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00708161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58863"/>
            <a:ext cx="9123363" cy="47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767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2800"/>
            <a:ext cx="3505200" cy="609600"/>
          </a:xfrm>
        </p:spPr>
        <p:txBody>
          <a:bodyPr/>
          <a:lstStyle/>
          <a:p>
            <a:pPr eaLnBrk="1" hangingPunct="1"/>
            <a:r>
              <a:rPr lang="hu-HU" alt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A Víz Felhasználása</a:t>
            </a:r>
            <a:endParaRPr lang="en-US" alt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sr-Latn-RS" sz="2400" dirty="0">
                <a:latin typeface="Verdana" panose="020B0604030504040204" pitchFamily="34" charset="0"/>
                <a:cs typeface="Georgia" panose="02040502050405020303" pitchFamily="18" charset="0"/>
              </a:rPr>
              <a:t>Fürdés</a:t>
            </a:r>
            <a:endParaRPr lang="en-US" altLang="sr-Latn-RS" sz="2400" dirty="0">
              <a:latin typeface="Verdana" panose="020B0604030504040204" pitchFamily="34" charset="0"/>
              <a:cs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sr-Latn-RS" sz="2400" dirty="0">
                <a:latin typeface="Verdana" panose="020B0604030504040204" pitchFamily="34" charset="0"/>
                <a:cs typeface="Georgia" panose="02040502050405020303" pitchFamily="18" charset="0"/>
              </a:rPr>
              <a:t>WC</a:t>
            </a:r>
            <a:endParaRPr lang="en-US" altLang="sr-Latn-RS" sz="2400" dirty="0">
              <a:latin typeface="Verdana" panose="020B0604030504040204" pitchFamily="34" charset="0"/>
              <a:cs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sr-Latn-RS" sz="2400" dirty="0">
                <a:latin typeface="Verdana" panose="020B0604030504040204" pitchFamily="34" charset="0"/>
                <a:cs typeface="Georgia" panose="02040502050405020303" pitchFamily="18" charset="0"/>
              </a:rPr>
              <a:t>Takarítás</a:t>
            </a:r>
            <a:endParaRPr lang="en-US" altLang="sr-Latn-RS" sz="2400" dirty="0">
              <a:latin typeface="Verdana" panose="020B0604030504040204" pitchFamily="34" charset="0"/>
              <a:cs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sr-Latn-RS" sz="2400" dirty="0">
                <a:latin typeface="Verdana" panose="020B0604030504040204" pitchFamily="34" charset="0"/>
                <a:cs typeface="Georgia" panose="02040502050405020303" pitchFamily="18" charset="0"/>
              </a:rPr>
              <a:t>Étel előkészítés</a:t>
            </a:r>
            <a:endParaRPr lang="en-US" altLang="sr-Latn-RS" sz="2400" dirty="0">
              <a:latin typeface="Verdana" panose="020B0604030504040204" pitchFamily="34" charset="0"/>
              <a:cs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sr-Latn-RS" sz="2400" dirty="0">
                <a:latin typeface="Verdana" panose="020B0604030504040204" pitchFamily="34" charset="0"/>
                <a:cs typeface="Georgia" panose="02040502050405020303" pitchFamily="18" charset="0"/>
              </a:rPr>
              <a:t>Fagyasztás</a:t>
            </a:r>
            <a:endParaRPr lang="en-US" altLang="sr-Latn-RS" sz="2400" dirty="0">
              <a:latin typeface="Verdana" panose="020B0604030504040204" pitchFamily="34" charset="0"/>
              <a:cs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sr-Latn-RS" sz="2400" dirty="0">
                <a:latin typeface="Verdana" panose="020B0604030504040204" pitchFamily="34" charset="0"/>
                <a:cs typeface="Georgia" panose="02040502050405020303" pitchFamily="18" charset="0"/>
              </a:rPr>
              <a:t>Tűzvédelem</a:t>
            </a:r>
            <a:endParaRPr lang="en-US" altLang="sr-Latn-RS" sz="2400" dirty="0">
              <a:latin typeface="Verdana" panose="020B0604030504040204" pitchFamily="34" charset="0"/>
              <a:cs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sr-Latn-RS" sz="2400" dirty="0">
                <a:latin typeface="Verdana" panose="020B0604030504040204" pitchFamily="34" charset="0"/>
                <a:cs typeface="Georgia" panose="02040502050405020303" pitchFamily="18" charset="0"/>
              </a:rPr>
              <a:t>I</a:t>
            </a:r>
            <a:r>
              <a:rPr lang="hu-HU" altLang="sr-Latn-RS" sz="2400" dirty="0">
                <a:latin typeface="Verdana" panose="020B0604030504040204" pitchFamily="34" charset="0"/>
                <a:cs typeface="Georgia" panose="02040502050405020303" pitchFamily="18" charset="0"/>
              </a:rPr>
              <a:t>pari célok</a:t>
            </a:r>
            <a:endParaRPr lang="en-US" altLang="sr-Latn-RS" sz="2400" dirty="0">
              <a:latin typeface="Verdana" panose="020B0604030504040204" pitchFamily="34" charset="0"/>
              <a:cs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sr-Latn-RS" sz="2400" dirty="0">
                <a:solidFill>
                  <a:schemeClr val="accent2"/>
                </a:solidFill>
                <a:latin typeface="Verdana" panose="020B0604030504040204" pitchFamily="34" charset="0"/>
                <a:cs typeface="Georgia" panose="02040502050405020303" pitchFamily="18" charset="0"/>
              </a:rPr>
              <a:t>Iható víz </a:t>
            </a:r>
            <a:r>
              <a:rPr lang="en-US" altLang="sr-Latn-RS" sz="2400" dirty="0">
                <a:solidFill>
                  <a:schemeClr val="accent2"/>
                </a:solidFill>
                <a:latin typeface="Verdana" panose="020B0604030504040204" pitchFamily="34" charset="0"/>
                <a:cs typeface="Georgia" panose="02040502050405020303" pitchFamily="18" charset="0"/>
              </a:rPr>
              <a:t>=</a:t>
            </a:r>
            <a:r>
              <a:rPr lang="hu-HU" altLang="sr-Latn-RS" sz="2400" dirty="0">
                <a:solidFill>
                  <a:schemeClr val="accent2"/>
                </a:solidFill>
                <a:latin typeface="Verdana" panose="020B0604030504040204" pitchFamily="34" charset="0"/>
                <a:cs typeface="Georgia" panose="02040502050405020303" pitchFamily="18" charset="0"/>
              </a:rPr>
              <a:t>Hordozható víz</a:t>
            </a:r>
            <a:endParaRPr lang="en-US" altLang="sr-Latn-RS" sz="2400" dirty="0">
              <a:solidFill>
                <a:schemeClr val="accent2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14340" name="Picture 3" descr="iStock_000001609246X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117600"/>
            <a:ext cx="35956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7467600" y="4067175"/>
            <a:ext cx="1052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r-Latn-RS" sz="800"/>
              <a:t>©iStockphoto.com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954088"/>
            <a:ext cx="8001000" cy="609600"/>
          </a:xfrm>
        </p:spPr>
        <p:txBody>
          <a:bodyPr/>
          <a:lstStyle/>
          <a:p>
            <a:pPr eaLnBrk="1" hangingPunct="1"/>
            <a:r>
              <a:rPr lang="hu-HU" alt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Vízellátó rendszer</a:t>
            </a:r>
            <a:endParaRPr lang="en-US" alt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Content Placeholder 3" descr="water supply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3" y="2041525"/>
            <a:ext cx="8974137" cy="4572000"/>
          </a:xfrm>
        </p:spPr>
      </p:pic>
      <p:sp>
        <p:nvSpPr>
          <p:cNvPr id="5" name="Left Arrow 4"/>
          <p:cNvSpPr/>
          <p:nvPr/>
        </p:nvSpPr>
        <p:spPr>
          <a:xfrm>
            <a:off x="5943600" y="51816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4648200" y="52578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3505200" y="52578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5400000">
            <a:off x="4419600" y="42672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16200000">
            <a:off x="3886200" y="42672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1295400" y="52578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9238039">
            <a:off x="3051175" y="4316413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2057400" y="4572000"/>
            <a:ext cx="228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3200400" y="3962400"/>
            <a:ext cx="228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75" y="386999"/>
            <a:ext cx="4862512" cy="609600"/>
          </a:xfrm>
        </p:spPr>
        <p:txBody>
          <a:bodyPr/>
          <a:lstStyle/>
          <a:p>
            <a:pPr eaLnBrk="1" hangingPunct="1"/>
            <a:r>
              <a:rPr lang="hu-HU" alt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Vízforrások</a:t>
            </a:r>
            <a:endParaRPr lang="en-US" alt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1158875"/>
            <a:ext cx="5165725" cy="3108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Víztartó rétegek </a:t>
            </a: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Talajvíz</a:t>
            </a: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Az ívóvíz elsődleges forrása</a:t>
            </a:r>
            <a:endParaRPr lang="en-US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Porózus konszolidált kőzet vagy nem konszolidált talaj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Talajvíz kitölti a lyukakat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A víz ellátáshoz használt kutak és szivattyúk</a:t>
            </a:r>
            <a:endParaRPr lang="en-US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oundwater_w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547688"/>
            <a:ext cx="3503613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32238"/>
            <a:ext cx="48672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336925" y="4168775"/>
            <a:ext cx="143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r-Latn-RS"/>
              <a:t>Aquifer</a:t>
            </a:r>
          </a:p>
        </p:txBody>
      </p:sp>
      <p:sp>
        <p:nvSpPr>
          <p:cNvPr id="10" name="Arc 9"/>
          <p:cNvSpPr/>
          <p:nvPr/>
        </p:nvSpPr>
        <p:spPr bwMode="auto">
          <a:xfrm>
            <a:off x="2790825" y="4381500"/>
            <a:ext cx="1246188" cy="2054225"/>
          </a:xfrm>
          <a:prstGeom prst="arc">
            <a:avLst>
              <a:gd name="adj1" fmla="val 10396849"/>
              <a:gd name="adj2" fmla="val 161856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2043113" y="6364288"/>
            <a:ext cx="3122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sr-Latn-RS" sz="800"/>
              <a:t>Courtesy USGS at http://pubs.usgs.gov/circ/circ1139/htdocs/boxa.htm</a:t>
            </a: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5408613" y="6027738"/>
            <a:ext cx="3486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r-Latn-RS" sz="800"/>
              <a:t>This image was reproduced from groundwater.org with the permission of The Groundwater Foundation. © 2010 The Groundwater Foundation.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466725"/>
            <a:ext cx="4860925" cy="609600"/>
          </a:xfrm>
        </p:spPr>
        <p:txBody>
          <a:bodyPr/>
          <a:lstStyle/>
          <a:p>
            <a:pPr eaLnBrk="1" hangingPunct="1"/>
            <a:r>
              <a:rPr lang="hu-HU" alt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Vízforrások</a:t>
            </a:r>
            <a:endParaRPr lang="en-US" alt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309688"/>
            <a:ext cx="5167313" cy="2424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Felszíni Víz</a:t>
            </a: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Tavak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tározók</a:t>
            </a:r>
            <a:r>
              <a:rPr lang="en-US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folyók</a:t>
            </a:r>
            <a:endParaRPr lang="en-US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átakkal körülvett folyók, </a:t>
            </a:r>
            <a:r>
              <a:rPr lang="hu-HU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hogy tározók jöjjenek létre</a:t>
            </a:r>
            <a:endParaRPr lang="en-US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tározók </a:t>
            </a:r>
            <a:r>
              <a:rPr lang="hu-HU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tárolják </a:t>
            </a:r>
            <a:r>
              <a:rPr lang="hu-HU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erős </a:t>
            </a:r>
            <a:r>
              <a:rPr lang="hu-HU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esőzés </a:t>
            </a:r>
            <a:r>
              <a:rPr lang="hu-HU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során összegyűlt vizet</a:t>
            </a:r>
            <a:endParaRPr lang="en-US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2" descr="http://www.ghcc.msfc.nasa.gov/surface_hydrology/images/splash_water_management_image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283075"/>
            <a:ext cx="266223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508125" y="63087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r-Latn-RS" sz="800"/>
              <a:t>Courtesy NASA http://www.ghcc.msfc.nasa.gov/surface_hydrology/water_management.html  </a:t>
            </a:r>
          </a:p>
        </p:txBody>
      </p:sp>
      <p:pic>
        <p:nvPicPr>
          <p:cNvPr id="17414" name="Picture 8" descr="http://www.ks.nrcs.usda.gov/news/images/highlights/2006/mar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052513"/>
            <a:ext cx="3030537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5745163" y="3028950"/>
            <a:ext cx="297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r-Latn-RS" sz="800"/>
              <a:t>Courtesy USDA http://www.ks.nrcs.usda.gov/news/highlights/2006_april.html</a:t>
            </a:r>
          </a:p>
        </p:txBody>
      </p:sp>
      <p:pic>
        <p:nvPicPr>
          <p:cNvPr id="17416" name="Picture 10" descr="iStock_000002043204XSmall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3714750"/>
            <a:ext cx="34036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5562600" y="6202363"/>
            <a:ext cx="3398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r-Latn-RS"/>
              <a:t>Lake Tuscaloosa Dam</a:t>
            </a:r>
          </a:p>
        </p:txBody>
      </p:sp>
      <p:sp>
        <p:nvSpPr>
          <p:cNvPr id="17418" name="Rectangle 13"/>
          <p:cNvSpPr>
            <a:spLocks noChangeArrowheads="1"/>
          </p:cNvSpPr>
          <p:nvPr/>
        </p:nvSpPr>
        <p:spPr bwMode="auto">
          <a:xfrm>
            <a:off x="5486400" y="5926138"/>
            <a:ext cx="1052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r-Latn-RS" sz="800"/>
              <a:t>©iStockphoto.com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9425"/>
            <a:ext cx="4449763" cy="609600"/>
          </a:xfrm>
        </p:spPr>
        <p:txBody>
          <a:bodyPr/>
          <a:lstStyle/>
          <a:p>
            <a:pPr eaLnBrk="1" hangingPunct="1"/>
            <a:r>
              <a:rPr lang="hu-HU" alt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Vízkezelés</a:t>
            </a:r>
            <a:endParaRPr lang="en-US" alt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1798638"/>
            <a:ext cx="4237037" cy="2514600"/>
          </a:xfrm>
        </p:spPr>
        <p:txBody>
          <a:bodyPr/>
          <a:lstStyle/>
          <a:p>
            <a:pPr eaLnBrk="1" hangingPunct="1"/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kezelés mértéke a forrás minőségétől függ</a:t>
            </a:r>
          </a:p>
          <a:p>
            <a:pPr eaLnBrk="1" hangingPunct="1"/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A talajvíz kevesebb kezelést igényel, mint a felszíni víz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sr-Latn-RS" dirty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18436" name="Picture 4" descr="City of Salem water-treatment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49363"/>
            <a:ext cx="3856038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4740275" y="4740275"/>
            <a:ext cx="419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hu-HU" altLang="sr-Latn-RS" sz="2000" dirty="0" err="1"/>
              <a:t>Salem</a:t>
            </a:r>
            <a:r>
              <a:rPr lang="hu-HU" altLang="sr-Latn-RS" sz="2000" dirty="0"/>
              <a:t> városának vízkezelő </a:t>
            </a:r>
            <a:r>
              <a:rPr lang="hu-HU" altLang="sr-Latn-RS" sz="2000" dirty="0" smtClean="0"/>
              <a:t>létesítménye. Az </a:t>
            </a:r>
            <a:r>
              <a:rPr lang="hu-HU" altLang="sr-Latn-RS" sz="2000" dirty="0"/>
              <a:t>ivóvíz az </a:t>
            </a:r>
            <a:r>
              <a:rPr lang="hu-HU" altLang="sr-Latn-RS" sz="2000" dirty="0" err="1"/>
              <a:t>Észak-Santiam</a:t>
            </a:r>
            <a:r>
              <a:rPr lang="hu-HU" altLang="sr-Latn-RS" sz="2000" dirty="0"/>
              <a:t> </a:t>
            </a:r>
            <a:r>
              <a:rPr lang="hu-HU" altLang="sr-Latn-RS" sz="2000" dirty="0" smtClean="0"/>
              <a:t>folyótól származik.</a:t>
            </a:r>
            <a:r>
              <a:rPr lang="en-US" altLang="sr-Latn-RS" dirty="0" smtClean="0"/>
              <a:t> </a:t>
            </a:r>
            <a:endParaRPr lang="en-US" altLang="sr-Latn-RS" dirty="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029200" y="4243388"/>
            <a:ext cx="2636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r-Latn-RS" sz="800"/>
              <a:t>Courtesty USGS http://pubs.usgs.gov/fs/2004/3069/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503238"/>
            <a:ext cx="8001000" cy="609600"/>
          </a:xfrm>
        </p:spPr>
        <p:txBody>
          <a:bodyPr/>
          <a:lstStyle/>
          <a:p>
            <a:pPr eaLnBrk="1" hangingPunct="1"/>
            <a:r>
              <a:rPr lang="hu-HU" alt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Víztározó</a:t>
            </a:r>
            <a:endParaRPr lang="en-US" alt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959475" cy="3856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A tározó szivattyúzása</a:t>
            </a:r>
            <a:endParaRPr lang="en-U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Tartály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Víznyomás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psi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1 psi = 2.31 </a:t>
            </a:r>
            <a:r>
              <a:rPr lang="hu-HU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láb víz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5" descr="waterT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1593850"/>
            <a:ext cx="263683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915025" y="5791200"/>
            <a:ext cx="2967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r-Latn-RS" sz="800"/>
              <a:t>NOAA http://www.csc.noaa.gov/alternatives/infrastructure.html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LTW Curriculum Template 101409">
  <a:themeElements>
    <a:clrScheme name="Custom 4">
      <a:dk1>
        <a:srgbClr val="000000"/>
      </a:dk1>
      <a:lt1>
        <a:srgbClr val="FFFFFF"/>
      </a:lt1>
      <a:dk2>
        <a:srgbClr val="1D2F86"/>
      </a:dk2>
      <a:lt2>
        <a:srgbClr val="808080"/>
      </a:lt2>
      <a:accent1>
        <a:srgbClr val="B60E20"/>
      </a:accent1>
      <a:accent2>
        <a:srgbClr val="123766"/>
      </a:accent2>
      <a:accent3>
        <a:srgbClr val="808080"/>
      </a:accent3>
      <a:accent4>
        <a:srgbClr val="000000"/>
      </a:accent4>
      <a:accent5>
        <a:srgbClr val="C0C0C0"/>
      </a:accent5>
      <a:accent6>
        <a:srgbClr val="2F4876"/>
      </a:accent6>
      <a:hlink>
        <a:srgbClr val="FFC000"/>
      </a:hlink>
      <a:folHlink>
        <a:srgbClr val="FF0000"/>
      </a:folHlink>
    </a:clrScheme>
    <a:fontScheme name="Blank Presentation">
      <a:majorFont>
        <a:latin typeface="Interstate-Regular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PLTW Curriculum Template 101409</Template>
  <TotalTime>1311</TotalTime>
  <Words>765</Words>
  <Application>Microsoft Office PowerPoint</Application>
  <PresentationFormat>Diavetítés a képernyőre (4:3 oldalarány)</PresentationFormat>
  <Paragraphs>97</Paragraphs>
  <Slides>13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PLTW Curriculum Template 101409</vt:lpstr>
      <vt:lpstr>A VÍZ FELHASZNÁLÁSA</vt:lpstr>
      <vt:lpstr>A népesség és a vízkészlet megoszlása</vt:lpstr>
      <vt:lpstr>PowerPoint bemutató</vt:lpstr>
      <vt:lpstr>A Víz Felhasználása</vt:lpstr>
      <vt:lpstr>Vízellátó rendszer</vt:lpstr>
      <vt:lpstr>Vízforrások</vt:lpstr>
      <vt:lpstr>Vízforrások</vt:lpstr>
      <vt:lpstr>Vízkezelés</vt:lpstr>
      <vt:lpstr>Víztározó</vt:lpstr>
      <vt:lpstr>Vízelosztó rendszer</vt:lpstr>
      <vt:lpstr>Vízelosztó rendszer</vt:lpstr>
      <vt:lpstr>Fogyasztó</vt:lpstr>
      <vt:lpstr>Játssz kahoot quiz: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Supply</dc:title>
  <dc:subject>CEA - Lesson 2.3 - Residential Design</dc:subject>
  <dc:creator>CEA Revision Team</dc:creator>
  <cp:lastModifiedBy>MSZÁgi</cp:lastModifiedBy>
  <cp:revision>166</cp:revision>
  <dcterms:created xsi:type="dcterms:W3CDTF">2009-10-26T16:27:43Z</dcterms:created>
  <dcterms:modified xsi:type="dcterms:W3CDTF">2020-01-18T17:10:07Z</dcterms:modified>
</cp:coreProperties>
</file>