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7" r:id="rId3"/>
    <p:sldId id="258" r:id="rId4"/>
    <p:sldId id="276" r:id="rId5"/>
    <p:sldId id="280" r:id="rId6"/>
    <p:sldId id="277" r:id="rId7"/>
    <p:sldId id="281" r:id="rId8"/>
    <p:sldId id="278" r:id="rId9"/>
    <p:sldId id="284" r:id="rId10"/>
    <p:sldId id="285" r:id="rId11"/>
    <p:sldId id="286" r:id="rId12"/>
    <p:sldId id="287" r:id="rId13"/>
    <p:sldId id="288" r:id="rId14"/>
    <p:sldId id="259" r:id="rId15"/>
    <p:sldId id="260" r:id="rId16"/>
    <p:sldId id="261" r:id="rId17"/>
    <p:sldId id="262" r:id="rId18"/>
    <p:sldId id="263" r:id="rId19"/>
    <p:sldId id="264" r:id="rId20"/>
    <p:sldId id="265" r:id="rId21"/>
    <p:sldId id="279" r:id="rId22"/>
    <p:sldId id="266" r:id="rId23"/>
    <p:sldId id="267" r:id="rId24"/>
    <p:sldId id="283" r:id="rId25"/>
    <p:sldId id="268" r:id="rId26"/>
    <p:sldId id="269" r:id="rId27"/>
    <p:sldId id="270" r:id="rId28"/>
    <p:sldId id="271" r:id="rId29"/>
    <p:sldId id="272" r:id="rId30"/>
    <p:sldId id="273" r:id="rId31"/>
    <p:sldId id="274" r:id="rId32"/>
    <p:sldId id="27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inmeyen Kullanıcı"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62" y="6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37EEB-D969-4202-93D8-CA15ADE11B19}" type="datetimeFigureOut">
              <a:rPr lang="tr-TR" smtClean="0"/>
              <a:t>8.10.2019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E21A2-B6E4-4D10-BEB5-723E9F2DB169}" type="slidenum">
              <a:rPr lang="tr-TR" smtClean="0"/>
              <a:t>‹#›</a:t>
            </a:fld>
            <a:endParaRPr lang="tr-TR"/>
          </a:p>
        </p:txBody>
      </p:sp>
    </p:spTree>
    <p:extLst>
      <p:ext uri="{BB962C8B-B14F-4D97-AF65-F5344CB8AC3E}">
        <p14:creationId xmlns:p14="http://schemas.microsoft.com/office/powerpoint/2010/main" val="319982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24E21A2-B6E4-4D10-BEB5-723E9F2DB169}" type="slidenum">
              <a:rPr lang="tr-TR" smtClean="0"/>
              <a:t>11</a:t>
            </a:fld>
            <a:endParaRPr lang="tr-TR"/>
          </a:p>
        </p:txBody>
      </p:sp>
    </p:spTree>
    <p:extLst>
      <p:ext uri="{BB962C8B-B14F-4D97-AF65-F5344CB8AC3E}">
        <p14:creationId xmlns:p14="http://schemas.microsoft.com/office/powerpoint/2010/main" val="62789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10/8/2019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G:\yunanistan%20ogrenci%20sunu\tayfun%20son\Ottoman%20Architect%20Mimar%20Sinan-%20The%20Master%20of%20Geometry%20-%20Architecture%20-%20Showcase.mp4" TargetMode="External"/><Relationship Id="rId1" Type="http://schemas.microsoft.com/office/2007/relationships/media" Target="file:///G:\yunanistan%20ogrenci%20sunu\tayfun%20son\Ottoman%20Architect%20Mimar%20Sinan-%20The%20Master%20of%20Geometry%20-%20Architecture%20-%20Showcase.mp4"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7C2CFB5-909E-1241-9AC6-ED1317E00A77}"/>
              </a:ext>
            </a:extLst>
          </p:cNvPr>
          <p:cNvSpPr>
            <a:spLocks noGrp="1"/>
          </p:cNvSpPr>
          <p:nvPr>
            <p:ph type="ctrTitle"/>
          </p:nvPr>
        </p:nvSpPr>
        <p:spPr>
          <a:xfrm>
            <a:off x="2506145" y="607561"/>
            <a:ext cx="7179710" cy="1495069"/>
          </a:xfrm>
        </p:spPr>
        <p:txBody>
          <a:bodyPr anchor="ctr">
            <a:noAutofit/>
          </a:bodyPr>
          <a:lstStyle/>
          <a:p>
            <a:pPr algn="ctr"/>
            <a:r>
              <a:rPr lang="tr-TR" sz="6000" b="1">
                <a:solidFill>
                  <a:schemeClr val="tx1"/>
                </a:solidFill>
                <a:latin typeface="Aldhabi" panose="020F0502020204030204" pitchFamily="34" charset="0"/>
              </a:rPr>
              <a:t>TURKEY’S</a:t>
            </a:r>
          </a:p>
        </p:txBody>
      </p:sp>
      <p:sp>
        <p:nvSpPr>
          <p:cNvPr id="4" name="Oval 3">
            <a:extLst>
              <a:ext uri="{FF2B5EF4-FFF2-40B4-BE49-F238E27FC236}">
                <a16:creationId xmlns:a16="http://schemas.microsoft.com/office/drawing/2014/main" xmlns="" id="{3CD00568-337B-A240-8C26-8EA61AD2E2DE}"/>
              </a:ext>
            </a:extLst>
          </p:cNvPr>
          <p:cNvSpPr/>
          <p:nvPr/>
        </p:nvSpPr>
        <p:spPr>
          <a:xfrm>
            <a:off x="2043546" y="2427810"/>
            <a:ext cx="3787588" cy="16674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a:solidFill>
                  <a:schemeClr val="tx1"/>
                </a:solidFill>
                <a:latin typeface="Aldhabi" pitchFamily="2" charset="-78"/>
                <a:cs typeface="Aldhabi" pitchFamily="2" charset="-78"/>
              </a:rPr>
              <a:t>ARCHITECTURE</a:t>
            </a:r>
          </a:p>
        </p:txBody>
      </p:sp>
      <p:sp>
        <p:nvSpPr>
          <p:cNvPr id="9" name="Oval 8">
            <a:extLst>
              <a:ext uri="{FF2B5EF4-FFF2-40B4-BE49-F238E27FC236}">
                <a16:creationId xmlns:a16="http://schemas.microsoft.com/office/drawing/2014/main" xmlns="" id="{2358B78F-D639-1A4D-AEE3-D64F95A230F3}"/>
              </a:ext>
            </a:extLst>
          </p:cNvPr>
          <p:cNvSpPr/>
          <p:nvPr/>
        </p:nvSpPr>
        <p:spPr>
          <a:xfrm>
            <a:off x="7080081" y="2480369"/>
            <a:ext cx="3655155" cy="16148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a:solidFill>
                  <a:schemeClr val="tx1"/>
                </a:solidFill>
                <a:latin typeface="Aldhabi" pitchFamily="2" charset="-78"/>
                <a:cs typeface="Aldhabi" pitchFamily="2" charset="-78"/>
              </a:rPr>
              <a:t>FEATURES</a:t>
            </a:r>
          </a:p>
        </p:txBody>
      </p:sp>
      <p:sp>
        <p:nvSpPr>
          <p:cNvPr id="10" name="Oval 9">
            <a:extLst>
              <a:ext uri="{FF2B5EF4-FFF2-40B4-BE49-F238E27FC236}">
                <a16:creationId xmlns:a16="http://schemas.microsoft.com/office/drawing/2014/main" xmlns="" id="{4F29211C-D477-0D42-A77B-D6A5119E6624}"/>
              </a:ext>
            </a:extLst>
          </p:cNvPr>
          <p:cNvSpPr/>
          <p:nvPr/>
        </p:nvSpPr>
        <p:spPr>
          <a:xfrm>
            <a:off x="2190241" y="4201593"/>
            <a:ext cx="8544995" cy="204884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a:solidFill>
                  <a:schemeClr val="tx1"/>
                </a:solidFill>
                <a:latin typeface="Aldhabi" pitchFamily="2" charset="-78"/>
                <a:cs typeface="Aldhabi" pitchFamily="2" charset="-78"/>
              </a:rPr>
              <a:t>WORKS KNOWN AS CULTURAL HERITAGE</a:t>
            </a:r>
          </a:p>
        </p:txBody>
      </p:sp>
    </p:spTree>
    <p:extLst>
      <p:ext uri="{BB962C8B-B14F-4D97-AF65-F5344CB8AC3E}">
        <p14:creationId xmlns:p14="http://schemas.microsoft.com/office/powerpoint/2010/main" val="2446677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İznik </a:t>
            </a:r>
            <a:r>
              <a:rPr lang="tr-TR" dirty="0" err="1" smtClean="0"/>
              <a:t>poteery</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3000" y="533400"/>
            <a:ext cx="3657600" cy="6324600"/>
          </a:xfrm>
        </p:spPr>
        <p:txBody>
          <a:bodyPr>
            <a:normAutofit/>
          </a:bodyPr>
          <a:lstStyle/>
          <a:p>
            <a:r>
              <a:rPr lang="en-US" sz="3600" dirty="0" err="1" smtClean="0"/>
              <a:t>hardstone</a:t>
            </a:r>
            <a:r>
              <a:rPr lang="en-US" sz="3600" dirty="0" smtClean="0"/>
              <a:t> carvings, Turkish carpets and textiles were all produced to extremely high standards.</a:t>
            </a:r>
            <a:endParaRPr lang="tr-TR" sz="3600" dirty="0"/>
          </a:p>
        </p:txBody>
      </p:sp>
      <p:pic>
        <p:nvPicPr>
          <p:cNvPr id="4" name="3 Resim" descr="Ekran Alıntısı.JPG"/>
          <p:cNvPicPr>
            <a:picLocks noChangeAspect="1"/>
          </p:cNvPicPr>
          <p:nvPr/>
        </p:nvPicPr>
        <p:blipFill>
          <a:blip r:embed="rId3"/>
          <a:stretch>
            <a:fillRect/>
          </a:stretch>
        </p:blipFill>
        <p:spPr>
          <a:xfrm>
            <a:off x="5105400" y="228600"/>
            <a:ext cx="6591300" cy="6257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kran Alıntısı2.JPG"/>
          <p:cNvPicPr>
            <a:picLocks noChangeAspect="1"/>
          </p:cNvPicPr>
          <p:nvPr/>
        </p:nvPicPr>
        <p:blipFill>
          <a:blip r:embed="rId2"/>
          <a:stretch>
            <a:fillRect/>
          </a:stretch>
        </p:blipFill>
        <p:spPr>
          <a:xfrm>
            <a:off x="609600" y="152400"/>
            <a:ext cx="11201400" cy="5972175"/>
          </a:xfrm>
          <a:prstGeom prst="rect">
            <a:avLst/>
          </a:prstGeom>
        </p:spPr>
      </p:pic>
      <p:sp>
        <p:nvSpPr>
          <p:cNvPr id="5" name="4 Dikdörtgen"/>
          <p:cNvSpPr/>
          <p:nvPr/>
        </p:nvSpPr>
        <p:spPr>
          <a:xfrm>
            <a:off x="4114800" y="6248400"/>
            <a:ext cx="4038600" cy="461665"/>
          </a:xfrm>
          <a:prstGeom prst="rect">
            <a:avLst/>
          </a:prstGeom>
        </p:spPr>
        <p:txBody>
          <a:bodyPr wrap="square">
            <a:spAutoFit/>
          </a:bodyPr>
          <a:lstStyle/>
          <a:p>
            <a:r>
              <a:rPr lang="tr-TR" sz="2400" b="1" dirty="0" err="1" smtClean="0"/>
              <a:t>Turkish</a:t>
            </a:r>
            <a:r>
              <a:rPr lang="tr-TR" sz="2400" b="1" dirty="0" smtClean="0"/>
              <a:t> </a:t>
            </a:r>
            <a:r>
              <a:rPr lang="tr-TR" sz="2400" b="1" dirty="0" err="1" smtClean="0"/>
              <a:t>wood</a:t>
            </a:r>
            <a:r>
              <a:rPr lang="tr-TR" sz="2400" b="1" dirty="0" smtClean="0"/>
              <a:t> </a:t>
            </a:r>
            <a:r>
              <a:rPr lang="tr-TR" sz="2400" b="1" dirty="0" err="1" smtClean="0"/>
              <a:t>carving</a:t>
            </a:r>
            <a:r>
              <a:rPr lang="tr-TR" sz="2400" b="1" dirty="0" smtClean="0"/>
              <a:t> art</a:t>
            </a:r>
            <a:endParaRPr lang="tr-TR" sz="2400" b="1"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457200"/>
            <a:ext cx="10210800" cy="3777622"/>
          </a:xfrm>
        </p:spPr>
        <p:txBody>
          <a:bodyPr>
            <a:normAutofit/>
          </a:bodyPr>
          <a:lstStyle/>
          <a:p>
            <a:r>
              <a:rPr lang="en-US" sz="2400" dirty="0" smtClean="0"/>
              <a:t>Other Turkish art ranges from traditional </a:t>
            </a:r>
            <a:r>
              <a:rPr lang="en-US" sz="2400" dirty="0" err="1" smtClean="0"/>
              <a:t>Ebru</a:t>
            </a:r>
            <a:r>
              <a:rPr lang="en-US" sz="2400" dirty="0" smtClean="0"/>
              <a:t> (The art of marbling on paper, or '</a:t>
            </a:r>
            <a:r>
              <a:rPr lang="en-US" sz="2400" dirty="0" err="1" smtClean="0"/>
              <a:t>ebru</a:t>
            </a:r>
            <a:r>
              <a:rPr lang="en-US" sz="2400" dirty="0" smtClean="0"/>
              <a:t>' in Turkish, is a traditional decorative form employing special methods) to Western style paintings.</a:t>
            </a:r>
            <a:endParaRPr lang="tr-TR" sz="2400" dirty="0"/>
          </a:p>
        </p:txBody>
      </p:sp>
      <p:pic>
        <p:nvPicPr>
          <p:cNvPr id="4" name="3 Resim" descr="Ekran Alıntısı3.JPG"/>
          <p:cNvPicPr>
            <a:picLocks noChangeAspect="1"/>
          </p:cNvPicPr>
          <p:nvPr/>
        </p:nvPicPr>
        <p:blipFill>
          <a:blip r:embed="rId2"/>
          <a:stretch>
            <a:fillRect/>
          </a:stretch>
        </p:blipFill>
        <p:spPr>
          <a:xfrm>
            <a:off x="1371600" y="1600200"/>
            <a:ext cx="10363200" cy="5030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2588E5D-0763-CB41-A4E2-45676A4250E8}"/>
              </a:ext>
            </a:extLst>
          </p:cNvPr>
          <p:cNvSpPr>
            <a:spLocks noGrp="1"/>
          </p:cNvSpPr>
          <p:nvPr>
            <p:ph type="title"/>
          </p:nvPr>
        </p:nvSpPr>
        <p:spPr>
          <a:xfrm>
            <a:off x="1640156" y="465190"/>
            <a:ext cx="8911687" cy="1280890"/>
          </a:xfrm>
        </p:spPr>
        <p:txBody>
          <a:bodyPr anchor="ctr">
            <a:normAutofit/>
          </a:bodyPr>
          <a:lstStyle/>
          <a:p>
            <a:pPr algn="ctr"/>
            <a:r>
              <a:rPr lang="tr-TR" sz="4400" b="1" dirty="0">
                <a:solidFill>
                  <a:schemeClr val="accent1">
                    <a:lumMod val="60000"/>
                    <a:lumOff val="40000"/>
                  </a:schemeClr>
                </a:solidFill>
                <a:latin typeface="Aldhabi" pitchFamily="2" charset="-78"/>
                <a:cs typeface="Aldhabi" pitchFamily="2" charset="-78"/>
              </a:rPr>
              <a:t>MAIDEN’S TOWER</a:t>
            </a:r>
          </a:p>
        </p:txBody>
      </p:sp>
      <p:sp>
        <p:nvSpPr>
          <p:cNvPr id="3" name="İçerik Yer Tutucusu 2">
            <a:extLst>
              <a:ext uri="{FF2B5EF4-FFF2-40B4-BE49-F238E27FC236}">
                <a16:creationId xmlns:a16="http://schemas.microsoft.com/office/drawing/2014/main" xmlns="" id="{0B417B39-5626-BC43-A758-B9046BB5CC3C}"/>
              </a:ext>
            </a:extLst>
          </p:cNvPr>
          <p:cNvSpPr>
            <a:spLocks noGrp="1"/>
          </p:cNvSpPr>
          <p:nvPr>
            <p:ph idx="1"/>
          </p:nvPr>
        </p:nvSpPr>
        <p:spPr>
          <a:xfrm>
            <a:off x="6858000" y="2057400"/>
            <a:ext cx="5029200" cy="4343400"/>
          </a:xfrm>
        </p:spPr>
        <p:txBody>
          <a:bodyPr>
            <a:noAutofit/>
          </a:bodyPr>
          <a:lstStyle/>
          <a:p>
            <a:r>
              <a:rPr lang="tr-TR" sz="2400" b="1" dirty="0" err="1">
                <a:solidFill>
                  <a:schemeClr val="tx1"/>
                </a:solidFill>
                <a:latin typeface="Aldhabi" pitchFamily="2" charset="-78"/>
                <a:cs typeface="Aldhabi" pitchFamily="2" charset="-78"/>
              </a:rPr>
              <a:t>One</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most</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iconic</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images</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Istanbul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surely</a:t>
            </a:r>
            <a:r>
              <a:rPr lang="tr-TR" sz="2400" b="1" dirty="0">
                <a:solidFill>
                  <a:schemeClr val="tx1"/>
                </a:solidFill>
                <a:latin typeface="Aldhabi" pitchFamily="2" charset="-78"/>
                <a:cs typeface="Aldhabi" pitchFamily="2" charset="-78"/>
              </a:rPr>
              <a:t> has </a:t>
            </a:r>
            <a:r>
              <a:rPr lang="tr-TR" sz="2400" b="1" dirty="0" err="1">
                <a:solidFill>
                  <a:schemeClr val="tx1"/>
                </a:solidFill>
                <a:latin typeface="Aldhabi" pitchFamily="2" charset="-78"/>
                <a:cs typeface="Aldhabi" pitchFamily="2" charset="-78"/>
              </a:rPr>
              <a:t>to</a:t>
            </a:r>
            <a:r>
              <a:rPr lang="tr-TR" sz="2400" b="1" dirty="0">
                <a:solidFill>
                  <a:schemeClr val="tx1"/>
                </a:solidFill>
                <a:latin typeface="Aldhabi" pitchFamily="2" charset="-78"/>
                <a:cs typeface="Aldhabi" pitchFamily="2" charset="-78"/>
              </a:rPr>
              <a:t> be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Kız Kulesi Üsküdar, </a:t>
            </a:r>
            <a:r>
              <a:rPr lang="tr-TR" sz="2400" b="1" dirty="0" err="1">
                <a:solidFill>
                  <a:schemeClr val="tx1"/>
                </a:solidFill>
                <a:latin typeface="Aldhabi" pitchFamily="2" charset="-78"/>
                <a:cs typeface="Aldhabi" pitchFamily="2" charset="-78"/>
              </a:rPr>
              <a:t>known</a:t>
            </a:r>
            <a:r>
              <a:rPr lang="tr-TR" sz="2400" b="1" dirty="0">
                <a:solidFill>
                  <a:schemeClr val="tx1"/>
                </a:solidFill>
                <a:latin typeface="Aldhabi" pitchFamily="2" charset="-78"/>
                <a:cs typeface="Aldhabi" pitchFamily="2" charset="-78"/>
              </a:rPr>
              <a:t> in </a:t>
            </a:r>
            <a:r>
              <a:rPr lang="tr-TR" sz="2400" b="1" dirty="0" err="1">
                <a:solidFill>
                  <a:schemeClr val="tx1"/>
                </a:solidFill>
                <a:latin typeface="Aldhabi" pitchFamily="2" charset="-78"/>
                <a:cs typeface="Aldhabi" pitchFamily="2" charset="-78"/>
              </a:rPr>
              <a:t>English</a:t>
            </a:r>
            <a:r>
              <a:rPr lang="tr-TR" sz="2400" b="1" dirty="0">
                <a:solidFill>
                  <a:schemeClr val="tx1"/>
                </a:solidFill>
                <a:latin typeface="Aldhabi" pitchFamily="2" charset="-78"/>
                <a:cs typeface="Aldhabi" pitchFamily="2" charset="-78"/>
              </a:rPr>
              <a:t> as </a:t>
            </a:r>
            <a:r>
              <a:rPr lang="tr-TR" sz="2400" b="1" dirty="0" err="1">
                <a:solidFill>
                  <a:schemeClr val="tx1"/>
                </a:solidFill>
                <a:latin typeface="Aldhabi" pitchFamily="2" charset="-78"/>
                <a:cs typeface="Aldhabi" pitchFamily="2" charset="-78"/>
              </a:rPr>
              <a:t>Maiden’s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Tower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Tower</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Leandros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Leander’s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Tower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or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Bosphorus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Tower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It</a:t>
            </a:r>
            <a:r>
              <a:rPr lang="tr-TR" sz="2400" b="1" dirty="0">
                <a:solidFill>
                  <a:schemeClr val="tx1"/>
                </a:solidFill>
                <a:latin typeface="Aldhabi" pitchFamily="2" charset="-78"/>
                <a:cs typeface="Aldhabi" pitchFamily="2" charset="-78"/>
              </a:rPr>
              <a:t> is </a:t>
            </a:r>
            <a:r>
              <a:rPr lang="tr-TR" sz="2400" b="1" dirty="0" err="1">
                <a:solidFill>
                  <a:schemeClr val="tx1"/>
                </a:solidFill>
                <a:latin typeface="Aldhabi" pitchFamily="2" charset="-78"/>
                <a:cs typeface="Aldhabi" pitchFamily="2" charset="-78"/>
              </a:rPr>
              <a:t>found</a:t>
            </a:r>
            <a:r>
              <a:rPr lang="tr-TR" sz="2400" b="1" dirty="0">
                <a:solidFill>
                  <a:schemeClr val="tx1"/>
                </a:solidFill>
                <a:latin typeface="Aldhabi" pitchFamily="2" charset="-78"/>
                <a:cs typeface="Aldhabi" pitchFamily="2" charset="-78"/>
              </a:rPr>
              <a:t> on a </a:t>
            </a:r>
            <a:r>
              <a:rPr lang="tr-TR" sz="2400" b="1" dirty="0" err="1">
                <a:solidFill>
                  <a:schemeClr val="tx1"/>
                </a:solidFill>
                <a:latin typeface="Aldhabi" pitchFamily="2" charset="-78"/>
                <a:cs typeface="Aldhabi" pitchFamily="2" charset="-78"/>
              </a:rPr>
              <a:t>small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natural</a:t>
            </a:r>
            <a:r>
              <a:rPr lang="tr-TR" sz="2400" b="1" dirty="0">
                <a:solidFill>
                  <a:schemeClr val="tx1"/>
                </a:solidFill>
                <a:latin typeface="Aldhabi" pitchFamily="2" charset="-78"/>
                <a:cs typeface="Aldhabi" pitchFamily="2" charset="-78"/>
              </a:rPr>
              <a:t> islet in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Bosphorus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just</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off</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shore</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Asian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Istanbul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first</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tower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here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was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built</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by</a:t>
            </a:r>
            <a:r>
              <a:rPr lang="tr-TR" sz="2400" b="1" dirty="0">
                <a:solidFill>
                  <a:schemeClr val="tx1"/>
                </a:solidFill>
                <a:latin typeface="Aldhabi" pitchFamily="2" charset="-78"/>
                <a:cs typeface="Aldhabi" pitchFamily="2" charset="-78"/>
              </a:rPr>
              <a:t> an </a:t>
            </a:r>
            <a:r>
              <a:rPr lang="tr-TR" sz="2400" b="1" dirty="0" err="1">
                <a:solidFill>
                  <a:schemeClr val="tx1"/>
                </a:solidFill>
                <a:latin typeface="Aldhabi" pitchFamily="2" charset="-78"/>
                <a:cs typeface="Aldhabi" pitchFamily="2" charset="-78"/>
              </a:rPr>
              <a:t>Athenian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commander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during</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5th </a:t>
            </a:r>
            <a:r>
              <a:rPr lang="tr-TR" sz="2400" b="1" dirty="0" err="1">
                <a:solidFill>
                  <a:schemeClr val="tx1"/>
                </a:solidFill>
                <a:latin typeface="Aldhabi" pitchFamily="2" charset="-78"/>
                <a:cs typeface="Aldhabi" pitchFamily="2" charset="-78"/>
              </a:rPr>
              <a:t>century</a:t>
            </a:r>
            <a:r>
              <a:rPr lang="tr-TR" sz="2400" b="1" dirty="0">
                <a:solidFill>
                  <a:schemeClr val="tx1"/>
                </a:solidFill>
                <a:latin typeface="Aldhabi" pitchFamily="2" charset="-78"/>
                <a:cs typeface="Aldhabi" pitchFamily="2" charset="-78"/>
              </a:rPr>
              <a:t>. </a:t>
            </a:r>
          </a:p>
        </p:txBody>
      </p:sp>
      <p:pic>
        <p:nvPicPr>
          <p:cNvPr id="6" name="Resim 6">
            <a:extLst>
              <a:ext uri="{FF2B5EF4-FFF2-40B4-BE49-F238E27FC236}">
                <a16:creationId xmlns:a16="http://schemas.microsoft.com/office/drawing/2014/main" xmlns="" id="{A2FF2391-32B2-9146-B4C3-783A5BFF971F}"/>
              </a:ext>
            </a:extLst>
          </p:cNvPr>
          <p:cNvPicPr>
            <a:picLocks noChangeAspect="1"/>
          </p:cNvPicPr>
          <p:nvPr/>
        </p:nvPicPr>
        <p:blipFill>
          <a:blip r:embed="rId2"/>
          <a:stretch>
            <a:fillRect/>
          </a:stretch>
        </p:blipFill>
        <p:spPr>
          <a:xfrm>
            <a:off x="1173562" y="1998221"/>
            <a:ext cx="5129110" cy="4048380"/>
          </a:xfrm>
          <a:prstGeom prst="rect">
            <a:avLst/>
          </a:prstGeom>
        </p:spPr>
      </p:pic>
    </p:spTree>
    <p:extLst>
      <p:ext uri="{BB962C8B-B14F-4D97-AF65-F5344CB8AC3E}">
        <p14:creationId xmlns:p14="http://schemas.microsoft.com/office/powerpoint/2010/main" val="2738405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76D5313-2A14-B342-9D6F-AABDA78C4944}"/>
              </a:ext>
            </a:extLst>
          </p:cNvPr>
          <p:cNvSpPr>
            <a:spLocks noGrp="1"/>
          </p:cNvSpPr>
          <p:nvPr>
            <p:ph type="title"/>
          </p:nvPr>
        </p:nvSpPr>
        <p:spPr>
          <a:xfrm>
            <a:off x="1640156" y="562987"/>
            <a:ext cx="8911687" cy="1280890"/>
          </a:xfrm>
        </p:spPr>
        <p:txBody>
          <a:bodyPr anchor="ctr">
            <a:normAutofit/>
          </a:bodyPr>
          <a:lstStyle/>
          <a:p>
            <a:pPr algn="ctr"/>
            <a:r>
              <a:rPr lang="tr-TR" sz="4400" b="1">
                <a:solidFill>
                  <a:srgbClr val="00B050"/>
                </a:solidFill>
                <a:latin typeface="Aldhabi" pitchFamily="2" charset="-78"/>
                <a:cs typeface="Aldhabi" pitchFamily="2" charset="-78"/>
              </a:rPr>
              <a:t>HAGIA SOPHIA</a:t>
            </a:r>
          </a:p>
        </p:txBody>
      </p:sp>
      <p:sp>
        <p:nvSpPr>
          <p:cNvPr id="3" name="İçerik Yer Tutucusu 2">
            <a:extLst>
              <a:ext uri="{FF2B5EF4-FFF2-40B4-BE49-F238E27FC236}">
                <a16:creationId xmlns:a16="http://schemas.microsoft.com/office/drawing/2014/main" xmlns="" id="{CFF8FFF6-2C2B-9144-80DE-454F40784066}"/>
              </a:ext>
            </a:extLst>
          </p:cNvPr>
          <p:cNvSpPr>
            <a:spLocks noGrp="1"/>
          </p:cNvSpPr>
          <p:nvPr>
            <p:ph idx="1"/>
          </p:nvPr>
        </p:nvSpPr>
        <p:spPr>
          <a:xfrm>
            <a:off x="1219200" y="1676400"/>
            <a:ext cx="4959152" cy="4348367"/>
          </a:xfrm>
        </p:spPr>
        <p:txBody>
          <a:bodyPr>
            <a:noAutofit/>
          </a:bodyPr>
          <a:lstStyle/>
          <a:p>
            <a:r>
              <a:rPr lang="tr-TR" sz="2800" b="1" dirty="0" err="1">
                <a:solidFill>
                  <a:schemeClr val="tx1"/>
                </a:solidFill>
                <a:latin typeface="Aldhabi" pitchFamily="2" charset="-78"/>
                <a:cs typeface="Aldhabi" pitchFamily="2" charset="-78"/>
              </a:rPr>
              <a:t>Hagia</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Sophia</a:t>
            </a:r>
            <a:r>
              <a:rPr lang="tr-TR" sz="2800" b="1" dirty="0">
                <a:solidFill>
                  <a:schemeClr val="tx1"/>
                </a:solidFill>
                <a:latin typeface="Aldhabi" pitchFamily="2" charset="-78"/>
                <a:cs typeface="Aldhabi" pitchFamily="2" charset="-78"/>
              </a:rPr>
              <a:t> is a </a:t>
            </a:r>
            <a:r>
              <a:rPr lang="tr-TR" sz="2800" b="1" dirty="0" err="1">
                <a:solidFill>
                  <a:schemeClr val="tx1"/>
                </a:solidFill>
                <a:latin typeface="Aldhabi" pitchFamily="2" charset="-78"/>
                <a:cs typeface="Aldhabi" pitchFamily="2" charset="-78"/>
              </a:rPr>
              <a:t>historical</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museum</a:t>
            </a:r>
            <a:r>
              <a:rPr lang="tr-TR" sz="2800" b="1" dirty="0">
                <a:solidFill>
                  <a:schemeClr val="tx1"/>
                </a:solidFill>
                <a:latin typeface="Aldhabi" pitchFamily="2" charset="-78"/>
                <a:cs typeface="Aldhabi" pitchFamily="2" charset="-78"/>
              </a:rPr>
              <a:t> in </a:t>
            </a:r>
            <a:r>
              <a:rPr lang="tr-TR" sz="2800" b="1" dirty="0" err="1">
                <a:solidFill>
                  <a:schemeClr val="tx1"/>
                </a:solidFill>
                <a:latin typeface="Aldhabi" pitchFamily="2" charset="-78"/>
                <a:cs typeface="Aldhabi" pitchFamily="2" charset="-78"/>
              </a:rPr>
              <a:t>Istanbul</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It</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was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built</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Byzantine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Emperor</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Justinian</a:t>
            </a:r>
            <a:r>
              <a:rPr lang="tr-TR" sz="2800" b="1" dirty="0">
                <a:solidFill>
                  <a:schemeClr val="tx1"/>
                </a:solidFill>
                <a:latin typeface="Aldhabi" pitchFamily="2" charset="-78"/>
                <a:cs typeface="Aldhabi" pitchFamily="2" charset="-78"/>
              </a:rPr>
              <a:t> I in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old</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city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center</a:t>
            </a:r>
            <a:r>
              <a:rPr lang="tr-TR" sz="2800" b="1" dirty="0">
                <a:solidFill>
                  <a:schemeClr val="tx1"/>
                </a:solidFill>
                <a:latin typeface="Aldhabi" pitchFamily="2" charset="-78"/>
                <a:cs typeface="Aldhabi" pitchFamily="2" charset="-78"/>
              </a:rPr>
              <a:t> on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historical</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peninsula</a:t>
            </a:r>
            <a:r>
              <a:rPr lang="tr-TR" sz="2800" b="1" dirty="0">
                <a:solidFill>
                  <a:schemeClr val="tx1"/>
                </a:solidFill>
                <a:latin typeface="Aldhabi" pitchFamily="2" charset="-78"/>
                <a:cs typeface="Aldhabi" pitchFamily="2" charset="-78"/>
              </a:rPr>
              <a:t> of </a:t>
            </a:r>
            <a:r>
              <a:rPr lang="tr-TR" sz="2800" b="1" dirty="0" err="1">
                <a:solidFill>
                  <a:schemeClr val="tx1"/>
                </a:solidFill>
                <a:latin typeface="Aldhabi" pitchFamily="2" charset="-78"/>
                <a:cs typeface="Aldhabi" pitchFamily="2" charset="-78"/>
              </a:rPr>
              <a:t>Istanbul</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between</a:t>
            </a:r>
            <a:r>
              <a:rPr lang="tr-TR" sz="2800" b="1" dirty="0">
                <a:solidFill>
                  <a:schemeClr val="tx1"/>
                </a:solidFill>
                <a:latin typeface="Aldhabi" pitchFamily="2" charset="-78"/>
                <a:cs typeface="Aldhabi" pitchFamily="2" charset="-78"/>
              </a:rPr>
              <a:t> 532-537. Since 1935 it has </a:t>
            </a:r>
            <a:r>
              <a:rPr lang="tr-TR" sz="2800" b="1" dirty="0" err="1">
                <a:solidFill>
                  <a:schemeClr val="tx1"/>
                </a:solidFill>
                <a:latin typeface="Aldhabi" pitchFamily="2" charset="-78"/>
                <a:cs typeface="Aldhabi" pitchFamily="2" charset="-78"/>
              </a:rPr>
              <a:t>been</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serving</a:t>
            </a:r>
            <a:r>
              <a:rPr lang="tr-TR" sz="2800" b="1" dirty="0">
                <a:solidFill>
                  <a:schemeClr val="tx1"/>
                </a:solidFill>
                <a:latin typeface="Aldhabi" pitchFamily="2" charset="-78"/>
                <a:cs typeface="Aldhabi" pitchFamily="2" charset="-78"/>
              </a:rPr>
              <a:t> as a </a:t>
            </a:r>
            <a:r>
              <a:rPr lang="tr-TR" sz="2800" b="1" dirty="0" err="1">
                <a:solidFill>
                  <a:schemeClr val="tx1"/>
                </a:solidFill>
                <a:latin typeface="Aldhabi" pitchFamily="2" charset="-78"/>
                <a:cs typeface="Aldhabi" pitchFamily="2" charset="-78"/>
              </a:rPr>
              <a:t>museum</a:t>
            </a:r>
            <a:r>
              <a:rPr lang="tr-TR" sz="2800" b="1" dirty="0">
                <a:solidFill>
                  <a:schemeClr val="tx1"/>
                </a:solidFill>
                <a:latin typeface="Aldhabi" pitchFamily="2" charset="-78"/>
                <a:cs typeface="Aldhabi" pitchFamily="2" charset="-78"/>
              </a:rPr>
              <a:t>.</a:t>
            </a:r>
          </a:p>
        </p:txBody>
      </p:sp>
      <p:pic>
        <p:nvPicPr>
          <p:cNvPr id="4" name="Resim 4">
            <a:extLst>
              <a:ext uri="{FF2B5EF4-FFF2-40B4-BE49-F238E27FC236}">
                <a16:creationId xmlns:a16="http://schemas.microsoft.com/office/drawing/2014/main" xmlns="" id="{9060956C-A3F3-8545-A113-7294ECAE3ADB}"/>
              </a:ext>
            </a:extLst>
          </p:cNvPr>
          <p:cNvPicPr>
            <a:picLocks noChangeAspect="1"/>
          </p:cNvPicPr>
          <p:nvPr/>
        </p:nvPicPr>
        <p:blipFill>
          <a:blip r:embed="rId2"/>
          <a:stretch>
            <a:fillRect/>
          </a:stretch>
        </p:blipFill>
        <p:spPr>
          <a:xfrm>
            <a:off x="6959121" y="1843877"/>
            <a:ext cx="3983160" cy="3983160"/>
          </a:xfrm>
          <a:prstGeom prst="rect">
            <a:avLst/>
          </a:prstGeom>
        </p:spPr>
      </p:pic>
    </p:spTree>
    <p:extLst>
      <p:ext uri="{BB962C8B-B14F-4D97-AF65-F5344CB8AC3E}">
        <p14:creationId xmlns:p14="http://schemas.microsoft.com/office/powerpoint/2010/main" val="1320681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EC4408-BACB-C742-BDEA-2DE83411F153}"/>
              </a:ext>
            </a:extLst>
          </p:cNvPr>
          <p:cNvSpPr>
            <a:spLocks noGrp="1"/>
          </p:cNvSpPr>
          <p:nvPr>
            <p:ph type="title"/>
          </p:nvPr>
        </p:nvSpPr>
        <p:spPr>
          <a:xfrm>
            <a:off x="1640155" y="290661"/>
            <a:ext cx="8911687" cy="1280890"/>
          </a:xfrm>
        </p:spPr>
        <p:txBody>
          <a:bodyPr anchor="ctr">
            <a:normAutofit/>
          </a:bodyPr>
          <a:lstStyle/>
          <a:p>
            <a:pPr algn="ctr"/>
            <a:r>
              <a:rPr lang="tr-TR" sz="4400" b="1">
                <a:solidFill>
                  <a:srgbClr val="00B0F0"/>
                </a:solidFill>
                <a:latin typeface="Aldhabi" pitchFamily="2" charset="-78"/>
                <a:cs typeface="Aldhabi" pitchFamily="2" charset="-78"/>
              </a:rPr>
              <a:t>DIVRIGI ULU MOSQUE</a:t>
            </a:r>
          </a:p>
        </p:txBody>
      </p:sp>
      <p:sp>
        <p:nvSpPr>
          <p:cNvPr id="3" name="İçerik Yer Tutucusu 2">
            <a:extLst>
              <a:ext uri="{FF2B5EF4-FFF2-40B4-BE49-F238E27FC236}">
                <a16:creationId xmlns:a16="http://schemas.microsoft.com/office/drawing/2014/main" xmlns="" id="{811E72FA-FDCE-E241-AE2F-D81346C3FBD3}"/>
              </a:ext>
            </a:extLst>
          </p:cNvPr>
          <p:cNvSpPr>
            <a:spLocks noGrp="1"/>
          </p:cNvSpPr>
          <p:nvPr>
            <p:ph idx="1"/>
          </p:nvPr>
        </p:nvSpPr>
        <p:spPr>
          <a:xfrm>
            <a:off x="6095999" y="1868327"/>
            <a:ext cx="5199530" cy="4072828"/>
          </a:xfrm>
        </p:spPr>
        <p:txBody>
          <a:bodyPr>
            <a:noAutofit/>
          </a:bodyPr>
          <a:lstStyle/>
          <a:p>
            <a:r>
              <a:rPr lang="tr-TR" sz="2000" b="1" dirty="0" err="1">
                <a:solidFill>
                  <a:schemeClr val="tx1"/>
                </a:solidFill>
                <a:latin typeface="Aldhabi" pitchFamily="2" charset="-78"/>
                <a:cs typeface="Aldhabi" pitchFamily="2" charset="-78"/>
              </a:rPr>
              <a:t>Great</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Mosque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and</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Hospital</a:t>
            </a:r>
            <a:r>
              <a:rPr lang="tr-TR" sz="2000" b="1" dirty="0">
                <a:solidFill>
                  <a:schemeClr val="tx1"/>
                </a:solidFill>
                <a:latin typeface="Aldhabi" pitchFamily="2" charset="-78"/>
                <a:cs typeface="Aldhabi" pitchFamily="2" charset="-78"/>
              </a:rPr>
              <a:t> of </a:t>
            </a:r>
            <a:r>
              <a:rPr lang="tr-TR" sz="2000" b="1" dirty="0" err="1">
                <a:solidFill>
                  <a:schemeClr val="tx1"/>
                </a:solidFill>
                <a:latin typeface="Aldhabi" pitchFamily="2" charset="-78"/>
                <a:cs typeface="Aldhabi" pitchFamily="2" charset="-78"/>
              </a:rPr>
              <a:t>Divrigi</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historical</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mosque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and</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hospital</a:t>
            </a:r>
            <a:r>
              <a:rPr lang="tr-TR" sz="2000" b="1" dirty="0">
                <a:solidFill>
                  <a:schemeClr val="tx1"/>
                </a:solidFill>
                <a:latin typeface="Aldhabi" pitchFamily="2" charset="-78"/>
                <a:cs typeface="Aldhabi" pitchFamily="2" charset="-78"/>
              </a:rPr>
              <a:t> in </a:t>
            </a:r>
            <a:r>
              <a:rPr lang="tr-TR" sz="2000" b="1" dirty="0" err="1">
                <a:solidFill>
                  <a:schemeClr val="tx1"/>
                </a:solidFill>
                <a:latin typeface="Aldhabi" pitchFamily="2" charset="-78"/>
                <a:cs typeface="Aldhabi" pitchFamily="2" charset="-78"/>
              </a:rPr>
              <a:t>Divrigi</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district</a:t>
            </a:r>
            <a:r>
              <a:rPr lang="tr-TR" sz="2000" b="1" dirty="0">
                <a:solidFill>
                  <a:schemeClr val="tx1"/>
                </a:solidFill>
                <a:latin typeface="Aldhabi" pitchFamily="2" charset="-78"/>
                <a:cs typeface="Aldhabi" pitchFamily="2" charset="-78"/>
              </a:rPr>
              <a:t> of Sivas. </a:t>
            </a:r>
            <a:r>
              <a:rPr lang="tr-TR" sz="2000" b="1" dirty="0" err="1">
                <a:solidFill>
                  <a:schemeClr val="tx1"/>
                </a:solidFill>
                <a:latin typeface="Aldhabi" pitchFamily="2" charset="-78"/>
                <a:cs typeface="Aldhabi" pitchFamily="2" charset="-78"/>
              </a:rPr>
              <a:t>The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mosque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was</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built</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by</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Mengücekli</a:t>
            </a:r>
            <a:r>
              <a:rPr lang="tr-TR" sz="2000" b="1" dirty="0">
                <a:solidFill>
                  <a:schemeClr val="tx1"/>
                </a:solidFill>
                <a:latin typeface="Aldhabi" pitchFamily="2" charset="-78"/>
                <a:cs typeface="Aldhabi" pitchFamily="2" charset="-78"/>
              </a:rPr>
              <a:t> bey </a:t>
            </a:r>
            <a:r>
              <a:rPr lang="tr-TR" sz="2000" b="1" dirty="0" err="1">
                <a:solidFill>
                  <a:schemeClr val="tx1"/>
                </a:solidFill>
                <a:latin typeface="Aldhabi" pitchFamily="2" charset="-78"/>
                <a:cs typeface="Aldhabi" pitchFamily="2" charset="-78"/>
              </a:rPr>
              <a:t>Ahmed</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Shah</a:t>
            </a:r>
            <a:r>
              <a:rPr lang="tr-TR" sz="2000" b="1" dirty="0">
                <a:solidFill>
                  <a:schemeClr val="tx1"/>
                </a:solidFill>
                <a:latin typeface="Aldhabi" pitchFamily="2" charset="-78"/>
                <a:cs typeface="Aldhabi" pitchFamily="2" charset="-78"/>
              </a:rPr>
              <a:t> in 1228-29; </a:t>
            </a:r>
            <a:r>
              <a:rPr lang="tr-TR" sz="2000" b="1" dirty="0" err="1" smtClean="0">
                <a:solidFill>
                  <a:schemeClr val="tx1"/>
                </a:solidFill>
                <a:latin typeface="Aldhabi" pitchFamily="2" charset="-78"/>
                <a:cs typeface="Aldhabi" pitchFamily="2" charset="-78"/>
              </a:rPr>
              <a:t>The</a:t>
            </a:r>
            <a:r>
              <a:rPr lang="tr-TR" sz="2000" b="1" dirty="0" smtClean="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Great</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Mosque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and</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Hospital</a:t>
            </a:r>
            <a:r>
              <a:rPr lang="tr-TR" sz="2000" b="1" dirty="0">
                <a:solidFill>
                  <a:schemeClr val="tx1"/>
                </a:solidFill>
                <a:latin typeface="Aldhabi" pitchFamily="2" charset="-78"/>
                <a:cs typeface="Aldhabi" pitchFamily="2" charset="-78"/>
              </a:rPr>
              <a:t> of </a:t>
            </a:r>
            <a:r>
              <a:rPr lang="tr-TR" sz="2000" b="1" dirty="0" err="1">
                <a:solidFill>
                  <a:schemeClr val="tx1"/>
                </a:solidFill>
                <a:latin typeface="Aldhabi" pitchFamily="2" charset="-78"/>
                <a:cs typeface="Aldhabi" pitchFamily="2" charset="-78"/>
              </a:rPr>
              <a:t>Divrigi</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was</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included</a:t>
            </a:r>
            <a:r>
              <a:rPr lang="tr-TR" sz="2000" b="1" dirty="0">
                <a:solidFill>
                  <a:schemeClr val="tx1"/>
                </a:solidFill>
                <a:latin typeface="Aldhabi" pitchFamily="2" charset="-78"/>
                <a:cs typeface="Aldhabi" pitchFamily="2" charset="-78"/>
              </a:rPr>
              <a:t> in </a:t>
            </a:r>
            <a:r>
              <a:rPr lang="tr-TR" sz="2000" b="1" dirty="0" err="1">
                <a:solidFill>
                  <a:schemeClr val="tx1"/>
                </a:solidFill>
                <a:latin typeface="Aldhabi" pitchFamily="2" charset="-78"/>
                <a:cs typeface="Aldhabi" pitchFamily="2" charset="-78"/>
              </a:rPr>
              <a:t>the</a:t>
            </a:r>
            <a:r>
              <a:rPr lang="tr-TR" sz="2000" b="1" dirty="0">
                <a:solidFill>
                  <a:schemeClr val="tx1"/>
                </a:solidFill>
                <a:latin typeface="Aldhabi" pitchFamily="2" charset="-78"/>
                <a:cs typeface="Aldhabi" pitchFamily="2" charset="-78"/>
              </a:rPr>
              <a:t> UNESCO </a:t>
            </a:r>
            <a:r>
              <a:rPr lang="tr-TR" sz="2000" b="1" dirty="0" err="1">
                <a:solidFill>
                  <a:schemeClr val="tx1"/>
                </a:solidFill>
                <a:latin typeface="Aldhabi" pitchFamily="2" charset="-78"/>
                <a:cs typeface="Aldhabi" pitchFamily="2" charset="-78"/>
              </a:rPr>
              <a:t>World</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Heritage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List</a:t>
            </a:r>
            <a:r>
              <a:rPr lang="tr-TR" sz="2000" b="1" dirty="0">
                <a:solidFill>
                  <a:schemeClr val="tx1"/>
                </a:solidFill>
                <a:latin typeface="Aldhabi" pitchFamily="2" charset="-78"/>
                <a:cs typeface="Aldhabi" pitchFamily="2" charset="-78"/>
              </a:rPr>
              <a:t> in 1985.</a:t>
            </a:r>
          </a:p>
        </p:txBody>
      </p:sp>
      <p:pic>
        <p:nvPicPr>
          <p:cNvPr id="4" name="Resim 4">
            <a:extLst>
              <a:ext uri="{FF2B5EF4-FFF2-40B4-BE49-F238E27FC236}">
                <a16:creationId xmlns:a16="http://schemas.microsoft.com/office/drawing/2014/main" xmlns="" id="{33A09238-7D1C-5045-930A-4AA4C6C4C6C6}"/>
              </a:ext>
            </a:extLst>
          </p:cNvPr>
          <p:cNvPicPr>
            <a:picLocks noChangeAspect="1"/>
          </p:cNvPicPr>
          <p:nvPr/>
        </p:nvPicPr>
        <p:blipFill>
          <a:blip r:embed="rId2"/>
          <a:stretch>
            <a:fillRect/>
          </a:stretch>
        </p:blipFill>
        <p:spPr>
          <a:xfrm>
            <a:off x="1648305" y="1854066"/>
            <a:ext cx="4455844" cy="4072828"/>
          </a:xfrm>
          <a:prstGeom prst="rect">
            <a:avLst/>
          </a:prstGeom>
        </p:spPr>
      </p:pic>
    </p:spTree>
    <p:extLst>
      <p:ext uri="{BB962C8B-B14F-4D97-AF65-F5344CB8AC3E}">
        <p14:creationId xmlns:p14="http://schemas.microsoft.com/office/powerpoint/2010/main" val="2566077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080CDF6-5203-4441-A10B-7D7236646056}"/>
              </a:ext>
            </a:extLst>
          </p:cNvPr>
          <p:cNvSpPr>
            <a:spLocks noGrp="1"/>
          </p:cNvSpPr>
          <p:nvPr>
            <p:ph type="title"/>
          </p:nvPr>
        </p:nvSpPr>
        <p:spPr>
          <a:xfrm>
            <a:off x="1640156" y="514088"/>
            <a:ext cx="8911687" cy="1280890"/>
          </a:xfrm>
        </p:spPr>
        <p:txBody>
          <a:bodyPr anchor="ctr">
            <a:normAutofit/>
          </a:bodyPr>
          <a:lstStyle/>
          <a:p>
            <a:pPr algn="ctr"/>
            <a:r>
              <a:rPr lang="tr-TR" sz="4400" b="1">
                <a:solidFill>
                  <a:srgbClr val="7030A0"/>
                </a:solidFill>
                <a:latin typeface="Aldhabi" pitchFamily="2" charset="-78"/>
                <a:cs typeface="Aldhabi" pitchFamily="2" charset="-78"/>
              </a:rPr>
              <a:t>SUMELA MONASTERY</a:t>
            </a:r>
          </a:p>
        </p:txBody>
      </p:sp>
      <p:sp>
        <p:nvSpPr>
          <p:cNvPr id="3" name="İçerik Yer Tutucusu 2">
            <a:extLst>
              <a:ext uri="{FF2B5EF4-FFF2-40B4-BE49-F238E27FC236}">
                <a16:creationId xmlns:a16="http://schemas.microsoft.com/office/drawing/2014/main" xmlns="" id="{180AE997-2DED-8D48-8E79-EA90D06BBC09}"/>
              </a:ext>
            </a:extLst>
          </p:cNvPr>
          <p:cNvSpPr>
            <a:spLocks noGrp="1"/>
          </p:cNvSpPr>
          <p:nvPr>
            <p:ph idx="1"/>
          </p:nvPr>
        </p:nvSpPr>
        <p:spPr>
          <a:xfrm>
            <a:off x="1295440" y="1794978"/>
            <a:ext cx="5038938" cy="4333214"/>
          </a:xfrm>
        </p:spPr>
        <p:txBody>
          <a:bodyPr>
            <a:noAutofit/>
          </a:bodyPr>
          <a:lstStyle/>
          <a:p>
            <a:r>
              <a:rPr lang="tr-TR" sz="2000" b="1" dirty="0">
                <a:solidFill>
                  <a:schemeClr val="tx1"/>
                </a:solidFill>
                <a:latin typeface="Aldhabi" pitchFamily="2" charset="-78"/>
                <a:cs typeface="Aldhabi" pitchFamily="2" charset="-78"/>
              </a:rPr>
              <a:t>Sümela </a:t>
            </a:r>
            <a:r>
              <a:rPr lang="tr-TR" sz="2000" b="1" dirty="0" err="1">
                <a:solidFill>
                  <a:schemeClr val="tx1"/>
                </a:solidFill>
                <a:latin typeface="Aldhabi" pitchFamily="2" charset="-78"/>
                <a:cs typeface="Aldhabi" pitchFamily="2" charset="-78"/>
              </a:rPr>
              <a:t>Monastery</a:t>
            </a:r>
            <a:r>
              <a:rPr lang="tr-TR" sz="2000" b="1" dirty="0">
                <a:solidFill>
                  <a:schemeClr val="tx1"/>
                </a:solidFill>
                <a:latin typeface="Aldhabi" pitchFamily="2" charset="-78"/>
                <a:cs typeface="Aldhabi" pitchFamily="2" charset="-78"/>
              </a:rPr>
              <a:t> is an </a:t>
            </a:r>
            <a:r>
              <a:rPr lang="tr-TR" sz="2000" b="1" dirty="0" err="1">
                <a:solidFill>
                  <a:schemeClr val="tx1"/>
                </a:solidFill>
                <a:latin typeface="Aldhabi" pitchFamily="2" charset="-78"/>
                <a:cs typeface="Aldhabi" pitchFamily="2" charset="-78"/>
              </a:rPr>
              <a:t>ancient</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Greek</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Orthodox</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monastery</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and</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church</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complex</a:t>
            </a:r>
            <a:r>
              <a:rPr lang="tr-TR" sz="2000" b="1" dirty="0">
                <a:solidFill>
                  <a:schemeClr val="tx1"/>
                </a:solidFill>
                <a:latin typeface="Aldhabi" pitchFamily="2" charset="-78"/>
                <a:cs typeface="Aldhabi" pitchFamily="2" charset="-78"/>
              </a:rPr>
              <a:t> at </a:t>
            </a:r>
            <a:r>
              <a:rPr lang="tr-TR" sz="2000" b="1" dirty="0" err="1">
                <a:solidFill>
                  <a:schemeClr val="tx1"/>
                </a:solidFill>
                <a:latin typeface="Aldhabi" pitchFamily="2" charset="-78"/>
                <a:cs typeface="Aldhabi" pitchFamily="2" charset="-78"/>
              </a:rPr>
              <a:t>the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height</a:t>
            </a:r>
            <a:r>
              <a:rPr lang="tr-TR" sz="2000" b="1" dirty="0">
                <a:solidFill>
                  <a:schemeClr val="tx1"/>
                </a:solidFill>
                <a:latin typeface="Aldhabi" pitchFamily="2" charset="-78"/>
                <a:cs typeface="Aldhabi" pitchFamily="2" charset="-78"/>
              </a:rPr>
              <a:t> of 1.150 m </a:t>
            </a:r>
            <a:r>
              <a:rPr lang="tr-TR" sz="2000" b="1" dirty="0" err="1">
                <a:solidFill>
                  <a:schemeClr val="tx1"/>
                </a:solidFill>
                <a:latin typeface="Aldhabi" pitchFamily="2" charset="-78"/>
                <a:cs typeface="Aldhabi" pitchFamily="2" charset="-78"/>
              </a:rPr>
              <a:t>above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sea</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level</a:t>
            </a:r>
            <a:r>
              <a:rPr lang="tr-TR" sz="2000" b="1" dirty="0">
                <a:solidFill>
                  <a:schemeClr val="tx1"/>
                </a:solidFill>
                <a:latin typeface="Aldhabi" pitchFamily="2" charset="-78"/>
                <a:cs typeface="Aldhabi" pitchFamily="2" charset="-78"/>
              </a:rPr>
              <a:t> on </a:t>
            </a:r>
            <a:r>
              <a:rPr lang="tr-TR" sz="2000" b="1" dirty="0" err="1">
                <a:solidFill>
                  <a:schemeClr val="tx1"/>
                </a:solidFill>
                <a:latin typeface="Aldhabi" pitchFamily="2" charset="-78"/>
                <a:cs typeface="Aldhabi" pitchFamily="2" charset="-78"/>
              </a:rPr>
              <a:t>the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hill</a:t>
            </a:r>
            <a:r>
              <a:rPr lang="tr-TR" sz="2000" b="1" dirty="0">
                <a:solidFill>
                  <a:schemeClr val="tx1"/>
                </a:solidFill>
                <a:latin typeface="Aldhabi" pitchFamily="2" charset="-78"/>
                <a:cs typeface="Aldhabi" pitchFamily="2" charset="-78"/>
              </a:rPr>
              <a:t> of Kara (</a:t>
            </a:r>
            <a:r>
              <a:rPr lang="tr-TR" sz="2000" b="1" dirty="0" err="1">
                <a:solidFill>
                  <a:schemeClr val="tx1"/>
                </a:solidFill>
                <a:latin typeface="Aldhabi" pitchFamily="2" charset="-78"/>
                <a:cs typeface="Aldhabi" pitchFamily="2" charset="-78"/>
              </a:rPr>
              <a:t>Ancient</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Greek</a:t>
            </a:r>
            <a:r>
              <a:rPr lang="tr-TR" sz="2000" b="1" dirty="0">
                <a:solidFill>
                  <a:schemeClr val="tx1"/>
                </a:solidFill>
                <a:latin typeface="Aldhabi" pitchFamily="2" charset="-78"/>
                <a:cs typeface="Aldhabi" pitchFamily="2" charset="-78"/>
              </a:rPr>
              <a:t> name: </a:t>
            </a:r>
            <a:r>
              <a:rPr lang="tr-TR" sz="2000" b="1" dirty="0" err="1">
                <a:solidFill>
                  <a:schemeClr val="tx1"/>
                </a:solidFill>
                <a:latin typeface="Aldhabi" pitchFamily="2" charset="-78"/>
                <a:cs typeface="Aldhabi" pitchFamily="2" charset="-78"/>
              </a:rPr>
              <a:t>Mela</a:t>
            </a:r>
            <a:r>
              <a:rPr lang="tr-TR" sz="2000" b="1" dirty="0">
                <a:solidFill>
                  <a:schemeClr val="tx1"/>
                </a:solidFill>
                <a:latin typeface="Aldhabi" pitchFamily="2" charset="-78"/>
                <a:cs typeface="Aldhabi" pitchFamily="2" charset="-78"/>
              </a:rPr>
              <a:t>) on </a:t>
            </a:r>
            <a:r>
              <a:rPr lang="tr-TR" sz="2000" b="1" dirty="0" err="1">
                <a:solidFill>
                  <a:schemeClr val="tx1"/>
                </a:solidFill>
                <a:latin typeface="Aldhabi" pitchFamily="2" charset="-78"/>
                <a:cs typeface="Aldhabi" pitchFamily="2" charset="-78"/>
              </a:rPr>
              <a:t>the</a:t>
            </a:r>
            <a:r>
              <a:rPr lang="tr-TR" sz="2000" b="1" dirty="0">
                <a:solidFill>
                  <a:schemeClr val="tx1"/>
                </a:solidFill>
                <a:latin typeface="Aldhabi" pitchFamily="2" charset="-78"/>
                <a:cs typeface="Aldhabi" pitchFamily="2" charset="-78"/>
              </a:rPr>
              <a:t> western </a:t>
            </a:r>
            <a:r>
              <a:rPr lang="tr-TR" sz="2000" b="1" dirty="0" err="1">
                <a:solidFill>
                  <a:schemeClr val="tx1"/>
                </a:solidFill>
                <a:latin typeface="Aldhabi" pitchFamily="2" charset="-78"/>
                <a:cs typeface="Aldhabi" pitchFamily="2" charset="-78"/>
              </a:rPr>
              <a:t>slopes</a:t>
            </a:r>
            <a:r>
              <a:rPr lang="tr-TR" sz="2000" b="1" dirty="0">
                <a:solidFill>
                  <a:schemeClr val="tx1"/>
                </a:solidFill>
                <a:latin typeface="Aldhabi" pitchFamily="2" charset="-78"/>
                <a:cs typeface="Aldhabi" pitchFamily="2" charset="-78"/>
              </a:rPr>
              <a:t> of </a:t>
            </a:r>
            <a:r>
              <a:rPr lang="tr-TR" sz="2000" b="1" dirty="0" err="1">
                <a:solidFill>
                  <a:schemeClr val="tx1"/>
                </a:solidFill>
                <a:latin typeface="Aldhabi" pitchFamily="2" charset="-78"/>
                <a:cs typeface="Aldhabi" pitchFamily="2" charset="-78"/>
              </a:rPr>
              <a:t>the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creek</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Ancient</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Greek</a:t>
            </a:r>
            <a:r>
              <a:rPr lang="tr-TR" sz="2000" b="1" dirty="0">
                <a:solidFill>
                  <a:schemeClr val="tx1"/>
                </a:solidFill>
                <a:latin typeface="Aldhabi" pitchFamily="2" charset="-78"/>
                <a:cs typeface="Aldhabi" pitchFamily="2" charset="-78"/>
              </a:rPr>
              <a:t> name: </a:t>
            </a:r>
            <a:r>
              <a:rPr lang="tr-TR" sz="2000" b="1" dirty="0" err="1">
                <a:solidFill>
                  <a:schemeClr val="tx1"/>
                </a:solidFill>
                <a:latin typeface="Aldhabi" pitchFamily="2" charset="-78"/>
                <a:cs typeface="Aldhabi" pitchFamily="2" charset="-78"/>
              </a:rPr>
              <a:t>Panagia</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which</a:t>
            </a:r>
            <a:r>
              <a:rPr lang="tr-TR" sz="2000" b="1" dirty="0">
                <a:solidFill>
                  <a:schemeClr val="tx1"/>
                </a:solidFill>
                <a:latin typeface="Aldhabi" pitchFamily="2" charset="-78"/>
                <a:cs typeface="Aldhabi" pitchFamily="2" charset="-78"/>
              </a:rPr>
              <a:t> is </a:t>
            </a:r>
            <a:r>
              <a:rPr lang="tr-TR" sz="2000" b="1" dirty="0" err="1">
                <a:solidFill>
                  <a:schemeClr val="tx1"/>
                </a:solidFill>
                <a:latin typeface="Aldhabi" pitchFamily="2" charset="-78"/>
                <a:cs typeface="Aldhabi" pitchFamily="2" charset="-78"/>
              </a:rPr>
              <a:t>located</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within</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the</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borders</a:t>
            </a:r>
            <a:r>
              <a:rPr lang="tr-TR" sz="2000" b="1" dirty="0">
                <a:solidFill>
                  <a:schemeClr val="tx1"/>
                </a:solidFill>
                <a:latin typeface="Aldhabi" pitchFamily="2" charset="-78"/>
                <a:cs typeface="Aldhabi" pitchFamily="2" charset="-78"/>
              </a:rPr>
              <a:t> of Altındere </a:t>
            </a:r>
            <a:r>
              <a:rPr lang="tr-TR" sz="2000" b="1" dirty="0" err="1">
                <a:solidFill>
                  <a:schemeClr val="tx1"/>
                </a:solidFill>
                <a:latin typeface="Aldhabi" pitchFamily="2" charset="-78"/>
                <a:cs typeface="Aldhabi" pitchFamily="2" charset="-78"/>
              </a:rPr>
              <a:t>valley</a:t>
            </a:r>
            <a:r>
              <a:rPr lang="tr-TR" sz="2000" b="1" dirty="0">
                <a:solidFill>
                  <a:schemeClr val="tx1"/>
                </a:solidFill>
                <a:latin typeface="Aldhabi" pitchFamily="2" charset="-78"/>
                <a:cs typeface="Aldhabi" pitchFamily="2" charset="-78"/>
              </a:rPr>
              <a:t> in Maçka </a:t>
            </a:r>
            <a:r>
              <a:rPr lang="tr-TR" sz="2000" b="1" dirty="0" err="1">
                <a:solidFill>
                  <a:schemeClr val="tx1"/>
                </a:solidFill>
                <a:latin typeface="Aldhabi" pitchFamily="2" charset="-78"/>
                <a:cs typeface="Aldhabi" pitchFamily="2" charset="-78"/>
              </a:rPr>
              <a:t>district</a:t>
            </a:r>
            <a:r>
              <a:rPr lang="tr-TR" sz="2000" b="1" dirty="0">
                <a:solidFill>
                  <a:schemeClr val="tx1"/>
                </a:solidFill>
                <a:latin typeface="Aldhabi" pitchFamily="2" charset="-78"/>
                <a:cs typeface="Aldhabi" pitchFamily="2" charset="-78"/>
              </a:rPr>
              <a:t> of Trabzon </a:t>
            </a:r>
            <a:r>
              <a:rPr lang="tr-TR" sz="2000" b="1" dirty="0" err="1">
                <a:solidFill>
                  <a:schemeClr val="tx1"/>
                </a:solidFill>
                <a:latin typeface="Aldhabi" pitchFamily="2" charset="-78"/>
                <a:cs typeface="Aldhabi" pitchFamily="2" charset="-78"/>
              </a:rPr>
              <a:t>province</a:t>
            </a:r>
            <a:r>
              <a:rPr lang="tr-TR" sz="2000" b="1" dirty="0">
                <a:solidFill>
                  <a:schemeClr val="tx1"/>
                </a:solidFill>
                <a:latin typeface="Aldhabi" pitchFamily="2" charset="-78"/>
                <a:cs typeface="Aldhabi" pitchFamily="2" charset="-78"/>
              </a:rPr>
              <a:t>.</a:t>
            </a:r>
            <a:r>
              <a:rPr lang="tr-TR" sz="2000" b="1" dirty="0" err="1">
                <a:solidFill>
                  <a:schemeClr val="tx1"/>
                </a:solidFill>
                <a:latin typeface="Aldhabi" pitchFamily="2" charset="-78"/>
                <a:cs typeface="Aldhabi" pitchFamily="2" charset="-78"/>
              </a:rPr>
              <a:t>Its</a:t>
            </a:r>
            <a:r>
              <a:rPr lang="tr-TR" sz="2000" b="1" dirty="0">
                <a:solidFill>
                  <a:schemeClr val="tx1"/>
                </a:solidFill>
                <a:latin typeface="Aldhabi" pitchFamily="2" charset="-78"/>
                <a:cs typeface="Aldhabi" pitchFamily="2" charset="-78"/>
              </a:rPr>
              <a:t> name is </a:t>
            </a:r>
            <a:r>
              <a:rPr lang="tr-TR" sz="2000" b="1" dirty="0" err="1">
                <a:solidFill>
                  <a:schemeClr val="tx1"/>
                </a:solidFill>
                <a:latin typeface="Aldhabi" pitchFamily="2" charset="-78"/>
                <a:cs typeface="Aldhabi" pitchFamily="2" charset="-78"/>
              </a:rPr>
              <a:t>Panagia</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Sumela</a:t>
            </a:r>
            <a:r>
              <a:rPr lang="tr-TR" sz="2000" b="1" dirty="0">
                <a:solidFill>
                  <a:schemeClr val="tx1"/>
                </a:solidFill>
                <a:latin typeface="Aldhabi" pitchFamily="2" charset="-78"/>
                <a:cs typeface="Aldhabi" pitchFamily="2" charset="-78"/>
              </a:rPr>
              <a:t> </a:t>
            </a:r>
            <a:r>
              <a:rPr lang="tr-TR" sz="1200" b="1" dirty="0">
                <a:solidFill>
                  <a:schemeClr val="tx1"/>
                </a:solidFill>
                <a:latin typeface="Aldhabi" pitchFamily="2" charset="-78"/>
                <a:cs typeface="Aldhabi" pitchFamily="2" charset="-78"/>
              </a:rPr>
              <a:t>(</a:t>
            </a:r>
            <a:r>
              <a:rPr lang="el-GR" sz="1200" b="1" dirty="0">
                <a:solidFill>
                  <a:schemeClr val="tx1"/>
                </a:solidFill>
                <a:cs typeface="Aldhabi" pitchFamily="2" charset="-78"/>
              </a:rPr>
              <a:t>Παναγία Σουμελά)</a:t>
            </a:r>
            <a:r>
              <a:rPr lang="el-GR" sz="2000" b="1" dirty="0">
                <a:solidFill>
                  <a:schemeClr val="tx1"/>
                </a:solidFill>
                <a:cs typeface="Aldhabi" pitchFamily="2" charset="-78"/>
              </a:rPr>
              <a:t> </a:t>
            </a:r>
            <a:r>
              <a:rPr lang="tr-TR" sz="2000" b="1" dirty="0" err="1">
                <a:solidFill>
                  <a:schemeClr val="tx1"/>
                </a:solidFill>
                <a:latin typeface="Aldhabi" pitchFamily="2" charset="-78"/>
                <a:cs typeface="Aldhabi" pitchFamily="2" charset="-78"/>
              </a:rPr>
              <a:t>or</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Theotokos</a:t>
            </a:r>
            <a:r>
              <a:rPr lang="tr-TR" sz="2000" b="1" dirty="0">
                <a:solidFill>
                  <a:schemeClr val="tx1"/>
                </a:solidFill>
                <a:latin typeface="Aldhabi" pitchFamily="2" charset="-78"/>
                <a:cs typeface="Aldhabi" pitchFamily="2" charset="-78"/>
              </a:rPr>
              <a:t> </a:t>
            </a:r>
            <a:r>
              <a:rPr lang="tr-TR" sz="2000" b="1" dirty="0" err="1">
                <a:solidFill>
                  <a:schemeClr val="tx1"/>
                </a:solidFill>
                <a:latin typeface="Aldhabi" pitchFamily="2" charset="-78"/>
                <a:cs typeface="Aldhabi" pitchFamily="2" charset="-78"/>
              </a:rPr>
              <a:t>Sumela</a:t>
            </a:r>
            <a:r>
              <a:rPr lang="tr-TR" sz="2000" b="1" dirty="0">
                <a:solidFill>
                  <a:schemeClr val="tx1"/>
                </a:solidFill>
                <a:latin typeface="Aldhabi" pitchFamily="2" charset="-78"/>
                <a:cs typeface="Aldhabi" pitchFamily="2" charset="-78"/>
              </a:rPr>
              <a:t>.</a:t>
            </a:r>
          </a:p>
        </p:txBody>
      </p:sp>
      <p:pic>
        <p:nvPicPr>
          <p:cNvPr id="4" name="Resim 4">
            <a:extLst>
              <a:ext uri="{FF2B5EF4-FFF2-40B4-BE49-F238E27FC236}">
                <a16:creationId xmlns:a16="http://schemas.microsoft.com/office/drawing/2014/main" xmlns="" id="{263E2EE1-14E3-4D41-9180-3B84AB93806B}"/>
              </a:ext>
            </a:extLst>
          </p:cNvPr>
          <p:cNvPicPr>
            <a:picLocks noChangeAspect="1"/>
          </p:cNvPicPr>
          <p:nvPr/>
        </p:nvPicPr>
        <p:blipFill>
          <a:blip r:embed="rId2"/>
          <a:stretch>
            <a:fillRect/>
          </a:stretch>
        </p:blipFill>
        <p:spPr>
          <a:xfrm>
            <a:off x="6532398" y="1837764"/>
            <a:ext cx="4812029" cy="3899996"/>
          </a:xfrm>
          <a:prstGeom prst="rect">
            <a:avLst/>
          </a:prstGeom>
        </p:spPr>
      </p:pic>
    </p:spTree>
    <p:extLst>
      <p:ext uri="{BB962C8B-B14F-4D97-AF65-F5344CB8AC3E}">
        <p14:creationId xmlns:p14="http://schemas.microsoft.com/office/powerpoint/2010/main" val="325209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C38B9AC-BFA5-FB40-9618-4F99D361FE74}"/>
              </a:ext>
            </a:extLst>
          </p:cNvPr>
          <p:cNvSpPr>
            <a:spLocks noGrp="1"/>
          </p:cNvSpPr>
          <p:nvPr>
            <p:ph type="title"/>
          </p:nvPr>
        </p:nvSpPr>
        <p:spPr>
          <a:xfrm>
            <a:off x="1640156" y="428516"/>
            <a:ext cx="8911687" cy="1280890"/>
          </a:xfrm>
        </p:spPr>
        <p:txBody>
          <a:bodyPr anchor="ctr">
            <a:normAutofit/>
          </a:bodyPr>
          <a:lstStyle/>
          <a:p>
            <a:pPr algn="ctr"/>
            <a:r>
              <a:rPr lang="tr-TR" sz="4400" b="1">
                <a:solidFill>
                  <a:srgbClr val="FF0000"/>
                </a:solidFill>
                <a:latin typeface="Aldhabi" pitchFamily="2" charset="-78"/>
                <a:cs typeface="Aldhabi" pitchFamily="2" charset="-78"/>
              </a:rPr>
              <a:t>TOPKAPI PALACE</a:t>
            </a:r>
          </a:p>
        </p:txBody>
      </p:sp>
      <p:sp>
        <p:nvSpPr>
          <p:cNvPr id="3" name="İçerik Yer Tutucusu 2">
            <a:extLst>
              <a:ext uri="{FF2B5EF4-FFF2-40B4-BE49-F238E27FC236}">
                <a16:creationId xmlns:a16="http://schemas.microsoft.com/office/drawing/2014/main" xmlns="" id="{DBEAE00C-E724-184C-9F51-A7D67627AD0A}"/>
              </a:ext>
            </a:extLst>
          </p:cNvPr>
          <p:cNvSpPr>
            <a:spLocks noGrp="1"/>
          </p:cNvSpPr>
          <p:nvPr>
            <p:ph idx="1"/>
          </p:nvPr>
        </p:nvSpPr>
        <p:spPr>
          <a:xfrm>
            <a:off x="2155603" y="4578767"/>
            <a:ext cx="8396240" cy="1850717"/>
          </a:xfrm>
        </p:spPr>
        <p:txBody>
          <a:bodyPr>
            <a:normAutofit fontScale="85000" lnSpcReduction="10000"/>
          </a:bodyPr>
          <a:lstStyle/>
          <a:p>
            <a:r>
              <a:rPr lang="tr-TR" sz="2800" b="1">
                <a:solidFill>
                  <a:schemeClr val="tx1"/>
                </a:solidFill>
                <a:latin typeface="Aldhabi" pitchFamily="2" charset="-78"/>
                <a:cs typeface="Aldhabi" pitchFamily="2" charset="-78"/>
              </a:rPr>
              <a:t>Topkapı Palace is the Ottoman Empire's 600-year history of 400 years, used as the administrative center of the state and the palace of the Ottoman sultans lived in. Nearly 4,000 people lived in a time. Topkapi Palace was built in 1478 by Fatih Sultan Mehmed.</a:t>
            </a:r>
          </a:p>
        </p:txBody>
      </p:sp>
      <p:pic>
        <p:nvPicPr>
          <p:cNvPr id="4" name="Resim 4">
            <a:extLst>
              <a:ext uri="{FF2B5EF4-FFF2-40B4-BE49-F238E27FC236}">
                <a16:creationId xmlns:a16="http://schemas.microsoft.com/office/drawing/2014/main" xmlns="" id="{57579EBB-1E88-8244-BB45-64CBA53D0D72}"/>
              </a:ext>
            </a:extLst>
          </p:cNvPr>
          <p:cNvPicPr>
            <a:picLocks noChangeAspect="1"/>
          </p:cNvPicPr>
          <p:nvPr/>
        </p:nvPicPr>
        <p:blipFill>
          <a:blip r:embed="rId2"/>
          <a:stretch>
            <a:fillRect/>
          </a:stretch>
        </p:blipFill>
        <p:spPr>
          <a:xfrm>
            <a:off x="2155603" y="1709406"/>
            <a:ext cx="8396240" cy="2630327"/>
          </a:xfrm>
          <a:prstGeom prst="rect">
            <a:avLst/>
          </a:prstGeom>
        </p:spPr>
      </p:pic>
    </p:spTree>
    <p:extLst>
      <p:ext uri="{BB962C8B-B14F-4D97-AF65-F5344CB8AC3E}">
        <p14:creationId xmlns:p14="http://schemas.microsoft.com/office/powerpoint/2010/main" val="486873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FFF394C-3E36-2A4D-8A15-FE3E277A4482}"/>
              </a:ext>
            </a:extLst>
          </p:cNvPr>
          <p:cNvSpPr>
            <a:spLocks noGrp="1"/>
          </p:cNvSpPr>
          <p:nvPr>
            <p:ph type="title"/>
          </p:nvPr>
        </p:nvSpPr>
        <p:spPr>
          <a:xfrm>
            <a:off x="1640156" y="428516"/>
            <a:ext cx="8911687" cy="1280890"/>
          </a:xfrm>
        </p:spPr>
        <p:txBody>
          <a:bodyPr vert="horz" anchor="ctr">
            <a:normAutofit/>
          </a:bodyPr>
          <a:lstStyle/>
          <a:p>
            <a:pPr algn="ctr"/>
            <a:r>
              <a:rPr lang="tr-TR" sz="4400" b="1" dirty="0">
                <a:solidFill>
                  <a:schemeClr val="accent4">
                    <a:lumMod val="75000"/>
                  </a:schemeClr>
                </a:solidFill>
                <a:latin typeface="Aldhabi" pitchFamily="2" charset="-78"/>
                <a:cs typeface="Aldhabi" pitchFamily="2" charset="-78"/>
              </a:rPr>
              <a:t>DOLMABAHÇE PALACE</a:t>
            </a:r>
          </a:p>
        </p:txBody>
      </p:sp>
      <p:sp>
        <p:nvSpPr>
          <p:cNvPr id="3" name="İçerik Yer Tutucusu 2">
            <a:extLst>
              <a:ext uri="{FF2B5EF4-FFF2-40B4-BE49-F238E27FC236}">
                <a16:creationId xmlns:a16="http://schemas.microsoft.com/office/drawing/2014/main" xmlns="" id="{72EDDFDE-0D5D-F041-8665-9A7CD19D16F3}"/>
              </a:ext>
            </a:extLst>
          </p:cNvPr>
          <p:cNvSpPr>
            <a:spLocks noGrp="1"/>
          </p:cNvSpPr>
          <p:nvPr>
            <p:ph idx="1"/>
          </p:nvPr>
        </p:nvSpPr>
        <p:spPr>
          <a:xfrm>
            <a:off x="6320118" y="2133600"/>
            <a:ext cx="5184493" cy="3777622"/>
          </a:xfrm>
        </p:spPr>
        <p:txBody>
          <a:bodyPr>
            <a:normAutofit fontScale="85000" lnSpcReduction="20000"/>
          </a:bodyPr>
          <a:lstStyle/>
          <a:p>
            <a:r>
              <a:rPr lang="tr-TR" sz="2800" b="1" dirty="0">
                <a:solidFill>
                  <a:schemeClr val="tx1"/>
                </a:solidFill>
                <a:latin typeface="Aldhabi" pitchFamily="2" charset="-78"/>
                <a:cs typeface="Aldhabi" pitchFamily="2" charset="-78"/>
              </a:rPr>
              <a:t>Dolmabahçe </a:t>
            </a:r>
            <a:r>
              <a:rPr lang="tr-TR" sz="2800" b="1" dirty="0" err="1">
                <a:solidFill>
                  <a:schemeClr val="tx1"/>
                </a:solidFill>
                <a:latin typeface="Aldhabi" pitchFamily="2" charset="-78"/>
                <a:cs typeface="Aldhabi" pitchFamily="2" charset="-78"/>
              </a:rPr>
              <a:t>Palace</a:t>
            </a:r>
            <a:r>
              <a:rPr lang="tr-TR" sz="2800" b="1" dirty="0">
                <a:solidFill>
                  <a:schemeClr val="tx1"/>
                </a:solidFill>
                <a:latin typeface="Aldhabi" pitchFamily="2" charset="-78"/>
                <a:cs typeface="Aldhabi" pitchFamily="2" charset="-78"/>
              </a:rPr>
              <a:t> is an </a:t>
            </a:r>
            <a:r>
              <a:rPr lang="tr-TR" sz="2800" b="1" dirty="0" err="1">
                <a:solidFill>
                  <a:schemeClr val="tx1"/>
                </a:solidFill>
                <a:latin typeface="Aldhabi" pitchFamily="2" charset="-78"/>
                <a:cs typeface="Aldhabi" pitchFamily="2" charset="-78"/>
              </a:rPr>
              <a:t>Ottoman</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palace</a:t>
            </a:r>
            <a:r>
              <a:rPr lang="tr-TR" sz="2800" b="1" dirty="0">
                <a:solidFill>
                  <a:schemeClr val="tx1"/>
                </a:solidFill>
                <a:latin typeface="Aldhabi" pitchFamily="2" charset="-78"/>
                <a:cs typeface="Aldhabi" pitchFamily="2" charset="-78"/>
              </a:rPr>
              <a:t> in </a:t>
            </a:r>
            <a:r>
              <a:rPr lang="tr-TR" sz="2800" b="1" dirty="0" err="1">
                <a:solidFill>
                  <a:schemeClr val="tx1"/>
                </a:solidFill>
                <a:latin typeface="Aldhabi" pitchFamily="2" charset="-78"/>
                <a:cs typeface="Aldhabi" pitchFamily="2" charset="-78"/>
              </a:rPr>
              <a:t>Istanbul</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Besiktas</a:t>
            </a:r>
            <a:r>
              <a:rPr lang="tr-TR" sz="2800" b="1" dirty="0">
                <a:solidFill>
                  <a:schemeClr val="tx1"/>
                </a:solidFill>
                <a:latin typeface="Aldhabi" pitchFamily="2" charset="-78"/>
                <a:cs typeface="Aldhabi" pitchFamily="2" charset="-78"/>
              </a:rPr>
              <a:t>, on an </a:t>
            </a:r>
            <a:r>
              <a:rPr lang="tr-TR" sz="2800" b="1" dirty="0" err="1">
                <a:solidFill>
                  <a:schemeClr val="tx1"/>
                </a:solidFill>
                <a:latin typeface="Aldhabi" pitchFamily="2" charset="-78"/>
                <a:cs typeface="Aldhabi" pitchFamily="2" charset="-78"/>
              </a:rPr>
              <a:t>area</a:t>
            </a:r>
            <a:r>
              <a:rPr lang="tr-TR" sz="2800" b="1" dirty="0">
                <a:solidFill>
                  <a:schemeClr val="tx1"/>
                </a:solidFill>
                <a:latin typeface="Aldhabi" pitchFamily="2" charset="-78"/>
                <a:cs typeface="Aldhabi" pitchFamily="2" charset="-78"/>
              </a:rPr>
              <a:t> of 250,000 m² </a:t>
            </a:r>
            <a:r>
              <a:rPr lang="tr-TR" sz="2800" b="1" dirty="0" err="1">
                <a:solidFill>
                  <a:schemeClr val="tx1"/>
                </a:solidFill>
                <a:latin typeface="Aldhabi" pitchFamily="2" charset="-78"/>
                <a:cs typeface="Aldhabi" pitchFamily="2" charset="-78"/>
              </a:rPr>
              <a:t>between</a:t>
            </a:r>
            <a:r>
              <a:rPr lang="tr-TR" sz="2800" b="1" dirty="0">
                <a:solidFill>
                  <a:schemeClr val="tx1"/>
                </a:solidFill>
                <a:latin typeface="Aldhabi" pitchFamily="2" charset="-78"/>
                <a:cs typeface="Aldhabi" pitchFamily="2" charset="-78"/>
              </a:rPr>
              <a:t> Dolmabahçe </a:t>
            </a:r>
            <a:r>
              <a:rPr lang="tr-TR" sz="2800" b="1" dirty="0" err="1">
                <a:solidFill>
                  <a:schemeClr val="tx1"/>
                </a:solidFill>
                <a:latin typeface="Aldhabi" pitchFamily="2" charset="-78"/>
                <a:cs typeface="Aldhabi" pitchFamily="2" charset="-78"/>
              </a:rPr>
              <a:t>Street</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which</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extends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from</a:t>
            </a:r>
            <a:r>
              <a:rPr lang="tr-TR" sz="2800" b="1" dirty="0">
                <a:solidFill>
                  <a:schemeClr val="tx1"/>
                </a:solidFill>
                <a:latin typeface="Aldhabi" pitchFamily="2" charset="-78"/>
                <a:cs typeface="Aldhabi" pitchFamily="2" charset="-78"/>
              </a:rPr>
              <a:t> </a:t>
            </a:r>
            <a:r>
              <a:rPr lang="tr-TR" sz="2800" b="1" dirty="0" smtClean="0">
                <a:solidFill>
                  <a:schemeClr val="tx1"/>
                </a:solidFill>
                <a:latin typeface="Aldhabi" pitchFamily="2" charset="-78"/>
                <a:cs typeface="Aldhabi" pitchFamily="2" charset="-78"/>
              </a:rPr>
              <a:t>Kabataş </a:t>
            </a:r>
            <a:r>
              <a:rPr lang="tr-TR" sz="2800" b="1" dirty="0" err="1">
                <a:solidFill>
                  <a:schemeClr val="tx1"/>
                </a:solidFill>
                <a:latin typeface="Aldhabi" pitchFamily="2" charset="-78"/>
                <a:cs typeface="Aldhabi" pitchFamily="2" charset="-78"/>
              </a:rPr>
              <a:t>to</a:t>
            </a:r>
            <a:r>
              <a:rPr lang="tr-TR" sz="2800" b="1" dirty="0">
                <a:solidFill>
                  <a:schemeClr val="tx1"/>
                </a:solidFill>
                <a:latin typeface="Aldhabi" pitchFamily="2" charset="-78"/>
                <a:cs typeface="Aldhabi" pitchFamily="2" charset="-78"/>
              </a:rPr>
              <a:t> </a:t>
            </a:r>
            <a:r>
              <a:rPr lang="tr-TR" sz="2800" b="1" dirty="0" err="1" smtClean="0">
                <a:solidFill>
                  <a:schemeClr val="tx1"/>
                </a:solidFill>
                <a:latin typeface="Aldhabi" pitchFamily="2" charset="-78"/>
                <a:cs typeface="Aldhabi" pitchFamily="2" charset="-78"/>
              </a:rPr>
              <a:t>Besiktaş</a:t>
            </a:r>
            <a:r>
              <a:rPr lang="tr-TR" sz="2800" b="1" dirty="0" smtClean="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and</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Bosphorus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It</a:t>
            </a:r>
            <a:r>
              <a:rPr lang="tr-TR" sz="2800" b="1" dirty="0">
                <a:solidFill>
                  <a:schemeClr val="tx1"/>
                </a:solidFill>
                <a:latin typeface="Aldhabi" pitchFamily="2" charset="-78"/>
                <a:cs typeface="Aldhabi" pitchFamily="2" charset="-78"/>
              </a:rPr>
              <a:t> is </a:t>
            </a:r>
            <a:r>
              <a:rPr lang="tr-TR" sz="2800" b="1" dirty="0" err="1">
                <a:solidFill>
                  <a:schemeClr val="tx1"/>
                </a:solidFill>
                <a:latin typeface="Aldhabi" pitchFamily="2" charset="-78"/>
                <a:cs typeface="Aldhabi" pitchFamily="2" charset="-78"/>
              </a:rPr>
              <a:t>located</a:t>
            </a:r>
            <a:r>
              <a:rPr lang="tr-TR" sz="2800" b="1" dirty="0">
                <a:solidFill>
                  <a:schemeClr val="tx1"/>
                </a:solidFill>
                <a:latin typeface="Aldhabi" pitchFamily="2" charset="-78"/>
                <a:cs typeface="Aldhabi" pitchFamily="2" charset="-78"/>
              </a:rPr>
              <a:t> on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left</a:t>
            </a:r>
            <a:r>
              <a:rPr lang="tr-TR" sz="2800" b="1" dirty="0">
                <a:solidFill>
                  <a:schemeClr val="tx1"/>
                </a:solidFill>
                <a:latin typeface="Aldhabi" pitchFamily="2" charset="-78"/>
                <a:cs typeface="Aldhabi" pitchFamily="2" charset="-78"/>
              </a:rPr>
              <a:t> bank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entrance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to</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Bosphorus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sea</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from</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Sea</a:t>
            </a:r>
            <a:r>
              <a:rPr lang="tr-TR" sz="2800" b="1" dirty="0">
                <a:solidFill>
                  <a:schemeClr val="tx1"/>
                </a:solidFill>
                <a:latin typeface="Aldhabi" pitchFamily="2" charset="-78"/>
                <a:cs typeface="Aldhabi" pitchFamily="2" charset="-78"/>
              </a:rPr>
              <a:t> of Marmara, </a:t>
            </a:r>
            <a:r>
              <a:rPr lang="tr-TR" sz="2800" b="1" dirty="0" err="1">
                <a:solidFill>
                  <a:schemeClr val="tx1"/>
                </a:solidFill>
                <a:latin typeface="Aldhabi" pitchFamily="2" charset="-78"/>
                <a:cs typeface="Aldhabi" pitchFamily="2" charset="-78"/>
              </a:rPr>
              <a:t>opposite</a:t>
            </a:r>
            <a:r>
              <a:rPr lang="tr-TR" sz="2800" b="1" dirty="0">
                <a:solidFill>
                  <a:schemeClr val="tx1"/>
                </a:solidFill>
                <a:latin typeface="Aldhabi" pitchFamily="2" charset="-78"/>
                <a:cs typeface="Aldhabi" pitchFamily="2" charset="-78"/>
              </a:rPr>
              <a:t> Üsküdar </a:t>
            </a:r>
            <a:r>
              <a:rPr lang="tr-TR" sz="2800" b="1" dirty="0" err="1">
                <a:solidFill>
                  <a:schemeClr val="tx1"/>
                </a:solidFill>
                <a:latin typeface="Aldhabi" pitchFamily="2" charset="-78"/>
                <a:cs typeface="Aldhabi" pitchFamily="2" charset="-78"/>
              </a:rPr>
              <a:t>and</a:t>
            </a:r>
            <a:r>
              <a:rPr lang="tr-TR" sz="2800" b="1" dirty="0">
                <a:solidFill>
                  <a:schemeClr val="tx1"/>
                </a:solidFill>
                <a:latin typeface="Aldhabi" pitchFamily="2" charset="-78"/>
                <a:cs typeface="Aldhabi" pitchFamily="2" charset="-78"/>
              </a:rPr>
              <a:t> Salacak. </a:t>
            </a:r>
            <a:r>
              <a:rPr lang="tr-TR" sz="2800" b="1" dirty="0" err="1">
                <a:solidFill>
                  <a:schemeClr val="tx1"/>
                </a:solidFill>
                <a:latin typeface="Aldhabi" pitchFamily="2" charset="-78"/>
                <a:cs typeface="Aldhabi" pitchFamily="2" charset="-78"/>
              </a:rPr>
              <a:t>Construction</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started</a:t>
            </a:r>
            <a:r>
              <a:rPr lang="tr-TR" sz="2800" b="1" dirty="0">
                <a:solidFill>
                  <a:schemeClr val="tx1"/>
                </a:solidFill>
                <a:latin typeface="Aldhabi" pitchFamily="2" charset="-78"/>
                <a:cs typeface="Aldhabi" pitchFamily="2" charset="-78"/>
              </a:rPr>
              <a:t> in 1843 </a:t>
            </a:r>
            <a:r>
              <a:rPr lang="tr-TR" sz="2800" b="1" dirty="0" err="1">
                <a:solidFill>
                  <a:schemeClr val="tx1"/>
                </a:solidFill>
                <a:latin typeface="Aldhabi" pitchFamily="2" charset="-78"/>
                <a:cs typeface="Aldhabi" pitchFamily="2" charset="-78"/>
              </a:rPr>
              <a:t>and</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finished</a:t>
            </a:r>
            <a:r>
              <a:rPr lang="tr-TR" sz="2800" b="1" dirty="0">
                <a:solidFill>
                  <a:schemeClr val="tx1"/>
                </a:solidFill>
                <a:latin typeface="Aldhabi" pitchFamily="2" charset="-78"/>
                <a:cs typeface="Aldhabi" pitchFamily="2" charset="-78"/>
              </a:rPr>
              <a:t> in 1856.</a:t>
            </a:r>
          </a:p>
        </p:txBody>
      </p:sp>
      <p:pic>
        <p:nvPicPr>
          <p:cNvPr id="4" name="Resim 4">
            <a:extLst>
              <a:ext uri="{FF2B5EF4-FFF2-40B4-BE49-F238E27FC236}">
                <a16:creationId xmlns:a16="http://schemas.microsoft.com/office/drawing/2014/main" xmlns="" id="{0711DD0C-B237-C946-A091-EB5F0D27B358}"/>
              </a:ext>
            </a:extLst>
          </p:cNvPr>
          <p:cNvPicPr>
            <a:picLocks noChangeAspect="1"/>
          </p:cNvPicPr>
          <p:nvPr/>
        </p:nvPicPr>
        <p:blipFill>
          <a:blip r:embed="rId2"/>
          <a:stretch>
            <a:fillRect/>
          </a:stretch>
        </p:blipFill>
        <p:spPr>
          <a:xfrm>
            <a:off x="1287654" y="2172967"/>
            <a:ext cx="4808345" cy="3575288"/>
          </a:xfrm>
          <a:prstGeom prst="rect">
            <a:avLst/>
          </a:prstGeom>
        </p:spPr>
      </p:pic>
    </p:spTree>
    <p:extLst>
      <p:ext uri="{BB962C8B-B14F-4D97-AF65-F5344CB8AC3E}">
        <p14:creationId xmlns:p14="http://schemas.microsoft.com/office/powerpoint/2010/main" val="24337213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0C759E9-DA3F-774D-928D-4BE4957DA515}"/>
              </a:ext>
            </a:extLst>
          </p:cNvPr>
          <p:cNvSpPr>
            <a:spLocks noGrp="1"/>
          </p:cNvSpPr>
          <p:nvPr>
            <p:ph type="title"/>
          </p:nvPr>
        </p:nvSpPr>
        <p:spPr>
          <a:xfrm>
            <a:off x="1640156" y="489640"/>
            <a:ext cx="8911687" cy="1280890"/>
          </a:xfrm>
        </p:spPr>
        <p:txBody>
          <a:bodyPr anchor="ctr">
            <a:normAutofit fontScale="90000"/>
          </a:bodyPr>
          <a:lstStyle/>
          <a:p>
            <a:pPr algn="ctr"/>
            <a:r>
              <a:rPr lang="tr-TR" sz="4400" b="1">
                <a:latin typeface="Aldhabi" pitchFamily="2" charset="-78"/>
                <a:cs typeface="Aldhabi" pitchFamily="2" charset="-78"/>
              </a:rPr>
              <a:t>TURKEY’S GENERAL ARCHITECTURE</a:t>
            </a:r>
          </a:p>
        </p:txBody>
      </p:sp>
      <p:sp>
        <p:nvSpPr>
          <p:cNvPr id="3" name="İçerik Yer Tutucusu 2">
            <a:extLst>
              <a:ext uri="{FF2B5EF4-FFF2-40B4-BE49-F238E27FC236}">
                <a16:creationId xmlns:a16="http://schemas.microsoft.com/office/drawing/2014/main" xmlns="" id="{BA32B086-10D1-AD43-A042-A005EA8242A4}"/>
              </a:ext>
            </a:extLst>
          </p:cNvPr>
          <p:cNvSpPr>
            <a:spLocks noGrp="1"/>
          </p:cNvSpPr>
          <p:nvPr>
            <p:ph idx="1"/>
          </p:nvPr>
        </p:nvSpPr>
        <p:spPr>
          <a:xfrm>
            <a:off x="1066800" y="1770529"/>
            <a:ext cx="10511159" cy="4173071"/>
          </a:xfrm>
        </p:spPr>
        <p:txBody>
          <a:bodyPr>
            <a:noAutofit/>
          </a:bodyPr>
          <a:lstStyle/>
          <a:p>
            <a:r>
              <a:rPr lang="tr-TR" sz="3200" b="1" dirty="0" err="1">
                <a:solidFill>
                  <a:schemeClr val="tx1"/>
                </a:solidFill>
                <a:latin typeface="Aldhabi" pitchFamily="2" charset="-78"/>
                <a:cs typeface="Aldhabi" pitchFamily="2" charset="-78"/>
              </a:rPr>
              <a:t>Turkey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which</a:t>
            </a:r>
            <a:r>
              <a:rPr lang="tr-TR" sz="3200" b="1" dirty="0">
                <a:solidFill>
                  <a:schemeClr val="tx1"/>
                </a:solidFill>
                <a:latin typeface="Aldhabi" pitchFamily="2" charset="-78"/>
                <a:cs typeface="Aldhabi" pitchFamily="2" charset="-78"/>
              </a:rPr>
              <a:t> has </a:t>
            </a:r>
            <a:r>
              <a:rPr lang="tr-TR" sz="3200" b="1" dirty="0" err="1">
                <a:solidFill>
                  <a:schemeClr val="tx1"/>
                </a:solidFill>
                <a:latin typeface="Aldhabi" pitchFamily="2" charset="-78"/>
                <a:cs typeface="Aldhabi" pitchFamily="2" charset="-78"/>
              </a:rPr>
              <a:t>hosted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different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cultures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throughout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history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with</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return</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its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geographical</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location</a:t>
            </a:r>
            <a:r>
              <a:rPr lang="tr-TR" sz="3200" b="1" dirty="0">
                <a:solidFill>
                  <a:schemeClr val="tx1"/>
                </a:solidFill>
                <a:latin typeface="Aldhabi" pitchFamily="2" charset="-78"/>
                <a:cs typeface="Aldhabi" pitchFamily="2" charset="-78"/>
              </a:rPr>
              <a:t>, but </a:t>
            </a:r>
            <a:r>
              <a:rPr lang="tr-TR" sz="3200" b="1" dirty="0" err="1">
                <a:solidFill>
                  <a:schemeClr val="tx1"/>
                </a:solidFill>
                <a:latin typeface="Aldhabi" pitchFamily="2" charset="-78"/>
                <a:cs typeface="Aldhabi" pitchFamily="2" charset="-78"/>
              </a:rPr>
              <a:t>also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undertaking</a:t>
            </a:r>
            <a:r>
              <a:rPr lang="tr-TR" sz="3200" b="1" dirty="0">
                <a:solidFill>
                  <a:schemeClr val="tx1"/>
                </a:solidFill>
                <a:latin typeface="Aldhabi" pitchFamily="2" charset="-78"/>
                <a:cs typeface="Aldhabi" pitchFamily="2" charset="-78"/>
              </a:rPr>
              <a:t> a </a:t>
            </a:r>
            <a:r>
              <a:rPr lang="tr-TR" sz="3200" b="1" dirty="0" err="1">
                <a:solidFill>
                  <a:schemeClr val="tx1"/>
                </a:solidFill>
                <a:latin typeface="Aldhabi" pitchFamily="2" charset="-78"/>
                <a:cs typeface="Aldhabi" pitchFamily="2" charset="-78"/>
              </a:rPr>
              <a:t>bridge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between</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Europe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and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Asia</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and</a:t>
            </a:r>
            <a:r>
              <a:rPr lang="tr-TR" sz="3200" b="1" dirty="0">
                <a:solidFill>
                  <a:schemeClr val="tx1"/>
                </a:solidFill>
                <a:latin typeface="Aldhabi" pitchFamily="2" charset="-78"/>
                <a:cs typeface="Aldhabi" pitchFamily="2" charset="-78"/>
              </a:rPr>
              <a:t> is </a:t>
            </a:r>
            <a:r>
              <a:rPr lang="tr-TR" sz="3200" b="1" dirty="0" err="1">
                <a:solidFill>
                  <a:schemeClr val="tx1"/>
                </a:solidFill>
                <a:latin typeface="Aldhabi" pitchFamily="2" charset="-78"/>
                <a:cs typeface="Aldhabi" pitchFamily="2" charset="-78"/>
              </a:rPr>
              <a:t>therefore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quite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who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incorporates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different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cultural</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structures</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one</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unique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geography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In</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addition</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this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every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region</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Turkey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draws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different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profiles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from</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each</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other</a:t>
            </a:r>
            <a:r>
              <a:rPr lang="tr-TR" sz="3200" b="1" dirty="0">
                <a:solidFill>
                  <a:schemeClr val="tx1"/>
                </a:solidFill>
                <a:latin typeface="Aldhabi" pitchFamily="2" charset="-78"/>
                <a:cs typeface="Aldhabi" pitchFamily="2" charset="-78"/>
              </a:rPr>
              <a:t> in </a:t>
            </a:r>
            <a:r>
              <a:rPr lang="tr-TR" sz="3200" b="1" dirty="0" err="1">
                <a:solidFill>
                  <a:schemeClr val="tx1"/>
                </a:solidFill>
                <a:latin typeface="Aldhabi" pitchFamily="2" charset="-78"/>
                <a:cs typeface="Aldhabi" pitchFamily="2" charset="-78"/>
              </a:rPr>
              <a:t>terms</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both</a:t>
            </a:r>
            <a:r>
              <a:rPr lang="tr-TR" sz="3200" b="1" dirty="0">
                <a:solidFill>
                  <a:schemeClr val="tx1"/>
                </a:solidFill>
                <a:latin typeface="Aldhabi" pitchFamily="2" charset="-78"/>
                <a:cs typeface="Aldhabi" pitchFamily="2" charset="-78"/>
              </a:rPr>
              <a:t> a </a:t>
            </a:r>
            <a:r>
              <a:rPr lang="tr-TR" sz="3200" b="1" dirty="0" err="1">
                <a:solidFill>
                  <a:schemeClr val="tx1"/>
                </a:solidFill>
                <a:latin typeface="Aldhabi" pitchFamily="2" charset="-78"/>
                <a:cs typeface="Aldhabi" pitchFamily="2" charset="-78"/>
              </a:rPr>
              <a:t>geographic</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and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climatic</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conditions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and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cultural</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richness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that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adds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overall</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culture</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Turkey</a:t>
            </a:r>
            <a:r>
              <a:rPr lang="tr-TR" sz="3200" b="1" dirty="0">
                <a:solidFill>
                  <a:schemeClr val="tx1"/>
                </a:solidFill>
                <a:latin typeface="Aldhabi" pitchFamily="2" charset="-78"/>
                <a:cs typeface="Aldhabi" pitchFamily="2" charset="-78"/>
              </a:rPr>
              <a:t>.</a:t>
            </a:r>
          </a:p>
        </p:txBody>
      </p:sp>
    </p:spTree>
    <p:extLst>
      <p:ext uri="{BB962C8B-B14F-4D97-AF65-F5344CB8AC3E}">
        <p14:creationId xmlns:p14="http://schemas.microsoft.com/office/powerpoint/2010/main" val="18880304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7D5CFD8-5556-794C-A830-D1C6236BC611}"/>
              </a:ext>
            </a:extLst>
          </p:cNvPr>
          <p:cNvSpPr>
            <a:spLocks noGrp="1"/>
          </p:cNvSpPr>
          <p:nvPr>
            <p:ph type="title"/>
          </p:nvPr>
        </p:nvSpPr>
        <p:spPr>
          <a:xfrm>
            <a:off x="1640155" y="257372"/>
            <a:ext cx="8911687" cy="916189"/>
          </a:xfrm>
        </p:spPr>
        <p:txBody>
          <a:bodyPr anchor="ctr">
            <a:normAutofit/>
          </a:bodyPr>
          <a:lstStyle/>
          <a:p>
            <a:pPr algn="ctr"/>
            <a:r>
              <a:rPr lang="tr-TR" sz="4400" b="1">
                <a:solidFill>
                  <a:schemeClr val="accent6"/>
                </a:solidFill>
                <a:latin typeface="Aldhabi" pitchFamily="2" charset="-78"/>
                <a:cs typeface="Aldhabi" pitchFamily="2" charset="-78"/>
              </a:rPr>
              <a:t>GALATA TOWER </a:t>
            </a:r>
          </a:p>
        </p:txBody>
      </p:sp>
      <p:sp>
        <p:nvSpPr>
          <p:cNvPr id="3" name="İçerik Yer Tutucusu 2">
            <a:extLst>
              <a:ext uri="{FF2B5EF4-FFF2-40B4-BE49-F238E27FC236}">
                <a16:creationId xmlns:a16="http://schemas.microsoft.com/office/drawing/2014/main" xmlns="" id="{396C1F58-647F-4542-9572-F0DA8A289237}"/>
              </a:ext>
            </a:extLst>
          </p:cNvPr>
          <p:cNvSpPr>
            <a:spLocks noGrp="1"/>
          </p:cNvSpPr>
          <p:nvPr>
            <p:ph idx="1"/>
          </p:nvPr>
        </p:nvSpPr>
        <p:spPr>
          <a:xfrm>
            <a:off x="6095998" y="1444788"/>
            <a:ext cx="5407349" cy="4671178"/>
          </a:xfrm>
        </p:spPr>
        <p:txBody>
          <a:bodyPr>
            <a:noAutofit/>
          </a:bodyPr>
          <a:lstStyle/>
          <a:p>
            <a:r>
              <a:rPr lang="tr-TR" sz="2800" b="1" dirty="0">
                <a:solidFill>
                  <a:schemeClr val="tx1"/>
                </a:solidFill>
                <a:latin typeface="Aldhabi" pitchFamily="2" charset="-78"/>
                <a:cs typeface="Aldhabi" pitchFamily="2" charset="-78"/>
              </a:rPr>
              <a:t>Galata </a:t>
            </a:r>
            <a:r>
              <a:rPr lang="tr-TR" sz="2800" b="1" dirty="0" err="1">
                <a:solidFill>
                  <a:schemeClr val="tx1"/>
                </a:solidFill>
                <a:latin typeface="Aldhabi" pitchFamily="2" charset="-78"/>
                <a:cs typeface="Aldhabi" pitchFamily="2" charset="-78"/>
              </a:rPr>
              <a:t>Tower</a:t>
            </a:r>
            <a:r>
              <a:rPr lang="tr-TR" sz="2800" b="1" dirty="0">
                <a:solidFill>
                  <a:schemeClr val="tx1"/>
                </a:solidFill>
                <a:latin typeface="Aldhabi" pitchFamily="2" charset="-78"/>
                <a:cs typeface="Aldhabi" pitchFamily="2" charset="-78"/>
              </a:rPr>
              <a:t> is a </a:t>
            </a:r>
            <a:r>
              <a:rPr lang="tr-TR" sz="2800" b="1" dirty="0" err="1">
                <a:solidFill>
                  <a:schemeClr val="tx1"/>
                </a:solidFill>
                <a:latin typeface="Aldhabi" pitchFamily="2" charset="-78"/>
                <a:cs typeface="Aldhabi" pitchFamily="2" charset="-78"/>
              </a:rPr>
              <a:t>tower</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located</a:t>
            </a:r>
            <a:r>
              <a:rPr lang="tr-TR" sz="2800" b="1" dirty="0">
                <a:solidFill>
                  <a:schemeClr val="tx1"/>
                </a:solidFill>
                <a:latin typeface="Aldhabi" pitchFamily="2" charset="-78"/>
                <a:cs typeface="Aldhabi" pitchFamily="2" charset="-78"/>
              </a:rPr>
              <a:t> in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Galata </a:t>
            </a:r>
            <a:r>
              <a:rPr lang="tr-TR" sz="2800" b="1" dirty="0" err="1">
                <a:solidFill>
                  <a:schemeClr val="tx1"/>
                </a:solidFill>
                <a:latin typeface="Aldhabi" pitchFamily="2" charset="-78"/>
                <a:cs typeface="Aldhabi" pitchFamily="2" charset="-78"/>
              </a:rPr>
              <a:t>district</a:t>
            </a:r>
            <a:r>
              <a:rPr lang="tr-TR" sz="2800" b="1" dirty="0">
                <a:solidFill>
                  <a:schemeClr val="tx1"/>
                </a:solidFill>
                <a:latin typeface="Aldhabi" pitchFamily="2" charset="-78"/>
                <a:cs typeface="Aldhabi" pitchFamily="2" charset="-78"/>
              </a:rPr>
              <a:t> of </a:t>
            </a:r>
            <a:r>
              <a:rPr lang="tr-TR" sz="2800" b="1" dirty="0" err="1">
                <a:solidFill>
                  <a:schemeClr val="tx1"/>
                </a:solidFill>
                <a:latin typeface="Aldhabi" pitchFamily="2" charset="-78"/>
                <a:cs typeface="Aldhabi" pitchFamily="2" charset="-78"/>
              </a:rPr>
              <a:t>Istanbul</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Built</a:t>
            </a:r>
            <a:r>
              <a:rPr lang="tr-TR" sz="2800" b="1" dirty="0">
                <a:solidFill>
                  <a:schemeClr val="tx1"/>
                </a:solidFill>
                <a:latin typeface="Aldhabi" pitchFamily="2" charset="-78"/>
                <a:cs typeface="Aldhabi" pitchFamily="2" charset="-78"/>
              </a:rPr>
              <a:t> in 528, it is </a:t>
            </a:r>
            <a:r>
              <a:rPr lang="tr-TR" sz="2800" b="1" dirty="0" err="1">
                <a:solidFill>
                  <a:schemeClr val="tx1"/>
                </a:solidFill>
                <a:latin typeface="Aldhabi" pitchFamily="2" charset="-78"/>
                <a:cs typeface="Aldhabi" pitchFamily="2" charset="-78"/>
              </a:rPr>
              <a:t>one</a:t>
            </a:r>
            <a:r>
              <a:rPr lang="tr-TR" sz="2800" b="1" dirty="0">
                <a:solidFill>
                  <a:schemeClr val="tx1"/>
                </a:solidFill>
                <a:latin typeface="Aldhabi" pitchFamily="2" charset="-78"/>
                <a:cs typeface="Aldhabi" pitchFamily="2" charset="-78"/>
              </a:rPr>
              <a:t> of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most</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important</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symbols</a:t>
            </a:r>
            <a:r>
              <a:rPr lang="tr-TR" sz="2800" b="1" dirty="0">
                <a:solidFill>
                  <a:schemeClr val="tx1"/>
                </a:solidFill>
                <a:latin typeface="Aldhabi" pitchFamily="2" charset="-78"/>
                <a:cs typeface="Aldhabi" pitchFamily="2" charset="-78"/>
              </a:rPr>
              <a:t> of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city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Bosphorus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and</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Golden </a:t>
            </a:r>
            <a:r>
              <a:rPr lang="tr-TR" sz="2800" b="1" dirty="0" err="1">
                <a:solidFill>
                  <a:schemeClr val="tx1"/>
                </a:solidFill>
                <a:latin typeface="Aldhabi" pitchFamily="2" charset="-78"/>
                <a:cs typeface="Aldhabi" pitchFamily="2" charset="-78"/>
              </a:rPr>
              <a:t>Horn</a:t>
            </a:r>
            <a:r>
              <a:rPr lang="tr-TR" sz="2800" b="1" dirty="0">
                <a:solidFill>
                  <a:schemeClr val="tx1"/>
                </a:solidFill>
                <a:latin typeface="Aldhabi" pitchFamily="2" charset="-78"/>
                <a:cs typeface="Aldhabi" pitchFamily="2" charset="-78"/>
              </a:rPr>
              <a:t> can be </a:t>
            </a:r>
            <a:r>
              <a:rPr lang="tr-TR" sz="2800" b="1" dirty="0" err="1">
                <a:solidFill>
                  <a:schemeClr val="tx1"/>
                </a:solidFill>
                <a:latin typeface="Aldhabi" pitchFamily="2" charset="-78"/>
                <a:cs typeface="Aldhabi" pitchFamily="2" charset="-78"/>
              </a:rPr>
              <a:t>viewed</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from</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tower</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In</a:t>
            </a:r>
            <a:r>
              <a:rPr lang="tr-TR" sz="2800" b="1" dirty="0">
                <a:solidFill>
                  <a:schemeClr val="tx1"/>
                </a:solidFill>
                <a:latin typeface="Aldhabi" pitchFamily="2" charset="-78"/>
                <a:cs typeface="Aldhabi" pitchFamily="2" charset="-78"/>
              </a:rPr>
              <a:t> 1348, it </a:t>
            </a:r>
            <a:r>
              <a:rPr lang="tr-TR" sz="2800" b="1" dirty="0" err="1">
                <a:solidFill>
                  <a:schemeClr val="tx1"/>
                </a:solidFill>
                <a:latin typeface="Aldhabi" pitchFamily="2" charset="-78"/>
                <a:cs typeface="Aldhabi" pitchFamily="2" charset="-78"/>
              </a:rPr>
              <a:t>was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rebuilt</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Genoese</a:t>
            </a:r>
            <a:r>
              <a:rPr lang="tr-TR" sz="2800" b="1" dirty="0">
                <a:solidFill>
                  <a:schemeClr val="tx1"/>
                </a:solidFill>
                <a:latin typeface="Aldhabi" pitchFamily="2" charset="-78"/>
                <a:cs typeface="Aldhabi" pitchFamily="2" charset="-78"/>
              </a:rPr>
              <a:t> in </a:t>
            </a:r>
            <a:r>
              <a:rPr lang="tr-TR" sz="2800" b="1" dirty="0" err="1">
                <a:solidFill>
                  <a:schemeClr val="tx1"/>
                </a:solidFill>
                <a:latin typeface="Aldhabi" pitchFamily="2" charset="-78"/>
                <a:cs typeface="Aldhabi" pitchFamily="2" charset="-78"/>
              </a:rPr>
              <a:t>addition</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to</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walls</a:t>
            </a:r>
            <a:r>
              <a:rPr lang="tr-TR" sz="2800" b="1" dirty="0">
                <a:solidFill>
                  <a:schemeClr val="tx1"/>
                </a:solidFill>
                <a:latin typeface="Aldhabi" pitchFamily="2" charset="-78"/>
                <a:cs typeface="Aldhabi" pitchFamily="2" charset="-78"/>
              </a:rPr>
              <a:t> of Galata </a:t>
            </a:r>
            <a:r>
              <a:rPr lang="tr-TR" sz="2800" b="1" dirty="0" err="1">
                <a:solidFill>
                  <a:schemeClr val="tx1"/>
                </a:solidFill>
                <a:latin typeface="Aldhabi" pitchFamily="2" charset="-78"/>
                <a:cs typeface="Aldhabi" pitchFamily="2" charset="-78"/>
              </a:rPr>
              <a:t>by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using</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masonry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stones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called</a:t>
            </a:r>
            <a:r>
              <a:rPr lang="tr-TR" sz="2800" b="1" dirty="0">
                <a:solidFill>
                  <a:schemeClr val="tx1"/>
                </a:solidFill>
                <a:latin typeface="Aldhabi" pitchFamily="2" charset="-78"/>
                <a:cs typeface="Aldhabi" pitchFamily="2" charset="-78"/>
              </a:rPr>
              <a:t> Isa  </a:t>
            </a:r>
            <a:r>
              <a:rPr lang="tr-TR" sz="2800" b="1" dirty="0" err="1">
                <a:solidFill>
                  <a:schemeClr val="tx1"/>
                </a:solidFill>
                <a:latin typeface="Aldhabi" pitchFamily="2" charset="-78"/>
                <a:cs typeface="Aldhabi" pitchFamily="2" charset="-78"/>
              </a:rPr>
              <a:t>Tower</a:t>
            </a:r>
            <a:r>
              <a:rPr lang="tr-TR" sz="2800" b="1" dirty="0">
                <a:solidFill>
                  <a:schemeClr val="tx1"/>
                </a:solidFill>
                <a:latin typeface="Aldhabi" pitchFamily="2" charset="-78"/>
                <a:cs typeface="Aldhabi" pitchFamily="2" charset="-78"/>
              </a:rPr>
              <a:t>. </a:t>
            </a:r>
          </a:p>
        </p:txBody>
      </p:sp>
      <p:pic>
        <p:nvPicPr>
          <p:cNvPr id="4" name="Resim 4">
            <a:extLst>
              <a:ext uri="{FF2B5EF4-FFF2-40B4-BE49-F238E27FC236}">
                <a16:creationId xmlns:a16="http://schemas.microsoft.com/office/drawing/2014/main" xmlns="" id="{307E8AEB-2503-3F47-B6E3-99D14B705EB9}"/>
              </a:ext>
            </a:extLst>
          </p:cNvPr>
          <p:cNvPicPr>
            <a:picLocks noChangeAspect="1"/>
          </p:cNvPicPr>
          <p:nvPr/>
        </p:nvPicPr>
        <p:blipFill>
          <a:blip r:embed="rId2"/>
          <a:stretch>
            <a:fillRect/>
          </a:stretch>
        </p:blipFill>
        <p:spPr>
          <a:xfrm>
            <a:off x="2005126" y="1444788"/>
            <a:ext cx="3505860" cy="4382111"/>
          </a:xfrm>
          <a:prstGeom prst="rect">
            <a:avLst/>
          </a:prstGeom>
        </p:spPr>
      </p:pic>
    </p:spTree>
    <p:extLst>
      <p:ext uri="{BB962C8B-B14F-4D97-AF65-F5344CB8AC3E}">
        <p14:creationId xmlns:p14="http://schemas.microsoft.com/office/powerpoint/2010/main" val="18772932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The master architect of the</a:t>
            </a:r>
            <a:br>
              <a:rPr lang="en-US" dirty="0" smtClean="0"/>
            </a:br>
            <a:r>
              <a:rPr lang="tr-TR" dirty="0" err="1" smtClean="0"/>
              <a:t>classical</a:t>
            </a:r>
            <a:r>
              <a:rPr lang="tr-TR" dirty="0" smtClean="0"/>
              <a:t> </a:t>
            </a:r>
            <a:r>
              <a:rPr lang="tr-TR" dirty="0" err="1" smtClean="0"/>
              <a:t>period</a:t>
            </a:r>
            <a:r>
              <a:rPr lang="tr-TR" dirty="0" smtClean="0"/>
              <a:t>, Mimar Sinan,</a:t>
            </a:r>
            <a:br>
              <a:rPr lang="tr-TR" dirty="0" smtClean="0"/>
            </a:br>
            <a:r>
              <a:rPr lang="tr-TR" dirty="0" err="1" smtClean="0"/>
              <a:t>was</a:t>
            </a:r>
            <a:r>
              <a:rPr lang="tr-TR" dirty="0" smtClean="0"/>
              <a:t> </a:t>
            </a:r>
            <a:r>
              <a:rPr lang="tr-TR" dirty="0" err="1" smtClean="0"/>
              <a:t>born</a:t>
            </a:r>
            <a:r>
              <a:rPr lang="tr-TR" dirty="0" smtClean="0"/>
              <a:t> in 1492</a:t>
            </a:r>
            <a:br>
              <a:rPr lang="tr-TR" dirty="0" smtClean="0"/>
            </a:br>
            <a:r>
              <a:rPr lang="tr-TR" dirty="0" smtClean="0"/>
              <a:t>in Kayseri </a:t>
            </a:r>
            <a:r>
              <a:rPr lang="tr-TR" dirty="0" err="1" smtClean="0"/>
              <a:t>and</a:t>
            </a:r>
            <a:r>
              <a:rPr lang="tr-TR" dirty="0" smtClean="0"/>
              <a:t> </a:t>
            </a:r>
            <a:r>
              <a:rPr lang="tr-TR" dirty="0" err="1" smtClean="0"/>
              <a:t>died</a:t>
            </a:r>
            <a:r>
              <a:rPr lang="tr-TR" dirty="0" smtClean="0"/>
              <a:t/>
            </a:r>
            <a:br>
              <a:rPr lang="tr-TR" dirty="0" smtClean="0"/>
            </a:br>
            <a:r>
              <a:rPr lang="en-US" dirty="0" smtClean="0"/>
              <a:t>in Istanbul in the year 1588.</a:t>
            </a:r>
            <a:br>
              <a:rPr lang="en-US" dirty="0" smtClean="0"/>
            </a:br>
            <a:r>
              <a:rPr lang="en-US" dirty="0" err="1" smtClean="0"/>
              <a:t>Sinan</a:t>
            </a:r>
            <a:r>
              <a:rPr lang="en-US" dirty="0" smtClean="0"/>
              <a:t> started a new era in the</a:t>
            </a:r>
            <a:br>
              <a:rPr lang="en-US" dirty="0" smtClean="0"/>
            </a:br>
            <a:r>
              <a:rPr lang="tr-TR" dirty="0" err="1" smtClean="0"/>
              <a:t>world</a:t>
            </a:r>
            <a:r>
              <a:rPr lang="tr-TR" dirty="0" smtClean="0"/>
              <a:t> </a:t>
            </a:r>
            <a:r>
              <a:rPr lang="tr-TR" dirty="0" err="1" smtClean="0"/>
              <a:t>architecture</a:t>
            </a:r>
            <a:r>
              <a:rPr lang="tr-TR" dirty="0" smtClean="0"/>
              <a:t>, </a:t>
            </a:r>
            <a:r>
              <a:rPr lang="tr-TR" dirty="0" err="1" smtClean="0"/>
              <a:t>creating</a:t>
            </a:r>
            <a:r>
              <a:rPr lang="tr-TR" dirty="0" smtClean="0"/>
              <a:t/>
            </a:r>
            <a:br>
              <a:rPr lang="tr-TR" dirty="0" smtClean="0"/>
            </a:br>
            <a:r>
              <a:rPr lang="en-US" dirty="0" smtClean="0"/>
              <a:t>334 buildings in various cities.</a:t>
            </a:r>
            <a:br>
              <a:rPr lang="en-US" dirty="0" smtClean="0"/>
            </a:br>
            <a:r>
              <a:rPr lang="en-US" dirty="0" smtClean="0"/>
              <a:t>His style was to have a</a:t>
            </a:r>
            <a:br>
              <a:rPr lang="en-US" dirty="0" smtClean="0"/>
            </a:br>
            <a:r>
              <a:rPr lang="tr-TR" dirty="0" err="1" smtClean="0"/>
              <a:t>considerable</a:t>
            </a:r>
            <a:r>
              <a:rPr lang="tr-TR" dirty="0" smtClean="0"/>
              <a:t> </a:t>
            </a:r>
            <a:r>
              <a:rPr lang="tr-TR" dirty="0" err="1" smtClean="0"/>
              <a:t>influence</a:t>
            </a:r>
            <a:r>
              <a:rPr lang="tr-TR" dirty="0" smtClean="0"/>
              <a:t> on</a:t>
            </a:r>
            <a:br>
              <a:rPr lang="tr-TR" dirty="0" smtClean="0"/>
            </a:br>
            <a:r>
              <a:rPr lang="tr-TR" dirty="0" err="1" smtClean="0"/>
              <a:t>future</a:t>
            </a:r>
            <a:r>
              <a:rPr lang="tr-TR" dirty="0" smtClean="0"/>
              <a:t> </a:t>
            </a:r>
            <a:r>
              <a:rPr lang="tr-TR" dirty="0" err="1" smtClean="0"/>
              <a:t>epochs</a:t>
            </a:r>
            <a:r>
              <a:rPr lang="tr-TR" dirty="0" smtClean="0"/>
              <a:t>.</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A25DD75-F778-BD49-850F-F3C2D519D8AF}"/>
              </a:ext>
            </a:extLst>
          </p:cNvPr>
          <p:cNvSpPr>
            <a:spLocks noGrp="1"/>
          </p:cNvSpPr>
          <p:nvPr>
            <p:ph type="title"/>
          </p:nvPr>
        </p:nvSpPr>
        <p:spPr>
          <a:xfrm>
            <a:off x="1640156" y="440741"/>
            <a:ext cx="8911687" cy="1280890"/>
          </a:xfrm>
        </p:spPr>
        <p:txBody>
          <a:bodyPr anchor="ctr">
            <a:normAutofit/>
          </a:bodyPr>
          <a:lstStyle/>
          <a:p>
            <a:pPr algn="ctr"/>
            <a:r>
              <a:rPr lang="tr-TR" sz="4400" b="1">
                <a:solidFill>
                  <a:schemeClr val="accent1"/>
                </a:solidFill>
                <a:latin typeface="Aldhabi" pitchFamily="2" charset="-78"/>
                <a:cs typeface="Aldhabi" pitchFamily="2" charset="-78"/>
              </a:rPr>
              <a:t>EDIRNE BAYEZID COMPLEX</a:t>
            </a:r>
          </a:p>
        </p:txBody>
      </p:sp>
      <p:sp>
        <p:nvSpPr>
          <p:cNvPr id="3" name="İçerik Yer Tutucusu 2">
            <a:extLst>
              <a:ext uri="{FF2B5EF4-FFF2-40B4-BE49-F238E27FC236}">
                <a16:creationId xmlns:a16="http://schemas.microsoft.com/office/drawing/2014/main" xmlns="" id="{B83C44B0-AE22-EB42-8C24-F510C2DA7DBA}"/>
              </a:ext>
            </a:extLst>
          </p:cNvPr>
          <p:cNvSpPr>
            <a:spLocks noGrp="1"/>
          </p:cNvSpPr>
          <p:nvPr>
            <p:ph idx="1"/>
          </p:nvPr>
        </p:nvSpPr>
        <p:spPr>
          <a:xfrm>
            <a:off x="609600" y="2015021"/>
            <a:ext cx="6439168" cy="4011706"/>
          </a:xfrm>
        </p:spPr>
        <p:txBody>
          <a:bodyPr>
            <a:noAutofit/>
          </a:bodyPr>
          <a:lstStyle/>
          <a:p>
            <a:r>
              <a:rPr lang="tr-TR" sz="2400" b="1" dirty="0">
                <a:solidFill>
                  <a:schemeClr val="tx1"/>
                </a:solidFill>
                <a:latin typeface="Aldhabi" pitchFamily="2" charset="-78"/>
                <a:cs typeface="Aldhabi" pitchFamily="2" charset="-78"/>
              </a:rPr>
              <a:t>"Sultan </a:t>
            </a:r>
            <a:r>
              <a:rPr lang="tr-TR" sz="2400" b="1" dirty="0" err="1">
                <a:solidFill>
                  <a:schemeClr val="tx1"/>
                </a:solidFill>
                <a:latin typeface="Aldhabi" pitchFamily="2" charset="-78"/>
                <a:cs typeface="Aldhabi" pitchFamily="2" charset="-78"/>
              </a:rPr>
              <a:t>Bayezid</a:t>
            </a:r>
            <a:r>
              <a:rPr lang="tr-TR" sz="2400" b="1" dirty="0">
                <a:solidFill>
                  <a:schemeClr val="tx1"/>
                </a:solidFill>
                <a:latin typeface="Aldhabi" pitchFamily="2" charset="-78"/>
                <a:cs typeface="Aldhabi" pitchFamily="2" charset="-78"/>
              </a:rPr>
              <a:t> II </a:t>
            </a:r>
            <a:r>
              <a:rPr lang="tr-TR" sz="2400" b="1" dirty="0" err="1">
                <a:solidFill>
                  <a:schemeClr val="tx1"/>
                </a:solidFill>
                <a:latin typeface="Aldhabi" pitchFamily="2" charset="-78"/>
                <a:cs typeface="Aldhabi" pitchFamily="2" charset="-78"/>
              </a:rPr>
              <a:t>Complex</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Health</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Museum</a:t>
            </a:r>
            <a:r>
              <a:rPr lang="tr-TR" sz="2400" b="1" dirty="0">
                <a:solidFill>
                  <a:schemeClr val="tx1"/>
                </a:solidFill>
                <a:latin typeface="Aldhabi" pitchFamily="2" charset="-78"/>
                <a:cs typeface="Aldhabi" pitchFamily="2" charset="-78"/>
              </a:rPr>
              <a:t>", "Edirne </a:t>
            </a:r>
            <a:r>
              <a:rPr lang="tr-TR" sz="2400" b="1" dirty="0" err="1">
                <a:solidFill>
                  <a:schemeClr val="tx1"/>
                </a:solidFill>
                <a:latin typeface="Aldhabi" pitchFamily="2" charset="-78"/>
                <a:cs typeface="Aldhabi" pitchFamily="2" charset="-78"/>
              </a:rPr>
              <a:t>Health</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Museum</a:t>
            </a:r>
            <a:r>
              <a:rPr lang="tr-TR" sz="2400" b="1" dirty="0">
                <a:solidFill>
                  <a:schemeClr val="tx1"/>
                </a:solidFill>
                <a:latin typeface="Aldhabi" pitchFamily="2" charset="-78"/>
                <a:cs typeface="Aldhabi" pitchFamily="2" charset="-78"/>
              </a:rPr>
              <a:t>", Edirne,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Second</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Beyazit</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Complex</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Darussifa</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and</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Medical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madrasah</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structures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serving</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within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structure</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University</a:t>
            </a:r>
            <a:r>
              <a:rPr lang="tr-TR" sz="2400" b="1" dirty="0">
                <a:solidFill>
                  <a:schemeClr val="tx1"/>
                </a:solidFill>
                <a:latin typeface="Aldhabi" pitchFamily="2" charset="-78"/>
                <a:cs typeface="Aldhabi" pitchFamily="2" charset="-78"/>
              </a:rPr>
              <a:t> of Trakya </a:t>
            </a:r>
            <a:r>
              <a:rPr lang="tr-TR" sz="2400" b="1" dirty="0" err="1">
                <a:solidFill>
                  <a:schemeClr val="tx1"/>
                </a:solidFill>
                <a:latin typeface="Aldhabi" pitchFamily="2" charset="-78"/>
                <a:cs typeface="Aldhabi" pitchFamily="2" charset="-78"/>
              </a:rPr>
              <a:t>Darüssifaa</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hospital</a:t>
            </a:r>
            <a:r>
              <a:rPr lang="tr-TR" sz="2400" b="1" dirty="0">
                <a:solidFill>
                  <a:schemeClr val="tx1"/>
                </a:solidFill>
                <a:latin typeface="Aldhabi" pitchFamily="2" charset="-78"/>
                <a:cs typeface="Aldhabi" pitchFamily="2" charset="-78"/>
              </a:rPr>
              <a:t> since 1488) ), 1877-1878 </a:t>
            </a:r>
            <a:r>
              <a:rPr lang="tr-TR" sz="2400" b="1" dirty="0" err="1">
                <a:solidFill>
                  <a:schemeClr val="tx1"/>
                </a:solidFill>
                <a:latin typeface="Aldhabi" pitchFamily="2" charset="-78"/>
                <a:cs typeface="Aldhabi" pitchFamily="2" charset="-78"/>
              </a:rPr>
              <a:t>until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Ottoman</a:t>
            </a:r>
            <a:r>
              <a:rPr lang="tr-TR" sz="2400" b="1" dirty="0">
                <a:solidFill>
                  <a:schemeClr val="tx1"/>
                </a:solidFill>
                <a:latin typeface="Aldhabi" pitchFamily="2" charset="-78"/>
                <a:cs typeface="Aldhabi" pitchFamily="2" charset="-78"/>
              </a:rPr>
              <a:t>-</a:t>
            </a:r>
            <a:r>
              <a:rPr lang="tr-TR" sz="2400" b="1" dirty="0" err="1">
                <a:solidFill>
                  <a:schemeClr val="tx1"/>
                </a:solidFill>
                <a:latin typeface="Aldhabi" pitchFamily="2" charset="-78"/>
                <a:cs typeface="Aldhabi" pitchFamily="2" charset="-78"/>
              </a:rPr>
              <a:t>Russian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War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for</a:t>
            </a:r>
            <a:r>
              <a:rPr lang="tr-TR" sz="2400" b="1" dirty="0">
                <a:solidFill>
                  <a:schemeClr val="tx1"/>
                </a:solidFill>
                <a:latin typeface="Aldhabi" pitchFamily="2" charset="-78"/>
                <a:cs typeface="Aldhabi" pitchFamily="2" charset="-78"/>
              </a:rPr>
              <a:t> 400 </a:t>
            </a:r>
            <a:r>
              <a:rPr lang="tr-TR" sz="2400" b="1" dirty="0" err="1">
                <a:solidFill>
                  <a:schemeClr val="tx1"/>
                </a:solidFill>
                <a:latin typeface="Aldhabi" pitchFamily="2" charset="-78"/>
                <a:cs typeface="Aldhabi" pitchFamily="2" charset="-78"/>
              </a:rPr>
              <a:t>years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incessantly</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before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all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kinds</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patients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Later</a:t>
            </a:r>
            <a:r>
              <a:rPr lang="tr-TR" sz="2400" b="1" dirty="0">
                <a:solidFill>
                  <a:schemeClr val="tx1"/>
                </a:solidFill>
                <a:latin typeface="Aldhabi" pitchFamily="2" charset="-78"/>
                <a:cs typeface="Aldhabi" pitchFamily="2" charset="-78"/>
              </a:rPr>
              <a:t>, it </a:t>
            </a:r>
            <a:r>
              <a:rPr lang="tr-TR" sz="2400" b="1" dirty="0" err="1">
                <a:solidFill>
                  <a:schemeClr val="tx1"/>
                </a:solidFill>
                <a:latin typeface="Aldhabi" pitchFamily="2" charset="-78"/>
                <a:cs typeface="Aldhabi" pitchFamily="2" charset="-78"/>
              </a:rPr>
              <a:t>was</a:t>
            </a:r>
            <a:r>
              <a:rPr lang="tr-TR" sz="2400" b="1" dirty="0">
                <a:solidFill>
                  <a:schemeClr val="tx1"/>
                </a:solidFill>
                <a:latin typeface="Aldhabi" pitchFamily="2" charset="-78"/>
                <a:cs typeface="Aldhabi" pitchFamily="2" charset="-78"/>
              </a:rPr>
              <a:t> a </a:t>
            </a:r>
            <a:r>
              <a:rPr lang="tr-TR" sz="2400" b="1" dirty="0" err="1">
                <a:solidFill>
                  <a:schemeClr val="tx1"/>
                </a:solidFill>
                <a:latin typeface="Aldhabi" pitchFamily="2" charset="-78"/>
                <a:cs typeface="Aldhabi" pitchFamily="2" charset="-78"/>
              </a:rPr>
              <a:t>health</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institution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that</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only</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served</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mental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and</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mental</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patients</a:t>
            </a:r>
            <a:r>
              <a:rPr lang="tr-TR" sz="2400" b="1" dirty="0">
                <a:solidFill>
                  <a:schemeClr val="tx1"/>
                </a:solidFill>
                <a:latin typeface="Aldhabi" pitchFamily="2" charset="-78"/>
                <a:cs typeface="Aldhabi" pitchFamily="2" charset="-78"/>
              </a:rPr>
              <a:t>.</a:t>
            </a:r>
          </a:p>
        </p:txBody>
      </p:sp>
      <p:pic>
        <p:nvPicPr>
          <p:cNvPr id="4" name="Resim 4">
            <a:extLst>
              <a:ext uri="{FF2B5EF4-FFF2-40B4-BE49-F238E27FC236}">
                <a16:creationId xmlns:a16="http://schemas.microsoft.com/office/drawing/2014/main" xmlns="" id="{9E2958E5-02A4-6C42-80B4-8D8DAB5ACEC0}"/>
              </a:ext>
            </a:extLst>
          </p:cNvPr>
          <p:cNvPicPr>
            <a:picLocks noChangeAspect="1"/>
          </p:cNvPicPr>
          <p:nvPr/>
        </p:nvPicPr>
        <p:blipFill>
          <a:blip r:embed="rId2"/>
          <a:stretch>
            <a:fillRect/>
          </a:stretch>
        </p:blipFill>
        <p:spPr>
          <a:xfrm>
            <a:off x="7481455" y="1877749"/>
            <a:ext cx="4180812" cy="4286250"/>
          </a:xfrm>
          <a:prstGeom prst="rect">
            <a:avLst/>
          </a:prstGeom>
        </p:spPr>
      </p:pic>
    </p:spTree>
    <p:extLst>
      <p:ext uri="{BB962C8B-B14F-4D97-AF65-F5344CB8AC3E}">
        <p14:creationId xmlns:p14="http://schemas.microsoft.com/office/powerpoint/2010/main" val="3731035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7502A5-6BA4-FB45-989F-E21534285457}"/>
              </a:ext>
            </a:extLst>
          </p:cNvPr>
          <p:cNvSpPr>
            <a:spLocks noGrp="1"/>
          </p:cNvSpPr>
          <p:nvPr>
            <p:ph type="title"/>
          </p:nvPr>
        </p:nvSpPr>
        <p:spPr>
          <a:xfrm>
            <a:off x="1640156" y="467946"/>
            <a:ext cx="8911687" cy="1280890"/>
          </a:xfrm>
        </p:spPr>
        <p:txBody>
          <a:bodyPr anchor="ctr">
            <a:normAutofit/>
          </a:bodyPr>
          <a:lstStyle/>
          <a:p>
            <a:pPr algn="ctr"/>
            <a:r>
              <a:rPr lang="tr-TR" sz="4400" b="1">
                <a:solidFill>
                  <a:schemeClr val="accent3"/>
                </a:solidFill>
                <a:latin typeface="Aldhabi" pitchFamily="2" charset="-78"/>
                <a:cs typeface="Aldhabi" pitchFamily="2" charset="-78"/>
              </a:rPr>
              <a:t>SULEYMANIYE MOSQUE</a:t>
            </a:r>
          </a:p>
        </p:txBody>
      </p:sp>
      <p:sp>
        <p:nvSpPr>
          <p:cNvPr id="3" name="İçerik Yer Tutucusu 2">
            <a:extLst>
              <a:ext uri="{FF2B5EF4-FFF2-40B4-BE49-F238E27FC236}">
                <a16:creationId xmlns:a16="http://schemas.microsoft.com/office/drawing/2014/main" xmlns="" id="{78BFE3C4-A629-6C41-BF85-A4789FB59E75}"/>
              </a:ext>
            </a:extLst>
          </p:cNvPr>
          <p:cNvSpPr>
            <a:spLocks noGrp="1"/>
          </p:cNvSpPr>
          <p:nvPr>
            <p:ph idx="1"/>
          </p:nvPr>
        </p:nvSpPr>
        <p:spPr>
          <a:xfrm>
            <a:off x="6486810" y="2133600"/>
            <a:ext cx="5017802" cy="3777622"/>
          </a:xfrm>
        </p:spPr>
        <p:txBody>
          <a:bodyPr>
            <a:normAutofit fontScale="85000" lnSpcReduction="20000"/>
          </a:bodyPr>
          <a:lstStyle/>
          <a:p>
            <a:r>
              <a:rPr lang="tr-TR" sz="2800" b="1">
                <a:solidFill>
                  <a:schemeClr val="tx1"/>
                </a:solidFill>
                <a:latin typeface="Aldhabi" pitchFamily="2" charset="-78"/>
                <a:cs typeface="Aldhabi" pitchFamily="2" charset="-78"/>
              </a:rPr>
              <a:t>Süleymaniye Mosque was built by Mimar Sinan in 1551-1557 on behalf of Suleiman the Magnificent. Suleymaniye Mosque, which is described as the work of Mimar Sinan for the journeyman, was built as a part of the Suleymaniye Complex, which consisted of madrasahs, library, hospital, medical school, Turkish bath, imaret, graveyard and shops.</a:t>
            </a:r>
          </a:p>
        </p:txBody>
      </p:sp>
      <p:pic>
        <p:nvPicPr>
          <p:cNvPr id="4" name="Resim 4">
            <a:extLst>
              <a:ext uri="{FF2B5EF4-FFF2-40B4-BE49-F238E27FC236}">
                <a16:creationId xmlns:a16="http://schemas.microsoft.com/office/drawing/2014/main" xmlns="" id="{E9293CED-2E80-AE40-BBE5-186C9AA7C201}"/>
              </a:ext>
            </a:extLst>
          </p:cNvPr>
          <p:cNvPicPr>
            <a:picLocks noChangeAspect="1"/>
          </p:cNvPicPr>
          <p:nvPr/>
        </p:nvPicPr>
        <p:blipFill>
          <a:blip r:embed="rId2"/>
          <a:stretch>
            <a:fillRect/>
          </a:stretch>
        </p:blipFill>
        <p:spPr>
          <a:xfrm>
            <a:off x="1250291" y="1980615"/>
            <a:ext cx="5049920" cy="3930608"/>
          </a:xfrm>
          <a:prstGeom prst="rect">
            <a:avLst/>
          </a:prstGeom>
        </p:spPr>
      </p:pic>
    </p:spTree>
    <p:extLst>
      <p:ext uri="{BB962C8B-B14F-4D97-AF65-F5344CB8AC3E}">
        <p14:creationId xmlns:p14="http://schemas.microsoft.com/office/powerpoint/2010/main" val="938736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ttoman Architect Mimar Sinan- The Master of Geometry - Architecture - Showcase.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8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FE9FEE8-D2AC-E440-B03C-445E7F883572}"/>
              </a:ext>
            </a:extLst>
          </p:cNvPr>
          <p:cNvSpPr>
            <a:spLocks noGrp="1"/>
          </p:cNvSpPr>
          <p:nvPr>
            <p:ph type="title"/>
          </p:nvPr>
        </p:nvSpPr>
        <p:spPr>
          <a:xfrm>
            <a:off x="1640156" y="477414"/>
            <a:ext cx="8911687" cy="1280890"/>
          </a:xfrm>
        </p:spPr>
        <p:txBody>
          <a:bodyPr anchor="ctr">
            <a:normAutofit/>
          </a:bodyPr>
          <a:lstStyle/>
          <a:p>
            <a:pPr algn="ctr"/>
            <a:r>
              <a:rPr lang="tr-TR" sz="4400" b="1">
                <a:solidFill>
                  <a:schemeClr val="accent2"/>
                </a:solidFill>
                <a:latin typeface="Aldhabi" pitchFamily="2" charset="-78"/>
                <a:cs typeface="Aldhabi" pitchFamily="2" charset="-78"/>
              </a:rPr>
              <a:t>BEYLERBEYI PALACE</a:t>
            </a:r>
          </a:p>
        </p:txBody>
      </p:sp>
      <p:sp>
        <p:nvSpPr>
          <p:cNvPr id="3" name="İçerik Yer Tutucusu 2">
            <a:extLst>
              <a:ext uri="{FF2B5EF4-FFF2-40B4-BE49-F238E27FC236}">
                <a16:creationId xmlns:a16="http://schemas.microsoft.com/office/drawing/2014/main" xmlns="" id="{6E17C4E2-5682-8C41-AF75-6B6AFFB0D5E7}"/>
              </a:ext>
            </a:extLst>
          </p:cNvPr>
          <p:cNvSpPr>
            <a:spLocks noGrp="1"/>
          </p:cNvSpPr>
          <p:nvPr>
            <p:ph idx="1"/>
          </p:nvPr>
        </p:nvSpPr>
        <p:spPr>
          <a:xfrm>
            <a:off x="6096000" y="2133600"/>
            <a:ext cx="5408612" cy="3777622"/>
          </a:xfrm>
        </p:spPr>
        <p:txBody>
          <a:bodyPr>
            <a:normAutofit fontScale="92500"/>
          </a:bodyPr>
          <a:lstStyle/>
          <a:p>
            <a:r>
              <a:rPr lang="tr-TR" sz="3200" b="1">
                <a:solidFill>
                  <a:schemeClr val="tx1"/>
                </a:solidFill>
                <a:latin typeface="Aldhabi" pitchFamily="2" charset="-78"/>
                <a:cs typeface="Aldhabi" pitchFamily="2" charset="-78"/>
              </a:rPr>
              <a:t>Beylerbeyi Palace was built by Sultan Abdulaziz in 1861-1865 by architect Sarkis Balyan in Beylerbeyi district of Uskudar district of Istanbul. Sultan IV. Murad was born in this palace.</a:t>
            </a:r>
          </a:p>
        </p:txBody>
      </p:sp>
      <p:pic>
        <p:nvPicPr>
          <p:cNvPr id="4" name="Resim 4">
            <a:extLst>
              <a:ext uri="{FF2B5EF4-FFF2-40B4-BE49-F238E27FC236}">
                <a16:creationId xmlns:a16="http://schemas.microsoft.com/office/drawing/2014/main" xmlns="" id="{A67CDF35-18FF-4642-B560-D04423BAE847}"/>
              </a:ext>
            </a:extLst>
          </p:cNvPr>
          <p:cNvPicPr>
            <a:picLocks noChangeAspect="1"/>
          </p:cNvPicPr>
          <p:nvPr/>
        </p:nvPicPr>
        <p:blipFill>
          <a:blip r:embed="rId2"/>
          <a:stretch>
            <a:fillRect/>
          </a:stretch>
        </p:blipFill>
        <p:spPr>
          <a:xfrm>
            <a:off x="1176373" y="2133601"/>
            <a:ext cx="4532516" cy="3777622"/>
          </a:xfrm>
          <a:prstGeom prst="rect">
            <a:avLst/>
          </a:prstGeom>
        </p:spPr>
      </p:pic>
    </p:spTree>
    <p:extLst>
      <p:ext uri="{BB962C8B-B14F-4D97-AF65-F5344CB8AC3E}">
        <p14:creationId xmlns:p14="http://schemas.microsoft.com/office/powerpoint/2010/main" val="712011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044ECB-5D15-8A47-9433-7B21466B7847}"/>
              </a:ext>
            </a:extLst>
          </p:cNvPr>
          <p:cNvSpPr>
            <a:spLocks noGrp="1"/>
          </p:cNvSpPr>
          <p:nvPr>
            <p:ph type="title"/>
          </p:nvPr>
        </p:nvSpPr>
        <p:spPr>
          <a:xfrm>
            <a:off x="1640156" y="550763"/>
            <a:ext cx="8911687" cy="1221804"/>
          </a:xfrm>
        </p:spPr>
        <p:txBody>
          <a:bodyPr anchor="ctr">
            <a:normAutofit/>
          </a:bodyPr>
          <a:lstStyle/>
          <a:p>
            <a:pPr algn="ctr"/>
            <a:r>
              <a:rPr lang="tr-TR" sz="4400" b="1" dirty="0">
                <a:solidFill>
                  <a:srgbClr val="002060"/>
                </a:solidFill>
                <a:latin typeface="Aldhabi" pitchFamily="2" charset="-78"/>
                <a:cs typeface="Aldhabi" pitchFamily="2" charset="-78"/>
              </a:rPr>
              <a:t>ANITKABIR</a:t>
            </a:r>
          </a:p>
        </p:txBody>
      </p:sp>
      <p:sp>
        <p:nvSpPr>
          <p:cNvPr id="3" name="İçerik Yer Tutucusu 2">
            <a:extLst>
              <a:ext uri="{FF2B5EF4-FFF2-40B4-BE49-F238E27FC236}">
                <a16:creationId xmlns:a16="http://schemas.microsoft.com/office/drawing/2014/main" xmlns="" id="{D64C84F3-DFBC-0F47-A611-94FA7ABDF78A}"/>
              </a:ext>
            </a:extLst>
          </p:cNvPr>
          <p:cNvSpPr>
            <a:spLocks noGrp="1"/>
          </p:cNvSpPr>
          <p:nvPr>
            <p:ph idx="1"/>
          </p:nvPr>
        </p:nvSpPr>
        <p:spPr>
          <a:xfrm>
            <a:off x="6096000" y="2133600"/>
            <a:ext cx="5408612" cy="3575288"/>
          </a:xfrm>
        </p:spPr>
        <p:txBody>
          <a:bodyPr>
            <a:noAutofit/>
          </a:bodyPr>
          <a:lstStyle/>
          <a:p>
            <a:r>
              <a:rPr lang="tr-TR" sz="2400" b="1" dirty="0" err="1">
                <a:solidFill>
                  <a:schemeClr val="tx1"/>
                </a:solidFill>
                <a:latin typeface="Aldhabi" pitchFamily="2" charset="-78"/>
                <a:cs typeface="Aldhabi" pitchFamily="2" charset="-78"/>
              </a:rPr>
              <a:t>Anitkabir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Turkish</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Independence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War</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Revolution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and</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leader</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Turkey's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first</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president</a:t>
            </a:r>
            <a:r>
              <a:rPr lang="tr-TR" sz="2400" b="1" dirty="0">
                <a:solidFill>
                  <a:schemeClr val="tx1"/>
                </a:solidFill>
                <a:latin typeface="Aldhabi" pitchFamily="2" charset="-78"/>
                <a:cs typeface="Aldhabi" pitchFamily="2" charset="-78"/>
              </a:rPr>
              <a:t>, Mustafa Kemal </a:t>
            </a:r>
            <a:r>
              <a:rPr lang="tr-TR" sz="2400" b="1" dirty="0" err="1">
                <a:solidFill>
                  <a:schemeClr val="tx1"/>
                </a:solidFill>
                <a:latin typeface="Aldhabi" pitchFamily="2" charset="-78"/>
                <a:cs typeface="Aldhabi" pitchFamily="2" charset="-78"/>
              </a:rPr>
              <a:t>Ataturk</a:t>
            </a:r>
            <a:r>
              <a:rPr lang="tr-TR" sz="2400" b="1" dirty="0">
                <a:solidFill>
                  <a:schemeClr val="tx1"/>
                </a:solidFill>
                <a:latin typeface="Aldhabi" pitchFamily="2" charset="-78"/>
                <a:cs typeface="Aldhabi" pitchFamily="2" charset="-78"/>
              </a:rPr>
              <a:t>, in Ankara </a:t>
            </a:r>
            <a:r>
              <a:rPr lang="tr-TR" sz="2400" b="1" dirty="0" err="1">
                <a:solidFill>
                  <a:schemeClr val="tx1"/>
                </a:solidFill>
                <a:latin typeface="Aldhabi" pitchFamily="2" charset="-78"/>
                <a:cs typeface="Aldhabi" pitchFamily="2" charset="-78"/>
              </a:rPr>
              <a:t>Anıttepe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formerly</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Rasattepe</a:t>
            </a:r>
            <a:r>
              <a:rPr lang="tr-TR" sz="2400" b="1" dirty="0">
                <a:solidFill>
                  <a:schemeClr val="tx1"/>
                </a:solidFill>
                <a:latin typeface="Aldhabi" pitchFamily="2" charset="-78"/>
                <a:cs typeface="Aldhabi" pitchFamily="2" charset="-78"/>
              </a:rPr>
              <a:t>) is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mausoleum</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In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addition</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fourth</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president</a:t>
            </a:r>
            <a:r>
              <a:rPr lang="tr-TR" sz="2400" b="1" dirty="0">
                <a:solidFill>
                  <a:schemeClr val="tx1"/>
                </a:solidFill>
                <a:latin typeface="Aldhabi" pitchFamily="2" charset="-78"/>
                <a:cs typeface="Aldhabi" pitchFamily="2" charset="-78"/>
              </a:rPr>
              <a:t> Cemal Gürsel </a:t>
            </a:r>
            <a:r>
              <a:rPr lang="tr-TR" sz="2400" b="1" dirty="0" err="1">
                <a:solidFill>
                  <a:schemeClr val="tx1"/>
                </a:solidFill>
                <a:latin typeface="Aldhabi" pitchFamily="2" charset="-78"/>
                <a:cs typeface="Aldhabi" pitchFamily="2" charset="-78"/>
              </a:rPr>
              <a:t>was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buried</a:t>
            </a:r>
            <a:r>
              <a:rPr lang="tr-TR" sz="2400" b="1" dirty="0">
                <a:solidFill>
                  <a:schemeClr val="tx1"/>
                </a:solidFill>
                <a:latin typeface="Aldhabi" pitchFamily="2" charset="-78"/>
                <a:cs typeface="Aldhabi" pitchFamily="2" charset="-78"/>
              </a:rPr>
              <a:t> in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martyrs</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section</a:t>
            </a:r>
            <a:r>
              <a:rPr lang="tr-TR" sz="2400" b="1" dirty="0">
                <a:solidFill>
                  <a:schemeClr val="tx1"/>
                </a:solidFill>
                <a:latin typeface="Aldhabi" pitchFamily="2" charset="-78"/>
                <a:cs typeface="Aldhabi" pitchFamily="2" charset="-78"/>
              </a:rPr>
              <a:t> of </a:t>
            </a:r>
            <a:r>
              <a:rPr lang="tr-TR" sz="2400" b="1" dirty="0" err="1">
                <a:solidFill>
                  <a:schemeClr val="tx1"/>
                </a:solidFill>
                <a:latin typeface="Aldhabi" pitchFamily="2" charset="-78"/>
                <a:cs typeface="Aldhabi" pitchFamily="2" charset="-78"/>
              </a:rPr>
              <a:t>the</a:t>
            </a:r>
            <a:r>
              <a:rPr lang="tr-TR" sz="2400" b="1" dirty="0">
                <a:solidFill>
                  <a:schemeClr val="tx1"/>
                </a:solidFill>
                <a:latin typeface="Aldhabi" pitchFamily="2" charset="-78"/>
                <a:cs typeface="Aldhabi" pitchFamily="2" charset="-78"/>
              </a:rPr>
              <a:t> </a:t>
            </a:r>
            <a:r>
              <a:rPr lang="tr-TR" sz="2400" b="1" dirty="0" err="1">
                <a:solidFill>
                  <a:schemeClr val="tx1"/>
                </a:solidFill>
                <a:latin typeface="Aldhabi" pitchFamily="2" charset="-78"/>
                <a:cs typeface="Aldhabi" pitchFamily="2" charset="-78"/>
              </a:rPr>
              <a:t>revolution</a:t>
            </a:r>
            <a:r>
              <a:rPr lang="tr-TR" sz="2400" b="1" dirty="0">
                <a:solidFill>
                  <a:schemeClr val="tx1"/>
                </a:solidFill>
                <a:latin typeface="Aldhabi" pitchFamily="2" charset="-78"/>
                <a:cs typeface="Aldhabi" pitchFamily="2" charset="-78"/>
              </a:rPr>
              <a:t> in 1966. </a:t>
            </a:r>
          </a:p>
        </p:txBody>
      </p:sp>
      <p:pic>
        <p:nvPicPr>
          <p:cNvPr id="4" name="Resim 4">
            <a:extLst>
              <a:ext uri="{FF2B5EF4-FFF2-40B4-BE49-F238E27FC236}">
                <a16:creationId xmlns:a16="http://schemas.microsoft.com/office/drawing/2014/main" xmlns="" id="{A368BFAD-38E2-6E4A-9D7D-5560456C638C}"/>
              </a:ext>
            </a:extLst>
          </p:cNvPr>
          <p:cNvPicPr>
            <a:picLocks noChangeAspect="1"/>
          </p:cNvPicPr>
          <p:nvPr/>
        </p:nvPicPr>
        <p:blipFill>
          <a:blip r:embed="rId2"/>
          <a:stretch>
            <a:fillRect/>
          </a:stretch>
        </p:blipFill>
        <p:spPr>
          <a:xfrm>
            <a:off x="978733" y="2133600"/>
            <a:ext cx="4717931" cy="3575288"/>
          </a:xfrm>
          <a:prstGeom prst="rect">
            <a:avLst/>
          </a:prstGeom>
        </p:spPr>
      </p:pic>
    </p:spTree>
    <p:extLst>
      <p:ext uri="{BB962C8B-B14F-4D97-AF65-F5344CB8AC3E}">
        <p14:creationId xmlns:p14="http://schemas.microsoft.com/office/powerpoint/2010/main" val="909612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18B18C6-739A-E04A-8580-6EAC657D616C}"/>
              </a:ext>
            </a:extLst>
          </p:cNvPr>
          <p:cNvSpPr>
            <a:spLocks noGrp="1"/>
          </p:cNvSpPr>
          <p:nvPr>
            <p:ph type="title"/>
          </p:nvPr>
        </p:nvSpPr>
        <p:spPr>
          <a:xfrm>
            <a:off x="2235758" y="545799"/>
            <a:ext cx="8911687" cy="784874"/>
          </a:xfrm>
        </p:spPr>
        <p:txBody>
          <a:bodyPr>
            <a:normAutofit/>
          </a:bodyPr>
          <a:lstStyle/>
          <a:p>
            <a:r>
              <a:rPr lang="tr-TR" sz="1400" b="1">
                <a:solidFill>
                  <a:schemeClr val="tx1"/>
                </a:solidFill>
              </a:rPr>
              <a:t>Mimar Sinan - Kız Kulesi - Topkapı Palace - Hagia Sophia - 1985 - Anıtkabir - Genoese - 1.150 - Dolmabahçe Palace - Edirne Bayezid Complex - Sultan Abdulaziz - Sultan IV. Murad</a:t>
            </a:r>
          </a:p>
        </p:txBody>
      </p:sp>
      <p:sp>
        <p:nvSpPr>
          <p:cNvPr id="3" name="İçerik Yer Tutucusu 2">
            <a:extLst>
              <a:ext uri="{FF2B5EF4-FFF2-40B4-BE49-F238E27FC236}">
                <a16:creationId xmlns:a16="http://schemas.microsoft.com/office/drawing/2014/main" xmlns="" id="{EDE5D182-410D-F040-98DE-EBE27378C0E8}"/>
              </a:ext>
            </a:extLst>
          </p:cNvPr>
          <p:cNvSpPr>
            <a:spLocks noGrp="1"/>
          </p:cNvSpPr>
          <p:nvPr>
            <p:ph idx="1"/>
          </p:nvPr>
        </p:nvSpPr>
        <p:spPr>
          <a:xfrm>
            <a:off x="2235758" y="1750559"/>
            <a:ext cx="8915400" cy="4356618"/>
          </a:xfrm>
        </p:spPr>
        <p:txBody>
          <a:bodyPr>
            <a:normAutofit fontScale="92500" lnSpcReduction="20000"/>
          </a:bodyPr>
          <a:lstStyle/>
          <a:p>
            <a:r>
              <a:rPr lang="tr-TR" b="1">
                <a:solidFill>
                  <a:schemeClr val="tx1"/>
                </a:solidFill>
              </a:rPr>
              <a:t>1-).......... known in English as Maiden's Tower.</a:t>
            </a:r>
          </a:p>
          <a:p>
            <a:r>
              <a:rPr lang="tr-TR" b="1">
                <a:solidFill>
                  <a:schemeClr val="tx1"/>
                </a:solidFill>
              </a:rPr>
              <a:t>2-).......... was built between 532-537.</a:t>
            </a:r>
          </a:p>
          <a:p>
            <a:r>
              <a:rPr lang="tr-TR" b="1">
                <a:solidFill>
                  <a:schemeClr val="tx1"/>
                </a:solidFill>
              </a:rPr>
              <a:t>3-)Divriği Ulu Mosque was included in the UNESCO World Heritage List in .....</a:t>
            </a:r>
          </a:p>
          <a:p>
            <a:r>
              <a:rPr lang="tr-TR" b="1">
                <a:solidFill>
                  <a:schemeClr val="tx1"/>
                </a:solidFill>
              </a:rPr>
              <a:t>4-)Sumela Monastery is at the height of .... above sea level.</a:t>
            </a:r>
          </a:p>
          <a:p>
            <a:r>
              <a:rPr lang="tr-TR" b="1">
                <a:solidFill>
                  <a:schemeClr val="tx1"/>
                </a:solidFill>
              </a:rPr>
              <a:t>5-)Nearly 4.000 people lived in a time in ........ .........</a:t>
            </a:r>
          </a:p>
          <a:p>
            <a:r>
              <a:rPr lang="tr-TR" b="1">
                <a:solidFill>
                  <a:schemeClr val="tx1"/>
                </a:solidFill>
              </a:rPr>
              <a:t>6-).......... .......... on an area of 250.000m².</a:t>
            </a:r>
          </a:p>
          <a:p>
            <a:r>
              <a:rPr lang="tr-TR" b="1">
                <a:solidFill>
                  <a:schemeClr val="tx1"/>
                </a:solidFill>
              </a:rPr>
              <a:t>7-)Galata Tower was rebuilt by ......... in 1348.</a:t>
            </a:r>
          </a:p>
          <a:p>
            <a:r>
              <a:rPr lang="tr-TR" b="1">
                <a:solidFill>
                  <a:schemeClr val="tx1"/>
                </a:solidFill>
              </a:rPr>
              <a:t>8-)After war , ......... ........... ......... was a health institution that only served mental and mental petients.</a:t>
            </a:r>
          </a:p>
          <a:p>
            <a:r>
              <a:rPr lang="tr-TR" b="1">
                <a:solidFill>
                  <a:schemeClr val="tx1"/>
                </a:solidFill>
              </a:rPr>
              <a:t>9-)Süleymaniye Mosque was built by ......... ...........</a:t>
            </a:r>
          </a:p>
          <a:p>
            <a:r>
              <a:rPr lang="tr-TR" b="1">
                <a:solidFill>
                  <a:schemeClr val="tx1"/>
                </a:solidFill>
              </a:rPr>
              <a:t>10-)Beylerbeyi Palace was built by .......... .......... and ......... .... ........ was born in this palace.</a:t>
            </a:r>
          </a:p>
          <a:p>
            <a:r>
              <a:rPr lang="tr-TR" b="1">
                <a:solidFill>
                  <a:schemeClr val="tx1"/>
                </a:solidFill>
              </a:rPr>
              <a:t>11-)Mustafa Kemal Atatürk's grave is in the ...........</a:t>
            </a:r>
          </a:p>
        </p:txBody>
      </p:sp>
    </p:spTree>
    <p:extLst>
      <p:ext uri="{BB962C8B-B14F-4D97-AF65-F5344CB8AC3E}">
        <p14:creationId xmlns:p14="http://schemas.microsoft.com/office/powerpoint/2010/main" val="1207843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CCAE1D2-6D1E-2348-88DD-2712B6BB5B75}"/>
              </a:ext>
            </a:extLst>
          </p:cNvPr>
          <p:cNvSpPr>
            <a:spLocks noGrp="1"/>
          </p:cNvSpPr>
          <p:nvPr>
            <p:ph type="title"/>
          </p:nvPr>
        </p:nvSpPr>
        <p:spPr/>
        <p:txBody>
          <a:bodyPr>
            <a:normAutofit fontScale="90000"/>
          </a:bodyPr>
          <a:lstStyle/>
          <a:p>
            <a:r>
              <a:rPr lang="tr-TR" b="1">
                <a:latin typeface="Aldhabi" pitchFamily="2" charset="-78"/>
                <a:cs typeface="Aldhabi" pitchFamily="2" charset="-78"/>
              </a:rPr>
              <a:t>Read the sentences and say ‘True’ to the correct ones and ‘False’ to the wrong ones.</a:t>
            </a:r>
          </a:p>
        </p:txBody>
      </p:sp>
      <p:sp>
        <p:nvSpPr>
          <p:cNvPr id="3" name="İçerik Yer Tutucusu 2">
            <a:extLst>
              <a:ext uri="{FF2B5EF4-FFF2-40B4-BE49-F238E27FC236}">
                <a16:creationId xmlns:a16="http://schemas.microsoft.com/office/drawing/2014/main" xmlns="" id="{42722074-B9D7-0641-B5F1-8F8E66CE6852}"/>
              </a:ext>
            </a:extLst>
          </p:cNvPr>
          <p:cNvSpPr>
            <a:spLocks noGrp="1"/>
          </p:cNvSpPr>
          <p:nvPr>
            <p:ph idx="1"/>
          </p:nvPr>
        </p:nvSpPr>
        <p:spPr>
          <a:xfrm>
            <a:off x="2592925" y="2090813"/>
            <a:ext cx="8915400" cy="3777622"/>
          </a:xfrm>
        </p:spPr>
        <p:txBody>
          <a:bodyPr>
            <a:noAutofit/>
          </a:bodyPr>
          <a:lstStyle/>
          <a:p>
            <a:r>
              <a:rPr lang="tr-TR" sz="2000" b="1">
                <a:solidFill>
                  <a:schemeClr val="tx1"/>
                </a:solidFill>
                <a:cs typeface="Aldhabi" pitchFamily="2" charset="-78"/>
              </a:rPr>
              <a:t>1-)Since 1923, Hagia Sophia has been serving as a museum. </a:t>
            </a:r>
          </a:p>
          <a:p>
            <a:r>
              <a:rPr lang="tr-TR" sz="2000" b="1">
                <a:solidFill>
                  <a:schemeClr val="tx1"/>
                </a:solidFill>
                <a:cs typeface="Aldhabi" pitchFamily="2" charset="-78"/>
              </a:rPr>
              <a:t>2-)DivriGi Ulu Mosque was built by Mengücekli bey Ahmed Shah. </a:t>
            </a:r>
          </a:p>
          <a:p>
            <a:r>
              <a:rPr lang="tr-TR" sz="2000" b="1">
                <a:solidFill>
                  <a:schemeClr val="tx1"/>
                </a:solidFill>
                <a:cs typeface="Aldhabi" pitchFamily="2" charset="-78"/>
              </a:rPr>
              <a:t>3-) Dolmahabçe’s construction started in 1843 and finished in 1856.</a:t>
            </a:r>
          </a:p>
          <a:p>
            <a:r>
              <a:rPr lang="tr-TR" sz="2000" b="1">
                <a:solidFill>
                  <a:schemeClr val="tx1"/>
                </a:solidFill>
                <a:cs typeface="Aldhabi" pitchFamily="2" charset="-78"/>
              </a:rPr>
              <a:t>4-) Topkapi Palace was built in 1478 by Sultan IV. Murad. </a:t>
            </a:r>
          </a:p>
          <a:p>
            <a:r>
              <a:rPr lang="tr-TR" sz="2000" b="1">
                <a:solidFill>
                  <a:schemeClr val="tx1"/>
                </a:solidFill>
                <a:cs typeface="Aldhabi" pitchFamily="2" charset="-78"/>
              </a:rPr>
              <a:t>5-) Galata Tower is one of the most important symbols of the Ankara. </a:t>
            </a:r>
          </a:p>
          <a:p>
            <a:r>
              <a:rPr lang="tr-TR" sz="2000" b="1">
                <a:solidFill>
                  <a:schemeClr val="tx1"/>
                </a:solidFill>
                <a:cs typeface="Aldhabi" pitchFamily="2" charset="-78"/>
              </a:rPr>
              <a:t>6-) Süleymaniye Mosque was built by Mimar Sinan in 1551-1557 on behalf of Suleiman the Magnificent.</a:t>
            </a:r>
          </a:p>
          <a:p>
            <a:endParaRPr lang="tr-TR" sz="2000" b="1">
              <a:solidFill>
                <a:schemeClr val="tx1"/>
              </a:solidFill>
              <a:cs typeface="Aldhabi" pitchFamily="2" charset="-78"/>
            </a:endParaRPr>
          </a:p>
          <a:p>
            <a:endParaRPr lang="tr-TR" sz="2000" b="1">
              <a:solidFill>
                <a:schemeClr val="tx1"/>
              </a:solidFill>
              <a:cs typeface="Aldhabi" pitchFamily="2" charset="-78"/>
            </a:endParaRPr>
          </a:p>
        </p:txBody>
      </p:sp>
    </p:spTree>
    <p:extLst>
      <p:ext uri="{BB962C8B-B14F-4D97-AF65-F5344CB8AC3E}">
        <p14:creationId xmlns:p14="http://schemas.microsoft.com/office/powerpoint/2010/main" val="2676630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E81D074-0C5C-3042-AB29-DFD8CFF699AB}"/>
              </a:ext>
            </a:extLst>
          </p:cNvPr>
          <p:cNvSpPr>
            <a:spLocks noGrp="1"/>
          </p:cNvSpPr>
          <p:nvPr>
            <p:ph type="title"/>
          </p:nvPr>
        </p:nvSpPr>
        <p:spPr>
          <a:xfrm>
            <a:off x="2393619" y="618688"/>
            <a:ext cx="8911687" cy="1280890"/>
          </a:xfrm>
        </p:spPr>
        <p:txBody>
          <a:bodyPr>
            <a:normAutofit fontScale="90000"/>
          </a:bodyPr>
          <a:lstStyle/>
          <a:p>
            <a:r>
              <a:rPr lang="tr-TR" sz="5400" b="1">
                <a:latin typeface="Aldhabi" pitchFamily="2" charset="-78"/>
                <a:cs typeface="Aldhabi" pitchFamily="2" charset="-78"/>
              </a:rPr>
              <a:t>When was Beylerbeyi Palace build? </a:t>
            </a:r>
          </a:p>
        </p:txBody>
      </p:sp>
      <p:sp>
        <p:nvSpPr>
          <p:cNvPr id="3" name="İçerik Yer Tutucusu 2">
            <a:extLst>
              <a:ext uri="{FF2B5EF4-FFF2-40B4-BE49-F238E27FC236}">
                <a16:creationId xmlns:a16="http://schemas.microsoft.com/office/drawing/2014/main" xmlns="" id="{7EF2FFDC-7D58-D043-AF53-49E5C0D83FDA}"/>
              </a:ext>
            </a:extLst>
          </p:cNvPr>
          <p:cNvSpPr>
            <a:spLocks noGrp="1"/>
          </p:cNvSpPr>
          <p:nvPr>
            <p:ph idx="1"/>
          </p:nvPr>
        </p:nvSpPr>
        <p:spPr>
          <a:xfrm>
            <a:off x="2389906" y="2173126"/>
            <a:ext cx="8915400" cy="2511748"/>
          </a:xfrm>
        </p:spPr>
        <p:txBody>
          <a:bodyPr>
            <a:normAutofit/>
          </a:bodyPr>
          <a:lstStyle/>
          <a:p>
            <a:r>
              <a:rPr lang="tr-TR" sz="2800" b="1"/>
              <a:t>A) 1923-1935</a:t>
            </a:r>
          </a:p>
          <a:p>
            <a:r>
              <a:rPr lang="tr-TR" sz="2800" b="1"/>
              <a:t>B) 1861-1865</a:t>
            </a:r>
          </a:p>
          <a:p>
            <a:r>
              <a:rPr lang="tr-TR" sz="2800" b="1"/>
              <a:t>C) 1551-1557</a:t>
            </a:r>
          </a:p>
          <a:p>
            <a:r>
              <a:rPr lang="tr-TR" sz="2800" b="1"/>
              <a:t>D) 532-537</a:t>
            </a:r>
          </a:p>
        </p:txBody>
      </p:sp>
    </p:spTree>
    <p:extLst>
      <p:ext uri="{BB962C8B-B14F-4D97-AF65-F5344CB8AC3E}">
        <p14:creationId xmlns:p14="http://schemas.microsoft.com/office/powerpoint/2010/main" val="863409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CAA57DC-E391-C344-B1EC-5AEAC76C5E3A}"/>
              </a:ext>
            </a:extLst>
          </p:cNvPr>
          <p:cNvSpPr>
            <a:spLocks noGrp="1"/>
          </p:cNvSpPr>
          <p:nvPr>
            <p:ph idx="1"/>
          </p:nvPr>
        </p:nvSpPr>
        <p:spPr>
          <a:xfrm>
            <a:off x="838200" y="838913"/>
            <a:ext cx="11049000" cy="5180174"/>
          </a:xfrm>
        </p:spPr>
        <p:txBody>
          <a:bodyPr>
            <a:noAutofit/>
          </a:bodyPr>
          <a:lstStyle/>
          <a:p>
            <a:r>
              <a:rPr lang="tr-TR" sz="3200" b="1" dirty="0" err="1">
                <a:solidFill>
                  <a:schemeClr val="tx1"/>
                </a:solidFill>
                <a:latin typeface="Aldhabi" pitchFamily="2" charset="-78"/>
                <a:cs typeface="Aldhabi" pitchFamily="2" charset="-78"/>
              </a:rPr>
              <a:t>In</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this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geography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which</a:t>
            </a:r>
            <a:r>
              <a:rPr lang="tr-TR" sz="3200" b="1" dirty="0">
                <a:solidFill>
                  <a:schemeClr val="tx1"/>
                </a:solidFill>
                <a:latin typeface="Aldhabi" pitchFamily="2" charset="-78"/>
                <a:cs typeface="Aldhabi" pitchFamily="2" charset="-78"/>
              </a:rPr>
              <a:t> is </a:t>
            </a:r>
            <a:r>
              <a:rPr lang="tr-TR" sz="3200" b="1" dirty="0" err="1">
                <a:solidFill>
                  <a:schemeClr val="tx1"/>
                </a:solidFill>
                <a:latin typeface="Aldhabi" pitchFamily="2" charset="-78"/>
                <a:cs typeface="Aldhabi" pitchFamily="2" charset="-78"/>
              </a:rPr>
              <a:t>considered</a:t>
            </a:r>
            <a:r>
              <a:rPr lang="tr-TR" sz="3200" b="1" dirty="0">
                <a:solidFill>
                  <a:schemeClr val="tx1"/>
                </a:solidFill>
                <a:latin typeface="Aldhabi" pitchFamily="2" charset="-78"/>
                <a:cs typeface="Aldhabi" pitchFamily="2" charset="-78"/>
              </a:rPr>
              <a:t> as a </a:t>
            </a:r>
            <a:r>
              <a:rPr lang="tr-TR" sz="3200" b="1" dirty="0" err="1">
                <a:solidFill>
                  <a:schemeClr val="tx1"/>
                </a:solidFill>
                <a:latin typeface="Aldhabi" pitchFamily="2" charset="-78"/>
                <a:cs typeface="Aldhabi" pitchFamily="2" charset="-78"/>
              </a:rPr>
              <a:t>cradle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where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quite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different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civilizations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come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together</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richness</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concepts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created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and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developed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with</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culture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such</a:t>
            </a:r>
            <a:r>
              <a:rPr lang="tr-TR" sz="3200" b="1" dirty="0">
                <a:solidFill>
                  <a:schemeClr val="tx1"/>
                </a:solidFill>
                <a:latin typeface="Aldhabi" pitchFamily="2" charset="-78"/>
                <a:cs typeface="Aldhabi" pitchFamily="2" charset="-78"/>
              </a:rPr>
              <a:t> as </a:t>
            </a:r>
            <a:r>
              <a:rPr lang="tr-TR" sz="3200" b="1" dirty="0" err="1">
                <a:solidFill>
                  <a:schemeClr val="tx1"/>
                </a:solidFill>
                <a:latin typeface="Aldhabi" pitchFamily="2" charset="-78"/>
                <a:cs typeface="Aldhabi" pitchFamily="2" charset="-78"/>
              </a:rPr>
              <a:t>lifestyle</a:t>
            </a:r>
            <a:r>
              <a:rPr lang="tr-TR" sz="3200" b="1" dirty="0">
                <a:solidFill>
                  <a:schemeClr val="tx1"/>
                </a:solidFill>
                <a:latin typeface="Aldhabi" pitchFamily="2" charset="-78"/>
                <a:cs typeface="Aldhabi" pitchFamily="2" charset="-78"/>
              </a:rPr>
              <a:t>, art </a:t>
            </a:r>
            <a:r>
              <a:rPr lang="tr-TR" sz="3200" b="1" dirty="0" err="1">
                <a:solidFill>
                  <a:schemeClr val="tx1"/>
                </a:solidFill>
                <a:latin typeface="Aldhabi" pitchFamily="2" charset="-78"/>
                <a:cs typeface="Aldhabi" pitchFamily="2" charset="-78"/>
              </a:rPr>
              <a:t>and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architecture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cannot</a:t>
            </a:r>
            <a:r>
              <a:rPr lang="tr-TR" sz="3200" b="1" dirty="0">
                <a:solidFill>
                  <a:schemeClr val="tx1"/>
                </a:solidFill>
                <a:latin typeface="Aldhabi" pitchFamily="2" charset="-78"/>
                <a:cs typeface="Aldhabi" pitchFamily="2" charset="-78"/>
              </a:rPr>
              <a:t> be </a:t>
            </a:r>
            <a:r>
              <a:rPr lang="tr-TR" sz="3200" b="1" dirty="0" err="1">
                <a:solidFill>
                  <a:schemeClr val="tx1"/>
                </a:solidFill>
                <a:latin typeface="Aldhabi" pitchFamily="2" charset="-78"/>
                <a:cs typeface="Aldhabi" pitchFamily="2" charset="-78"/>
              </a:rPr>
              <a:t>ignored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Especially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when</a:t>
            </a:r>
            <a:r>
              <a:rPr lang="tr-TR" sz="3200" b="1" dirty="0">
                <a:solidFill>
                  <a:schemeClr val="tx1"/>
                </a:solidFill>
                <a:latin typeface="Aldhabi" pitchFamily="2" charset="-78"/>
                <a:cs typeface="Aldhabi" pitchFamily="2" charset="-78"/>
              </a:rPr>
              <a:t> it </a:t>
            </a:r>
            <a:r>
              <a:rPr lang="tr-TR" sz="3200" b="1" dirty="0" err="1">
                <a:solidFill>
                  <a:schemeClr val="tx1"/>
                </a:solidFill>
                <a:latin typeface="Aldhabi" pitchFamily="2" charset="-78"/>
                <a:cs typeface="Aldhabi" pitchFamily="2" charset="-78"/>
              </a:rPr>
              <a:t>comes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architectural</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construction</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Turkey's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possible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meet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with</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architecture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around</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with</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different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qualities</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fore</a:t>
            </a:r>
            <a:r>
              <a:rPr lang="tr-TR" sz="3200" b="1" dirty="0">
                <a:solidFill>
                  <a:schemeClr val="tx1"/>
                </a:solidFill>
                <a:latin typeface="Aldhabi" pitchFamily="2" charset="-78"/>
                <a:cs typeface="Aldhabi" pitchFamily="2" charset="-78"/>
              </a:rPr>
              <a:t>. </a:t>
            </a:r>
            <a:r>
              <a:rPr lang="tr-TR" sz="3200" b="1" dirty="0" err="1" smtClean="0">
                <a:solidFill>
                  <a:schemeClr val="tx1"/>
                </a:solidFill>
                <a:latin typeface="Aldhabi" pitchFamily="2" charset="-78"/>
                <a:cs typeface="Aldhabi" pitchFamily="2" charset="-78"/>
              </a:rPr>
              <a:t>Both</a:t>
            </a:r>
            <a:r>
              <a:rPr lang="tr-TR" sz="3200" b="1" dirty="0" smtClean="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the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periodical</a:t>
            </a:r>
            <a:r>
              <a:rPr lang="tr-TR" sz="3200" b="1" dirty="0">
                <a:solidFill>
                  <a:schemeClr val="tx1"/>
                </a:solidFill>
                <a:latin typeface="Aldhabi" pitchFamily="2" charset="-78"/>
                <a:cs typeface="Aldhabi" pitchFamily="2" charset="-78"/>
              </a:rPr>
              <a:t> as </a:t>
            </a:r>
            <a:r>
              <a:rPr lang="tr-TR" sz="3200" b="1" dirty="0" err="1">
                <a:solidFill>
                  <a:schemeClr val="tx1"/>
                </a:solidFill>
                <a:latin typeface="Aldhabi" pitchFamily="2" charset="-78"/>
                <a:cs typeface="Aldhabi" pitchFamily="2" charset="-78"/>
              </a:rPr>
              <a:t>well</a:t>
            </a:r>
            <a:r>
              <a:rPr lang="tr-TR" sz="3200" b="1" dirty="0">
                <a:solidFill>
                  <a:schemeClr val="tx1"/>
                </a:solidFill>
                <a:latin typeface="Aldhabi" pitchFamily="2" charset="-78"/>
                <a:cs typeface="Aldhabi" pitchFamily="2" charset="-78"/>
              </a:rPr>
              <a:t> as </a:t>
            </a:r>
            <a:r>
              <a:rPr lang="tr-TR" sz="3200" b="1" dirty="0" err="1">
                <a:solidFill>
                  <a:schemeClr val="tx1"/>
                </a:solidFill>
                <a:latin typeface="Aldhabi" pitchFamily="2" charset="-78"/>
                <a:cs typeface="Aldhabi" pitchFamily="2" charset="-78"/>
              </a:rPr>
              <a:t>possible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to</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examine</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regional</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differences</a:t>
            </a:r>
            <a:r>
              <a:rPr lang="tr-TR" sz="3200" b="1" dirty="0">
                <a:solidFill>
                  <a:schemeClr val="tx1"/>
                </a:solidFill>
                <a:latin typeface="Aldhabi" pitchFamily="2" charset="-78"/>
                <a:cs typeface="Aldhabi" pitchFamily="2" charset="-78"/>
              </a:rPr>
              <a:t> in </a:t>
            </a:r>
            <a:r>
              <a:rPr lang="tr-TR" sz="3200" b="1" dirty="0" err="1">
                <a:solidFill>
                  <a:schemeClr val="tx1"/>
                </a:solidFill>
                <a:latin typeface="Aldhabi" pitchFamily="2" charset="-78"/>
                <a:cs typeface="Aldhabi" pitchFamily="2" charset="-78"/>
              </a:rPr>
              <a:t>Turkey</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showing</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different</a:t>
            </a:r>
            <a:r>
              <a:rPr lang="tr-TR" sz="3200" b="1" dirty="0">
                <a:solidFill>
                  <a:schemeClr val="tx1"/>
                </a:solidFill>
                <a:latin typeface="Aldhabi" pitchFamily="2" charset="-78"/>
                <a:cs typeface="Aldhabi" pitchFamily="2" charset="-78"/>
              </a:rPr>
              <a:t> </a:t>
            </a:r>
            <a:r>
              <a:rPr lang="tr-TR" sz="3200" b="1" dirty="0" err="1">
                <a:solidFill>
                  <a:schemeClr val="tx1"/>
                </a:solidFill>
                <a:latin typeface="Aldhabi" pitchFamily="2" charset="-78"/>
                <a:cs typeface="Aldhabi" pitchFamily="2" charset="-78"/>
              </a:rPr>
              <a:t>categories</a:t>
            </a:r>
            <a:r>
              <a:rPr lang="tr-TR" sz="3200" b="1" dirty="0">
                <a:solidFill>
                  <a:schemeClr val="tx1"/>
                </a:solidFill>
                <a:latin typeface="Aldhabi" pitchFamily="2" charset="-78"/>
                <a:cs typeface="Aldhabi" pitchFamily="2" charset="-78"/>
              </a:rPr>
              <a:t> of </a:t>
            </a:r>
            <a:r>
              <a:rPr lang="tr-TR" sz="3200" b="1" dirty="0" err="1">
                <a:solidFill>
                  <a:schemeClr val="tx1"/>
                </a:solidFill>
                <a:latin typeface="Aldhabi" pitchFamily="2" charset="-78"/>
                <a:cs typeface="Aldhabi" pitchFamily="2" charset="-78"/>
              </a:rPr>
              <a:t>architecture</a:t>
            </a:r>
            <a:r>
              <a:rPr lang="tr-TR" sz="3200" b="1" dirty="0">
                <a:solidFill>
                  <a:schemeClr val="tx1"/>
                </a:solidFill>
                <a:latin typeface="Aldhabi" pitchFamily="2" charset="-78"/>
                <a:cs typeface="Aldhabi" pitchFamily="2" charset="-78"/>
              </a:rPr>
              <a:t>.</a:t>
            </a:r>
          </a:p>
        </p:txBody>
      </p:sp>
    </p:spTree>
    <p:extLst>
      <p:ext uri="{BB962C8B-B14F-4D97-AF65-F5344CB8AC3E}">
        <p14:creationId xmlns:p14="http://schemas.microsoft.com/office/powerpoint/2010/main" val="15898740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0E864E-8884-5A45-810C-AF54FDC18D86}"/>
              </a:ext>
            </a:extLst>
          </p:cNvPr>
          <p:cNvSpPr>
            <a:spLocks noGrp="1"/>
          </p:cNvSpPr>
          <p:nvPr>
            <p:ph type="title"/>
          </p:nvPr>
        </p:nvSpPr>
        <p:spPr>
          <a:xfrm>
            <a:off x="2331255" y="621580"/>
            <a:ext cx="8911687" cy="1280890"/>
          </a:xfrm>
        </p:spPr>
        <p:txBody>
          <a:bodyPr/>
          <a:lstStyle/>
          <a:p>
            <a:r>
              <a:rPr lang="tr-TR" b="1"/>
              <a:t>Answer : B</a:t>
            </a:r>
          </a:p>
        </p:txBody>
      </p:sp>
    </p:spTree>
    <p:extLst>
      <p:ext uri="{BB962C8B-B14F-4D97-AF65-F5344CB8AC3E}">
        <p14:creationId xmlns:p14="http://schemas.microsoft.com/office/powerpoint/2010/main" val="15957063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1BB4D62-69D2-D143-8DD7-5EA4285F9A2E}"/>
              </a:ext>
            </a:extLst>
          </p:cNvPr>
          <p:cNvSpPr>
            <a:spLocks noGrp="1"/>
          </p:cNvSpPr>
          <p:nvPr>
            <p:ph type="title"/>
          </p:nvPr>
        </p:nvSpPr>
        <p:spPr>
          <a:xfrm>
            <a:off x="2592925" y="416292"/>
            <a:ext cx="8911687" cy="1280890"/>
          </a:xfrm>
        </p:spPr>
        <p:txBody>
          <a:bodyPr>
            <a:noAutofit/>
          </a:bodyPr>
          <a:lstStyle/>
          <a:p>
            <a:r>
              <a:rPr lang="tr-TR" sz="4400" b="1">
                <a:solidFill>
                  <a:schemeClr val="tx1"/>
                </a:solidFill>
                <a:latin typeface="Aldhabi" pitchFamily="2" charset="-78"/>
                <a:cs typeface="Aldhabi" pitchFamily="2" charset="-78"/>
              </a:rPr>
              <a:t>Which one was included in the UNESCO World Heritage List in 1985? </a:t>
            </a:r>
          </a:p>
        </p:txBody>
      </p:sp>
      <p:sp>
        <p:nvSpPr>
          <p:cNvPr id="3" name="İçerik Yer Tutucusu 2">
            <a:extLst>
              <a:ext uri="{FF2B5EF4-FFF2-40B4-BE49-F238E27FC236}">
                <a16:creationId xmlns:a16="http://schemas.microsoft.com/office/drawing/2014/main" xmlns="" id="{13A13D73-074A-924D-8869-4DAC2DDA88C6}"/>
              </a:ext>
            </a:extLst>
          </p:cNvPr>
          <p:cNvSpPr>
            <a:spLocks noGrp="1"/>
          </p:cNvSpPr>
          <p:nvPr>
            <p:ph idx="1"/>
          </p:nvPr>
        </p:nvSpPr>
        <p:spPr>
          <a:xfrm>
            <a:off x="2592925" y="2173126"/>
            <a:ext cx="8915400" cy="2511748"/>
          </a:xfrm>
        </p:spPr>
        <p:txBody>
          <a:bodyPr>
            <a:noAutofit/>
          </a:bodyPr>
          <a:lstStyle/>
          <a:p>
            <a:r>
              <a:rPr lang="tr-TR" sz="2800" b="1">
                <a:solidFill>
                  <a:schemeClr val="tx1"/>
                </a:solidFill>
                <a:cs typeface="Aldhabi" pitchFamily="2" charset="-78"/>
              </a:rPr>
              <a:t>A) Edirne Bayezıd Complex</a:t>
            </a:r>
          </a:p>
          <a:p>
            <a:r>
              <a:rPr lang="tr-TR" sz="2800" b="1">
                <a:solidFill>
                  <a:schemeClr val="tx1"/>
                </a:solidFill>
                <a:cs typeface="Aldhabi" pitchFamily="2" charset="-78"/>
              </a:rPr>
              <a:t>B) Dolmabahçe Palace</a:t>
            </a:r>
          </a:p>
          <a:p>
            <a:r>
              <a:rPr lang="tr-TR" sz="2800" b="1">
                <a:solidFill>
                  <a:schemeClr val="tx1"/>
                </a:solidFill>
                <a:cs typeface="Aldhabi" pitchFamily="2" charset="-78"/>
              </a:rPr>
              <a:t>C) Divrigi Ulu Mosque</a:t>
            </a:r>
          </a:p>
          <a:p>
            <a:r>
              <a:rPr lang="tr-TR" sz="2800" b="1">
                <a:solidFill>
                  <a:schemeClr val="tx1"/>
                </a:solidFill>
                <a:cs typeface="Aldhabi" pitchFamily="2" charset="-78"/>
              </a:rPr>
              <a:t>D) Hagia Sophia</a:t>
            </a:r>
          </a:p>
          <a:p>
            <a:endParaRPr lang="tr-TR" sz="2800" b="1">
              <a:solidFill>
                <a:schemeClr val="tx1"/>
              </a:solidFill>
              <a:cs typeface="Aldhabi" pitchFamily="2" charset="-78"/>
            </a:endParaRPr>
          </a:p>
        </p:txBody>
      </p:sp>
    </p:spTree>
    <p:extLst>
      <p:ext uri="{BB962C8B-B14F-4D97-AF65-F5344CB8AC3E}">
        <p14:creationId xmlns:p14="http://schemas.microsoft.com/office/powerpoint/2010/main" val="1044900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6255B8D-6189-824A-B31F-1161A80CDDBF}"/>
              </a:ext>
            </a:extLst>
          </p:cNvPr>
          <p:cNvSpPr>
            <a:spLocks noGrp="1"/>
          </p:cNvSpPr>
          <p:nvPr>
            <p:ph type="title"/>
          </p:nvPr>
        </p:nvSpPr>
        <p:spPr/>
        <p:txBody>
          <a:bodyPr/>
          <a:lstStyle/>
          <a:p>
            <a:r>
              <a:rPr lang="tr-TR" b="1"/>
              <a:t>Answer : C</a:t>
            </a:r>
          </a:p>
        </p:txBody>
      </p:sp>
    </p:spTree>
    <p:extLst>
      <p:ext uri="{BB962C8B-B14F-4D97-AF65-F5344CB8AC3E}">
        <p14:creationId xmlns:p14="http://schemas.microsoft.com/office/powerpoint/2010/main" val="2818602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0" y="624110"/>
            <a:ext cx="10972799" cy="5395690"/>
          </a:xfrm>
        </p:spPr>
        <p:txBody>
          <a:bodyPr>
            <a:noAutofit/>
          </a:bodyPr>
          <a:lstStyle/>
          <a:p>
            <a:r>
              <a:rPr lang="en-US" sz="3200" b="1" dirty="0" smtClean="0">
                <a:solidFill>
                  <a:schemeClr val="tx1"/>
                </a:solidFill>
                <a:latin typeface="Aldhabi" pitchFamily="2" charset="-78"/>
                <a:ea typeface="+mn-ea"/>
                <a:cs typeface="Aldhabi" pitchFamily="2" charset="-78"/>
              </a:rPr>
              <a:t>In their homeland in Central Asia, Turks lived</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in dome-like tents appropriate to their natural</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surroundings, and they were nomads. These</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tents later influenced Turkish architecture</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and</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ornamental</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arts</a:t>
            </a:r>
            <a:r>
              <a:rPr lang="tr-TR" sz="3200" b="1" dirty="0" smtClean="0">
                <a:solidFill>
                  <a:schemeClr val="tx1"/>
                </a:solidFill>
                <a:latin typeface="Aldhabi" pitchFamily="2" charset="-78"/>
                <a:ea typeface="+mn-ea"/>
                <a:cs typeface="Aldhabi" pitchFamily="2" charset="-78"/>
              </a:rPr>
              <a:t>.</a:t>
            </a:r>
            <a:br>
              <a:rPr lang="tr-TR" sz="3200" b="1" dirty="0" smtClean="0">
                <a:solidFill>
                  <a:schemeClr val="tx1"/>
                </a:solidFill>
                <a:latin typeface="Aldhabi" pitchFamily="2" charset="-78"/>
                <a:ea typeface="+mn-ea"/>
                <a:cs typeface="Aldhabi" pitchFamily="2" charset="-78"/>
              </a:rPr>
            </a:br>
            <a:r>
              <a:rPr lang="en-US" sz="3200" b="1" dirty="0" smtClean="0">
                <a:solidFill>
                  <a:schemeClr val="tx1"/>
                </a:solidFill>
                <a:latin typeface="Aldhabi" pitchFamily="2" charset="-78"/>
                <a:ea typeface="+mn-ea"/>
                <a:cs typeface="Aldhabi" pitchFamily="2" charset="-78"/>
              </a:rPr>
              <a:t>At the time when the Seljuk Turks first came to Iran,</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they encountered an architecture based on old</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traditions. Integrating this with elements from their</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own traditions, the </a:t>
            </a:r>
            <a:r>
              <a:rPr lang="en-US" sz="3200" b="1" dirty="0" err="1" smtClean="0">
                <a:solidFill>
                  <a:schemeClr val="tx1"/>
                </a:solidFill>
                <a:latin typeface="Aldhabi" pitchFamily="2" charset="-78"/>
                <a:ea typeface="+mn-ea"/>
                <a:cs typeface="Aldhabi" pitchFamily="2" charset="-78"/>
              </a:rPr>
              <a:t>Seljuks</a:t>
            </a:r>
            <a:r>
              <a:rPr lang="en-US" sz="3200" b="1" dirty="0" smtClean="0">
                <a:solidFill>
                  <a:schemeClr val="tx1"/>
                </a:solidFill>
                <a:latin typeface="Aldhabi" pitchFamily="2" charset="-78"/>
                <a:ea typeface="+mn-ea"/>
                <a:cs typeface="Aldhabi" pitchFamily="2" charset="-78"/>
              </a:rPr>
              <a:t> produced new types of</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structures. The most important type of structure they</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formulated was the" </a:t>
            </a:r>
            <a:r>
              <a:rPr lang="en-US" sz="3200" b="1" dirty="0" err="1" smtClean="0">
                <a:solidFill>
                  <a:schemeClr val="tx1"/>
                </a:solidFill>
                <a:latin typeface="Aldhabi" pitchFamily="2" charset="-78"/>
                <a:ea typeface="+mn-ea"/>
                <a:cs typeface="Aldhabi" pitchFamily="2" charset="-78"/>
              </a:rPr>
              <a:t>medrese</a:t>
            </a:r>
            <a:r>
              <a:rPr lang="en-US" sz="3200" b="1" dirty="0" smtClean="0">
                <a:solidFill>
                  <a:schemeClr val="tx1"/>
                </a:solidFill>
                <a:latin typeface="Aldhabi" pitchFamily="2" charset="-78"/>
                <a:ea typeface="+mn-ea"/>
                <a:cs typeface="Aldhabi" pitchFamily="2" charset="-78"/>
              </a:rPr>
              <a:t>"( Muslim theological</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schools</a:t>
            </a:r>
            <a:r>
              <a:rPr lang="tr-TR" sz="3200" b="1" dirty="0" smtClean="0">
                <a:solidFill>
                  <a:schemeClr val="tx1"/>
                </a:solidFill>
                <a:latin typeface="Aldhabi" pitchFamily="2" charset="-78"/>
                <a:ea typeface="+mn-ea"/>
                <a:cs typeface="Aldhabi" pitchFamily="2" charset="-78"/>
              </a:rPr>
              <a:t>) .</a:t>
            </a:r>
            <a:endParaRPr lang="tr-TR" sz="3200" b="1" dirty="0">
              <a:solidFill>
                <a:schemeClr val="tx1"/>
              </a:solidFill>
              <a:latin typeface="Aldhabi" pitchFamily="2" charset="-78"/>
              <a:ea typeface="+mn-ea"/>
              <a:cs typeface="Aldhabi"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ulturportali.gov.tr/contents/images/%c3%a7ifte%20minareli%20medrese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609600"/>
            <a:ext cx="10515600" cy="5624290"/>
          </a:xfrm>
        </p:spPr>
        <p:txBody>
          <a:bodyPr>
            <a:noAutofit/>
          </a:bodyPr>
          <a:lstStyle/>
          <a:p>
            <a:r>
              <a:rPr lang="en-US" sz="3200" b="1" dirty="0" smtClean="0">
                <a:solidFill>
                  <a:schemeClr val="tx1"/>
                </a:solidFill>
                <a:latin typeface="Aldhabi" pitchFamily="2" charset="-78"/>
                <a:ea typeface="+mn-ea"/>
                <a:cs typeface="Aldhabi" pitchFamily="2" charset="-78"/>
              </a:rPr>
              <a:t>The </a:t>
            </a:r>
            <a:r>
              <a:rPr lang="en-US" sz="3200" b="1" dirty="0" err="1" smtClean="0">
                <a:solidFill>
                  <a:schemeClr val="tx1"/>
                </a:solidFill>
                <a:latin typeface="Aldhabi" pitchFamily="2" charset="-78"/>
                <a:ea typeface="+mn-ea"/>
                <a:cs typeface="Aldhabi" pitchFamily="2" charset="-78"/>
              </a:rPr>
              <a:t>Ribati</a:t>
            </a:r>
            <a:r>
              <a:rPr lang="en-US" sz="3200" b="1" dirty="0" smtClean="0">
                <a:solidFill>
                  <a:schemeClr val="tx1"/>
                </a:solidFill>
                <a:latin typeface="Aldhabi" pitchFamily="2" charset="-78"/>
                <a:ea typeface="+mn-ea"/>
                <a:cs typeface="Aldhabi" pitchFamily="2" charset="-78"/>
              </a:rPr>
              <a:t>- Serif and The </a:t>
            </a:r>
            <a:r>
              <a:rPr lang="en-US" sz="3200" b="1" dirty="0" err="1" smtClean="0">
                <a:solidFill>
                  <a:schemeClr val="tx1"/>
                </a:solidFill>
                <a:latin typeface="Aldhabi" pitchFamily="2" charset="-78"/>
                <a:ea typeface="+mn-ea"/>
                <a:cs typeface="Aldhabi" pitchFamily="2" charset="-78"/>
              </a:rPr>
              <a:t>Ribati</a:t>
            </a:r>
            <a:r>
              <a:rPr lang="en-US" sz="3200" b="1" dirty="0" smtClean="0">
                <a:solidFill>
                  <a:schemeClr val="tx1"/>
                </a:solidFill>
                <a:latin typeface="Aldhabi" pitchFamily="2" charset="-78"/>
                <a:ea typeface="+mn-ea"/>
                <a:cs typeface="Aldhabi" pitchFamily="2" charset="-78"/>
              </a:rPr>
              <a:t> </a:t>
            </a:r>
            <a:r>
              <a:rPr lang="en-US" sz="3200" b="1" dirty="0" err="1" smtClean="0">
                <a:solidFill>
                  <a:schemeClr val="tx1"/>
                </a:solidFill>
                <a:latin typeface="Aldhabi" pitchFamily="2" charset="-78"/>
                <a:ea typeface="+mn-ea"/>
                <a:cs typeface="Aldhabi" pitchFamily="2" charset="-78"/>
              </a:rPr>
              <a:t>Anasirvan</a:t>
            </a:r>
            <a:r>
              <a:rPr lang="en-US" sz="3200" b="1" dirty="0" smtClean="0">
                <a:solidFill>
                  <a:schemeClr val="tx1"/>
                </a:solidFill>
                <a:latin typeface="Aldhabi" pitchFamily="2" charset="-78"/>
                <a:ea typeface="+mn-ea"/>
                <a:cs typeface="Aldhabi" pitchFamily="2" charset="-78"/>
              </a:rPr>
              <a:t> are examples of</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surviving 12th century Seljuk Caravanserais, where travelers</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would stop over for the night.</a:t>
            </a:r>
            <a:r>
              <a:rPr lang="tr-TR" sz="3200" b="1" dirty="0" smtClean="0">
                <a:solidFill>
                  <a:schemeClr val="tx1"/>
                </a:solidFill>
                <a:latin typeface="Aldhabi" pitchFamily="2" charset="-78"/>
                <a:ea typeface="+mn-ea"/>
                <a:cs typeface="Aldhabi" pitchFamily="2" charset="-78"/>
              </a:rPr>
              <a:t/>
            </a:r>
            <a:br>
              <a:rPr lang="tr-TR" sz="3200" b="1" dirty="0" smtClean="0">
                <a:solidFill>
                  <a:schemeClr val="tx1"/>
                </a:solidFill>
                <a:latin typeface="Aldhabi" pitchFamily="2" charset="-78"/>
                <a:ea typeface="+mn-ea"/>
                <a:cs typeface="Aldhabi" pitchFamily="2" charset="-78"/>
              </a:rPr>
            </a:br>
            <a:r>
              <a:rPr lang="tr-TR" sz="3200" b="1" dirty="0" smtClean="0">
                <a:solidFill>
                  <a:schemeClr val="tx1"/>
                </a:solidFill>
                <a:latin typeface="Aldhabi" pitchFamily="2" charset="-78"/>
                <a:ea typeface="+mn-ea"/>
                <a:cs typeface="Aldhabi" pitchFamily="2" charset="-78"/>
              </a:rPr>
              <a:t/>
            </a:r>
            <a:br>
              <a:rPr lang="tr-TR" sz="3200" b="1" dirty="0" smtClean="0">
                <a:solidFill>
                  <a:schemeClr val="tx1"/>
                </a:solidFill>
                <a:latin typeface="Aldhabi" pitchFamily="2" charset="-78"/>
                <a:ea typeface="+mn-ea"/>
                <a:cs typeface="Aldhabi" pitchFamily="2" charset="-78"/>
              </a:rPr>
            </a:br>
            <a:endParaRPr lang="tr-TR" sz="3200" b="1" dirty="0">
              <a:solidFill>
                <a:schemeClr val="tx1"/>
              </a:solidFill>
              <a:latin typeface="Aldhabi" pitchFamily="2" charset="-78"/>
              <a:ea typeface="+mn-ea"/>
              <a:cs typeface="Aldhabi" pitchFamily="2" charset="-78"/>
            </a:endParaRPr>
          </a:p>
        </p:txBody>
      </p:sp>
      <p:pic>
        <p:nvPicPr>
          <p:cNvPr id="3" name="2 Resim" descr="tarihi-kervansaray-in-isletme-ihalesini-9676631_o.jpg"/>
          <p:cNvPicPr>
            <a:picLocks/>
          </p:cNvPicPr>
          <p:nvPr/>
        </p:nvPicPr>
        <p:blipFill>
          <a:blip r:embed="rId2"/>
          <a:stretch>
            <a:fillRect/>
          </a:stretch>
        </p:blipFill>
        <p:spPr>
          <a:xfrm>
            <a:off x="457200" y="2590800"/>
            <a:ext cx="5760000" cy="3960000"/>
          </a:xfrm>
          <a:prstGeom prst="rect">
            <a:avLst/>
          </a:prstGeom>
        </p:spPr>
      </p:pic>
      <p:pic>
        <p:nvPicPr>
          <p:cNvPr id="4" name="3 Resim" descr="Ekran Alıntısı.PNG"/>
          <p:cNvPicPr>
            <a:picLocks/>
          </p:cNvPicPr>
          <p:nvPr/>
        </p:nvPicPr>
        <p:blipFill>
          <a:blip r:embed="rId3"/>
          <a:stretch>
            <a:fillRect/>
          </a:stretch>
        </p:blipFill>
        <p:spPr>
          <a:xfrm>
            <a:off x="6324600" y="2590800"/>
            <a:ext cx="5760000" cy="396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685800"/>
            <a:ext cx="10363200" cy="2514600"/>
          </a:xfrm>
        </p:spPr>
        <p:txBody>
          <a:bodyPr>
            <a:normAutofit fontScale="90000"/>
          </a:bodyPr>
          <a:lstStyle/>
          <a:p>
            <a:r>
              <a:rPr lang="en-US" b="1" dirty="0" smtClean="0">
                <a:solidFill>
                  <a:schemeClr val="tx1"/>
                </a:solidFill>
                <a:latin typeface="Aldhabi" pitchFamily="2" charset="-78"/>
                <a:cs typeface="Aldhabi" pitchFamily="2" charset="-78"/>
              </a:rPr>
              <a:t>In Seljuk buildings, brick was generally used, while</a:t>
            </a:r>
            <a:br>
              <a:rPr lang="en-US" b="1" dirty="0" smtClean="0">
                <a:solidFill>
                  <a:schemeClr val="tx1"/>
                </a:solidFill>
                <a:latin typeface="Aldhabi" pitchFamily="2" charset="-78"/>
                <a:cs typeface="Aldhabi" pitchFamily="2" charset="-78"/>
              </a:rPr>
            </a:br>
            <a:r>
              <a:rPr lang="en-US" b="1" dirty="0" smtClean="0">
                <a:solidFill>
                  <a:schemeClr val="tx1"/>
                </a:solidFill>
                <a:latin typeface="Aldhabi" pitchFamily="2" charset="-78"/>
                <a:cs typeface="Aldhabi" pitchFamily="2" charset="-78"/>
              </a:rPr>
              <a:t>the inner and outer walls were decorated in a material made</a:t>
            </a:r>
            <a:r>
              <a:rPr lang="tr-TR" b="1" dirty="0" smtClean="0">
                <a:solidFill>
                  <a:schemeClr val="tx1"/>
                </a:solidFill>
                <a:latin typeface="Aldhabi" pitchFamily="2" charset="-78"/>
                <a:cs typeface="Aldhabi" pitchFamily="2" charset="-78"/>
              </a:rPr>
              <a:t> </a:t>
            </a:r>
            <a:r>
              <a:rPr lang="en-US" b="1" dirty="0" smtClean="0">
                <a:solidFill>
                  <a:schemeClr val="tx1"/>
                </a:solidFill>
                <a:latin typeface="Aldhabi" pitchFamily="2" charset="-78"/>
                <a:cs typeface="Aldhabi" pitchFamily="2" charset="-78"/>
              </a:rPr>
              <a:t>by mixing marble, powder, lime and plaster.</a:t>
            </a:r>
            <a:endParaRPr lang="tr-TR" dirty="0"/>
          </a:p>
        </p:txBody>
      </p:sp>
      <p:pic>
        <p:nvPicPr>
          <p:cNvPr id="4" name="3 Resim" descr="Ekran Alıntısı2.PNG"/>
          <p:cNvPicPr>
            <a:picLocks/>
          </p:cNvPicPr>
          <p:nvPr/>
        </p:nvPicPr>
        <p:blipFill>
          <a:blip r:embed="rId2"/>
          <a:stretch>
            <a:fillRect/>
          </a:stretch>
        </p:blipFill>
        <p:spPr>
          <a:xfrm>
            <a:off x="457200" y="2743200"/>
            <a:ext cx="5760000" cy="3960000"/>
          </a:xfrm>
          <a:prstGeom prst="rect">
            <a:avLst/>
          </a:prstGeom>
        </p:spPr>
      </p:pic>
      <p:pic>
        <p:nvPicPr>
          <p:cNvPr id="5" name="4 Resim" descr="Ekran Alıntısı3.PNG"/>
          <p:cNvPicPr>
            <a:picLocks/>
          </p:cNvPicPr>
          <p:nvPr/>
        </p:nvPicPr>
        <p:blipFill>
          <a:blip r:embed="rId3"/>
          <a:stretch>
            <a:fillRect/>
          </a:stretch>
        </p:blipFill>
        <p:spPr>
          <a:xfrm>
            <a:off x="6248400" y="2743200"/>
            <a:ext cx="5760000" cy="396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00201" y="624110"/>
            <a:ext cx="9829800" cy="5471890"/>
          </a:xfrm>
        </p:spPr>
        <p:txBody>
          <a:bodyPr>
            <a:noAutofit/>
          </a:bodyPr>
          <a:lstStyle/>
          <a:p>
            <a:r>
              <a:rPr lang="en-US" sz="3200" b="1" dirty="0" smtClean="0">
                <a:solidFill>
                  <a:schemeClr val="tx1"/>
                </a:solidFill>
                <a:latin typeface="Aldhabi" pitchFamily="2" charset="-78"/>
                <a:ea typeface="+mn-ea"/>
                <a:cs typeface="Aldhabi" pitchFamily="2" charset="-78"/>
              </a:rPr>
              <a:t>The Ottomans integrated mosques into the</a:t>
            </a:r>
            <a:r>
              <a:rPr lang="tr-TR" sz="3200" b="1" dirty="0" smtClean="0">
                <a:solidFill>
                  <a:schemeClr val="tx1"/>
                </a:solidFill>
                <a:latin typeface="Aldhabi" pitchFamily="2" charset="-78"/>
                <a:ea typeface="+mn-ea"/>
                <a:cs typeface="Aldhabi" pitchFamily="2" charset="-78"/>
              </a:rPr>
              <a:t> </a:t>
            </a:r>
            <a:r>
              <a:rPr lang="en-US" sz="3200" b="1" dirty="0" smtClean="0">
                <a:solidFill>
                  <a:schemeClr val="tx1"/>
                </a:solidFill>
                <a:latin typeface="Aldhabi" pitchFamily="2" charset="-78"/>
                <a:ea typeface="+mn-ea"/>
                <a:cs typeface="Aldhabi" pitchFamily="2" charset="-78"/>
              </a:rPr>
              <a:t>community and added soup kitchens,</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theological</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schools</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hospitals</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Turkish</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baths</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and</a:t>
            </a:r>
            <a:r>
              <a:rPr lang="tr-TR" sz="3200" b="1" dirty="0" smtClean="0">
                <a:solidFill>
                  <a:schemeClr val="tx1"/>
                </a:solidFill>
                <a:latin typeface="Aldhabi" pitchFamily="2" charset="-78"/>
                <a:ea typeface="+mn-ea"/>
                <a:cs typeface="Aldhabi" pitchFamily="2" charset="-78"/>
              </a:rPr>
              <a:t> </a:t>
            </a:r>
            <a:r>
              <a:rPr lang="tr-TR" sz="3200" b="1" dirty="0" err="1" smtClean="0">
                <a:solidFill>
                  <a:schemeClr val="tx1"/>
                </a:solidFill>
                <a:latin typeface="Aldhabi" pitchFamily="2" charset="-78"/>
                <a:ea typeface="+mn-ea"/>
                <a:cs typeface="Aldhabi" pitchFamily="2" charset="-78"/>
              </a:rPr>
              <a:t>tombs</a:t>
            </a:r>
            <a:r>
              <a:rPr lang="tr-TR" sz="3200" b="1" dirty="0" smtClean="0">
                <a:solidFill>
                  <a:schemeClr val="tx1"/>
                </a:solidFill>
                <a:latin typeface="Aldhabi" pitchFamily="2" charset="-78"/>
                <a:ea typeface="+mn-ea"/>
                <a:cs typeface="Aldhabi" pitchFamily="2" charset="-78"/>
              </a:rPr>
              <a:t>.</a:t>
            </a:r>
            <a:endParaRPr lang="tr-TR" sz="3200" b="1" dirty="0">
              <a:solidFill>
                <a:schemeClr val="tx1"/>
              </a:solidFill>
              <a:latin typeface="Aldhabi" pitchFamily="2" charset="-78"/>
              <a:ea typeface="+mn-ea"/>
              <a:cs typeface="Aldhabi" pitchFamily="2" charset="-78"/>
            </a:endParaRPr>
          </a:p>
        </p:txBody>
      </p:sp>
      <p:pic>
        <p:nvPicPr>
          <p:cNvPr id="3" name="2 Resim" descr="Ekran Alıntısı4.PNG"/>
          <p:cNvPicPr>
            <a:picLocks noChangeAspect="1"/>
          </p:cNvPicPr>
          <p:nvPr/>
        </p:nvPicPr>
        <p:blipFill>
          <a:blip r:embed="rId2"/>
          <a:stretch>
            <a:fillRect/>
          </a:stretch>
        </p:blipFill>
        <p:spPr>
          <a:xfrm>
            <a:off x="1600200" y="2209800"/>
            <a:ext cx="9372600" cy="4274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8911687" cy="1280890"/>
          </a:xfrm>
        </p:spPr>
        <p:txBody>
          <a:bodyPr>
            <a:normAutofit/>
          </a:bodyPr>
          <a:lstStyle/>
          <a:p>
            <a:pPr algn="ctr"/>
            <a:r>
              <a:rPr lang="tr-TR" sz="4400" b="1" dirty="0" err="1" smtClean="0">
                <a:solidFill>
                  <a:schemeClr val="accent1">
                    <a:lumMod val="60000"/>
                    <a:lumOff val="40000"/>
                  </a:schemeClr>
                </a:solidFill>
                <a:latin typeface="Aldhabi" pitchFamily="2" charset="-78"/>
                <a:cs typeface="Aldhabi" pitchFamily="2" charset="-78"/>
              </a:rPr>
              <a:t>Turkish</a:t>
            </a:r>
            <a:r>
              <a:rPr lang="tr-TR" sz="4400" b="1" dirty="0" smtClean="0">
                <a:solidFill>
                  <a:schemeClr val="accent1">
                    <a:lumMod val="60000"/>
                    <a:lumOff val="40000"/>
                  </a:schemeClr>
                </a:solidFill>
                <a:latin typeface="Aldhabi" pitchFamily="2" charset="-78"/>
                <a:cs typeface="Aldhabi" pitchFamily="2" charset="-78"/>
              </a:rPr>
              <a:t> Art</a:t>
            </a:r>
            <a:endParaRPr lang="tr-TR" sz="4400" b="1" dirty="0">
              <a:solidFill>
                <a:schemeClr val="accent1">
                  <a:lumMod val="60000"/>
                  <a:lumOff val="40000"/>
                </a:schemeClr>
              </a:solidFill>
              <a:latin typeface="Aldhabi" pitchFamily="2" charset="-78"/>
              <a:cs typeface="Aldhabi" pitchFamily="2" charset="-78"/>
            </a:endParaRPr>
          </a:p>
        </p:txBody>
      </p:sp>
      <p:sp>
        <p:nvSpPr>
          <p:cNvPr id="3" name="2 İçerik Yer Tutucusu"/>
          <p:cNvSpPr>
            <a:spLocks noGrp="1"/>
          </p:cNvSpPr>
          <p:nvPr>
            <p:ph idx="1"/>
          </p:nvPr>
        </p:nvSpPr>
        <p:spPr>
          <a:xfrm>
            <a:off x="1447800" y="1524000"/>
            <a:ext cx="10210800" cy="3777622"/>
          </a:xfrm>
        </p:spPr>
        <p:txBody>
          <a:bodyPr>
            <a:noAutofit/>
          </a:bodyPr>
          <a:lstStyle/>
          <a:p>
            <a:r>
              <a:rPr lang="en-US" sz="2400" dirty="0" smtClean="0"/>
              <a:t>Turkish art refers to all works of visual art originating from the geographical area of what is present day Turkey since the arrival of the Turks in the Middle Ages. Turkey also was the home of much significant art produced by earlier cultures, including the Hittites, Ancient Greeks, and Byzantines.</a:t>
            </a:r>
            <a:endParaRPr lang="tr-TR" sz="2400" dirty="0" smtClean="0"/>
          </a:p>
          <a:p>
            <a:r>
              <a:rPr lang="en-US" sz="2400" dirty="0" smtClean="0"/>
              <a:t>The 16th and 17th centuries are generally </a:t>
            </a:r>
            <a:r>
              <a:rPr lang="en-US" sz="2400" dirty="0" err="1" smtClean="0"/>
              <a:t>recognised</a:t>
            </a:r>
            <a:r>
              <a:rPr lang="en-US" sz="2400" dirty="0" smtClean="0"/>
              <a:t> as the finest period for art in the Ottoman Empire, much of it associated with the huge Imperial court. Apart from Ottoman architecture and Ottoman illumination of manuscripts the most important media were in the applied or decorative arts rather than figurative work. Pottery, especially </a:t>
            </a:r>
            <a:r>
              <a:rPr lang="en-US" sz="2400" dirty="0" err="1" smtClean="0"/>
              <a:t>İznik</a:t>
            </a:r>
            <a:r>
              <a:rPr lang="en-US" sz="2400" dirty="0" smtClean="0"/>
              <a:t> pottery,</a:t>
            </a:r>
            <a:endParaRPr lang="tr-TR" sz="2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1424</Words>
  <Application>Microsoft Office PowerPoint</Application>
  <PresentationFormat>Geniş ekran</PresentationFormat>
  <Paragraphs>73</Paragraphs>
  <Slides>32</Slides>
  <Notes>1</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Aldhabi</vt:lpstr>
      <vt:lpstr>Arial</vt:lpstr>
      <vt:lpstr>Calibri</vt:lpstr>
      <vt:lpstr>Century Gothic</vt:lpstr>
      <vt:lpstr>Wingdings 3</vt:lpstr>
      <vt:lpstr>Duman</vt:lpstr>
      <vt:lpstr>TURKEY’S</vt:lpstr>
      <vt:lpstr>TURKEY’S GENERAL ARCHITECTURE</vt:lpstr>
      <vt:lpstr>PowerPoint Sunusu</vt:lpstr>
      <vt:lpstr>In their homeland in Central Asia, Turks lived in dome-like tents appropriate to their natural surroundings, and they were nomads. These tents later influenced Turkish architecture and ornamental arts. At the time when the Seljuk Turks first came to Iran, they encountered an architecture based on old traditions. Integrating this with elements from their own traditions, the Seljuks produced new types of structures. The most important type of structure they formulated was the" medrese"( Muslim theological schools) .</vt:lpstr>
      <vt:lpstr>PowerPoint Sunusu</vt:lpstr>
      <vt:lpstr>The Ribati- Serif and The Ribati Anasirvan are examples of surviving 12th century Seljuk Caravanserais, where travelers would stop over for the night.  </vt:lpstr>
      <vt:lpstr>In Seljuk buildings, brick was generally used, while the inner and outer walls were decorated in a material made by mixing marble, powder, lime and plaster.</vt:lpstr>
      <vt:lpstr>The Ottomans integrated mosques into the community and added soup kitchens, theological schools, hospitals, Turkish baths and tombs.</vt:lpstr>
      <vt:lpstr>Turkish Art</vt:lpstr>
      <vt:lpstr>PowerPoint Sunusu</vt:lpstr>
      <vt:lpstr>PowerPoint Sunusu</vt:lpstr>
      <vt:lpstr>PowerPoint Sunusu</vt:lpstr>
      <vt:lpstr>PowerPoint Sunusu</vt:lpstr>
      <vt:lpstr>MAIDEN’S TOWER</vt:lpstr>
      <vt:lpstr>HAGIA SOPHIA</vt:lpstr>
      <vt:lpstr>DIVRIGI ULU MOSQUE</vt:lpstr>
      <vt:lpstr>SUMELA MONASTERY</vt:lpstr>
      <vt:lpstr>TOPKAPI PALACE</vt:lpstr>
      <vt:lpstr>DOLMABAHÇE PALACE</vt:lpstr>
      <vt:lpstr>GALATA TOWER </vt:lpstr>
      <vt:lpstr>The master architect of the classical period, Mimar Sinan, was born in 1492 in Kayseri and died in Istanbul in the year 1588. Sinan started a new era in the world architecture, creating 334 buildings in various cities. His style was to have a considerable influence on future epochs.</vt:lpstr>
      <vt:lpstr>EDIRNE BAYEZID COMPLEX</vt:lpstr>
      <vt:lpstr>SULEYMANIYE MOSQUE</vt:lpstr>
      <vt:lpstr>PowerPoint Sunusu</vt:lpstr>
      <vt:lpstr>BEYLERBEYI PALACE</vt:lpstr>
      <vt:lpstr>ANITKABIR</vt:lpstr>
      <vt:lpstr>Mimar Sinan - Kız Kulesi - Topkapı Palace - Hagia Sophia - 1985 - Anıtkabir - Genoese - 1.150 - Dolmabahçe Palace - Edirne Bayezid Complex - Sultan Abdulaziz - Sultan IV. Murad</vt:lpstr>
      <vt:lpstr>Read the sentences and say ‘True’ to the correct ones and ‘False’ to the wrong ones.</vt:lpstr>
      <vt:lpstr>When was Beylerbeyi Palace build? </vt:lpstr>
      <vt:lpstr>Answer : B</vt:lpstr>
      <vt:lpstr>Which one was included in the UNESCO World Heritage List in 1985? </vt:lpstr>
      <vt:lpstr>Answer : 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TURKEY’S</dc:title>
  <dc:creator>Bilinmeyen Kullanıcı</dc:creator>
  <cp:lastModifiedBy>COMPUTER</cp:lastModifiedBy>
  <cp:revision>22</cp:revision>
  <dcterms:created xsi:type="dcterms:W3CDTF">2019-08-05T22:09:57Z</dcterms:created>
  <dcterms:modified xsi:type="dcterms:W3CDTF">2019-10-07T22:27:55Z</dcterms:modified>
</cp:coreProperties>
</file>