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0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bg>
      <p:bgRef idx="1001">
        <a:schemeClr val="bg2"/>
      </p:bgRef>
    </p:bg>
    <p:spTree>
      <p:nvGrpSpPr>
        <p:cNvPr id="1" name=""/>
        <p:cNvGrpSpPr/>
        <p:nvPr/>
      </p:nvGrpSpPr>
      <p:grpSpPr>
        <a:xfrm>
          <a:off x="0" y="0"/>
          <a:ext cx="0" cy="0"/>
          <a:chOff x="0" y="0"/>
          <a:chExt cx="0" cy="0"/>
        </a:xfrm>
      </p:grpSpPr>
      <p:sp>
        <p:nvSpPr>
          <p:cNvPr id="7" name="Téglalap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Téglalap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Téglalap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Cím 7"/>
          <p:cNvSpPr>
            <a:spLocks noGrp="1"/>
          </p:cNvSpPr>
          <p:nvPr>
            <p:ph type="ctrTitle"/>
          </p:nvPr>
        </p:nvSpPr>
        <p:spPr>
          <a:xfrm>
            <a:off x="2362200" y="4038600"/>
            <a:ext cx="6477000" cy="1828800"/>
          </a:xfrm>
        </p:spPr>
        <p:txBody>
          <a:bodyPr anchor="b"/>
          <a:lstStyle>
            <a:lvl1pPr>
              <a:defRPr cap="all" baseline="0"/>
            </a:lvl1pPr>
          </a:lstStyle>
          <a:p>
            <a:r>
              <a:rPr kumimoji="0" lang="hu-HU" smtClean="0"/>
              <a:t>Mintacím szerkesztése</a:t>
            </a:r>
            <a:endParaRPr kumimoji="0" lang="en-US"/>
          </a:p>
        </p:txBody>
      </p:sp>
      <p:sp>
        <p:nvSpPr>
          <p:cNvPr id="9" name="Alcím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28" name="Dátum hely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753ED05-B60C-4AB1-82C0-C882247D2D2B}" type="datetimeFigureOut">
              <a:rPr lang="hu-HU" smtClean="0"/>
              <a:t>2019. 10. 03.</a:t>
            </a:fld>
            <a:endParaRPr lang="hu-HU"/>
          </a:p>
        </p:txBody>
      </p:sp>
      <p:sp>
        <p:nvSpPr>
          <p:cNvPr id="17" name="Élőláb hely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hu-HU"/>
          </a:p>
        </p:txBody>
      </p:sp>
      <p:sp>
        <p:nvSpPr>
          <p:cNvPr id="29" name="Dia számának helye 28"/>
          <p:cNvSpPr>
            <a:spLocks noGrp="1"/>
          </p:cNvSpPr>
          <p:nvPr>
            <p:ph type="sldNum" sz="quarter" idx="12"/>
          </p:nvPr>
        </p:nvSpPr>
        <p:spPr>
          <a:xfrm>
            <a:off x="8001000" y="228600"/>
            <a:ext cx="838200" cy="381000"/>
          </a:xfrm>
        </p:spPr>
        <p:txBody>
          <a:bodyPr/>
          <a:lstStyle>
            <a:lvl1pPr>
              <a:defRPr>
                <a:solidFill>
                  <a:schemeClr val="tx2"/>
                </a:solidFill>
              </a:defRPr>
            </a:lvl1pPr>
          </a:lstStyle>
          <a:p>
            <a:fld id="{77B5F2DA-73DD-47B9-9AEE-C2D0D9ECE2E8}" type="slidenum">
              <a:rPr lang="hu-HU" smtClean="0"/>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8753ED05-B60C-4AB1-82C0-C882247D2D2B}" type="datetimeFigureOut">
              <a:rPr lang="hu-HU" smtClean="0"/>
              <a:t>2019. 10. 03.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7B5F2DA-73DD-47B9-9AEE-C2D0D9ECE2E8}" type="slidenum">
              <a:rPr lang="hu-HU" smtClean="0"/>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Függőleges cím és szöveg">
    <p:bg>
      <p:bgRef idx="1001">
        <a:schemeClr val="bg1"/>
      </p:bgRef>
    </p:b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553200" y="609600"/>
            <a:ext cx="2057400" cy="5516563"/>
          </a:xfrm>
        </p:spPr>
        <p:txBody>
          <a:bodyPr vert="eaVer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609600"/>
            <a:ext cx="5562600" cy="5516564"/>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a:xfrm>
            <a:off x="6553200" y="6248402"/>
            <a:ext cx="2209800" cy="365125"/>
          </a:xfrm>
        </p:spPr>
        <p:txBody>
          <a:bodyPr/>
          <a:lstStyle/>
          <a:p>
            <a:fld id="{8753ED05-B60C-4AB1-82C0-C882247D2D2B}" type="datetimeFigureOut">
              <a:rPr lang="hu-HU" smtClean="0"/>
              <a:t>2019. 10. 03.</a:t>
            </a:fld>
            <a:endParaRPr lang="hu-HU"/>
          </a:p>
        </p:txBody>
      </p:sp>
      <p:sp>
        <p:nvSpPr>
          <p:cNvPr id="5" name="Élőláb helye 4"/>
          <p:cNvSpPr>
            <a:spLocks noGrp="1"/>
          </p:cNvSpPr>
          <p:nvPr>
            <p:ph type="ftr" sz="quarter" idx="11"/>
          </p:nvPr>
        </p:nvSpPr>
        <p:spPr>
          <a:xfrm>
            <a:off x="457201" y="6248207"/>
            <a:ext cx="5573483" cy="365125"/>
          </a:xfrm>
        </p:spPr>
        <p:txBody>
          <a:bodyPr/>
          <a:lstStyle/>
          <a:p>
            <a:endParaRPr lang="hu-HU"/>
          </a:p>
        </p:txBody>
      </p:sp>
      <p:sp>
        <p:nvSpPr>
          <p:cNvPr id="7" name="Téglalap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Téglalap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Téglalap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Dia számának helye 5"/>
          <p:cNvSpPr>
            <a:spLocks noGrp="1"/>
          </p:cNvSpPr>
          <p:nvPr>
            <p:ph type="sldNum" sz="quarter" idx="12"/>
          </p:nvPr>
        </p:nvSpPr>
        <p:spPr>
          <a:xfrm rot="5400000">
            <a:off x="5989638" y="144462"/>
            <a:ext cx="533400" cy="244476"/>
          </a:xfrm>
        </p:spPr>
        <p:txBody>
          <a:bodyPr/>
          <a:lstStyle/>
          <a:p>
            <a:fld id="{77B5F2DA-73DD-47B9-9AEE-C2D0D9ECE2E8}" type="slidenum">
              <a:rPr lang="hu-HU" smtClean="0"/>
              <a:t>‹#›</a:t>
            </a:fld>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612648" y="228600"/>
            <a:ext cx="8153400" cy="990600"/>
          </a:xfrm>
        </p:spPr>
        <p:txBody>
          <a:bodyPr/>
          <a:lstStyle/>
          <a:p>
            <a:r>
              <a:rPr kumimoji="0" lang="hu-HU" smtClean="0"/>
              <a:t>Mintacím szerkesztése</a:t>
            </a:r>
            <a:endParaRPr kumimoji="0" lang="en-US"/>
          </a:p>
        </p:txBody>
      </p:sp>
      <p:sp>
        <p:nvSpPr>
          <p:cNvPr id="4" name="Dátum helye 3"/>
          <p:cNvSpPr>
            <a:spLocks noGrp="1"/>
          </p:cNvSpPr>
          <p:nvPr>
            <p:ph type="dt" sz="half" idx="10"/>
          </p:nvPr>
        </p:nvSpPr>
        <p:spPr/>
        <p:txBody>
          <a:bodyPr/>
          <a:lstStyle/>
          <a:p>
            <a:fld id="{8753ED05-B60C-4AB1-82C0-C882247D2D2B}" type="datetimeFigureOut">
              <a:rPr lang="hu-HU" smtClean="0"/>
              <a:t>2019. 10. 03.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lvl1pPr>
              <a:defRPr>
                <a:solidFill>
                  <a:srgbClr val="FFFFFF"/>
                </a:solidFill>
              </a:defRPr>
            </a:lvl1pPr>
          </a:lstStyle>
          <a:p>
            <a:fld id="{77B5F2DA-73DD-47B9-9AEE-C2D0D9ECE2E8}" type="slidenum">
              <a:rPr lang="hu-HU" smtClean="0"/>
              <a:t>‹#›</a:t>
            </a:fld>
            <a:endParaRPr lang="hu-HU"/>
          </a:p>
        </p:txBody>
      </p:sp>
      <p:sp>
        <p:nvSpPr>
          <p:cNvPr id="8" name="Tartalom helye 7"/>
          <p:cNvSpPr>
            <a:spLocks noGrp="1"/>
          </p:cNvSpPr>
          <p:nvPr>
            <p:ph sz="quarter" idx="1"/>
          </p:nvPr>
        </p:nvSpPr>
        <p:spPr>
          <a:xfrm>
            <a:off x="612648" y="1600200"/>
            <a:ext cx="8153400" cy="4495800"/>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bg>
      <p:bgRef idx="1003">
        <a:schemeClr val="bg1"/>
      </p:bgRef>
    </p:bg>
    <p:spTree>
      <p:nvGrpSpPr>
        <p:cNvPr id="1" name=""/>
        <p:cNvGrpSpPr/>
        <p:nvPr/>
      </p:nvGrpSpPr>
      <p:grpSpPr>
        <a:xfrm>
          <a:off x="0" y="0"/>
          <a:ext cx="0" cy="0"/>
          <a:chOff x="0" y="0"/>
          <a:chExt cx="0" cy="0"/>
        </a:xfrm>
      </p:grpSpPr>
      <p:sp>
        <p:nvSpPr>
          <p:cNvPr id="3" name="Szöveg hely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
        <p:nvSpPr>
          <p:cNvPr id="7" name="Téglalap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églalap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églalap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Cím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hu-HU" smtClean="0"/>
              <a:t>Mintacím szerkesztése</a:t>
            </a:r>
            <a:endParaRPr kumimoji="0" lang="en-US"/>
          </a:p>
        </p:txBody>
      </p:sp>
      <p:sp>
        <p:nvSpPr>
          <p:cNvPr id="12" name="Dátum helye 11"/>
          <p:cNvSpPr>
            <a:spLocks noGrp="1"/>
          </p:cNvSpPr>
          <p:nvPr>
            <p:ph type="dt" sz="half" idx="10"/>
          </p:nvPr>
        </p:nvSpPr>
        <p:spPr/>
        <p:txBody>
          <a:bodyPr/>
          <a:lstStyle/>
          <a:p>
            <a:fld id="{8753ED05-B60C-4AB1-82C0-C882247D2D2B}" type="datetimeFigureOut">
              <a:rPr lang="hu-HU" smtClean="0"/>
              <a:t>2019. 10. 03.</a:t>
            </a:fld>
            <a:endParaRPr lang="hu-HU"/>
          </a:p>
        </p:txBody>
      </p:sp>
      <p:sp>
        <p:nvSpPr>
          <p:cNvPr id="13" name="Dia számának hely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7B5F2DA-73DD-47B9-9AEE-C2D0D9ECE2E8}" type="slidenum">
              <a:rPr lang="hu-HU" smtClean="0"/>
              <a:t>‹#›</a:t>
            </a:fld>
            <a:endParaRPr lang="hu-HU"/>
          </a:p>
        </p:txBody>
      </p:sp>
      <p:sp>
        <p:nvSpPr>
          <p:cNvPr id="14" name="Élőláb helye 13"/>
          <p:cNvSpPr>
            <a:spLocks noGrp="1"/>
          </p:cNvSpPr>
          <p:nvPr>
            <p:ph type="ftr" sz="quarter" idx="12"/>
          </p:nvPr>
        </p:nvSpPr>
        <p:spPr/>
        <p:txBody>
          <a:bodyPr/>
          <a:lstStyle/>
          <a:p>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9" name="Tartalom helye 8"/>
          <p:cNvSpPr>
            <a:spLocks noGrp="1"/>
          </p:cNvSpPr>
          <p:nvPr>
            <p:ph sz="quarter" idx="1"/>
          </p:nvPr>
        </p:nvSpPr>
        <p:spPr>
          <a:xfrm>
            <a:off x="609600" y="1589567"/>
            <a:ext cx="3886200" cy="4572000"/>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11" name="Tartalom helye 10"/>
          <p:cNvSpPr>
            <a:spLocks noGrp="1"/>
          </p:cNvSpPr>
          <p:nvPr>
            <p:ph sz="quarter" idx="2"/>
          </p:nvPr>
        </p:nvSpPr>
        <p:spPr>
          <a:xfrm>
            <a:off x="4844901" y="1589567"/>
            <a:ext cx="3886200" cy="4572000"/>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8" name="Dátum helye 7"/>
          <p:cNvSpPr>
            <a:spLocks noGrp="1"/>
          </p:cNvSpPr>
          <p:nvPr>
            <p:ph type="dt" sz="half" idx="15"/>
          </p:nvPr>
        </p:nvSpPr>
        <p:spPr/>
        <p:txBody>
          <a:bodyPr rtlCol="0"/>
          <a:lstStyle/>
          <a:p>
            <a:fld id="{8753ED05-B60C-4AB1-82C0-C882247D2D2B}" type="datetimeFigureOut">
              <a:rPr lang="hu-HU" smtClean="0"/>
              <a:t>2019. 10. 03.</a:t>
            </a:fld>
            <a:endParaRPr lang="hu-HU"/>
          </a:p>
        </p:txBody>
      </p:sp>
      <p:sp>
        <p:nvSpPr>
          <p:cNvPr id="10" name="Dia számának helye 9"/>
          <p:cNvSpPr>
            <a:spLocks noGrp="1"/>
          </p:cNvSpPr>
          <p:nvPr>
            <p:ph type="sldNum" sz="quarter" idx="16"/>
          </p:nvPr>
        </p:nvSpPr>
        <p:spPr/>
        <p:txBody>
          <a:bodyPr rtlCol="0"/>
          <a:lstStyle/>
          <a:p>
            <a:fld id="{77B5F2DA-73DD-47B9-9AEE-C2D0D9ECE2E8}" type="slidenum">
              <a:rPr lang="hu-HU" smtClean="0"/>
              <a:t>‹#›</a:t>
            </a:fld>
            <a:endParaRPr lang="hu-HU"/>
          </a:p>
        </p:txBody>
      </p:sp>
      <p:sp>
        <p:nvSpPr>
          <p:cNvPr id="12" name="Élőláb helye 11"/>
          <p:cNvSpPr>
            <a:spLocks noGrp="1"/>
          </p:cNvSpPr>
          <p:nvPr>
            <p:ph type="ftr" sz="quarter" idx="17"/>
          </p:nvPr>
        </p:nvSpPr>
        <p:spPr/>
        <p:txBody>
          <a:bodyPr rtlCol="0"/>
          <a:lstStyle/>
          <a:p>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533400" y="273050"/>
            <a:ext cx="8153400" cy="869950"/>
          </a:xfrm>
        </p:spPr>
        <p:txBody>
          <a:bodyPr anchor="ctr"/>
          <a:lstStyle>
            <a:lvl1pPr>
              <a:defRPr/>
            </a:lvl1pPr>
          </a:lstStyle>
          <a:p>
            <a:r>
              <a:rPr kumimoji="0" lang="hu-HU" smtClean="0"/>
              <a:t>Mintacím szerkesztése</a:t>
            </a:r>
            <a:endParaRPr kumimoji="0" lang="en-US"/>
          </a:p>
        </p:txBody>
      </p:sp>
      <p:sp>
        <p:nvSpPr>
          <p:cNvPr id="11" name="Tartalom helye 10"/>
          <p:cNvSpPr>
            <a:spLocks noGrp="1"/>
          </p:cNvSpPr>
          <p:nvPr>
            <p:ph sz="quarter" idx="2"/>
          </p:nvPr>
        </p:nvSpPr>
        <p:spPr>
          <a:xfrm>
            <a:off x="609600" y="2438400"/>
            <a:ext cx="3886200" cy="3581400"/>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13" name="Tartalom helye 12"/>
          <p:cNvSpPr>
            <a:spLocks noGrp="1"/>
          </p:cNvSpPr>
          <p:nvPr>
            <p:ph sz="quarter" idx="4"/>
          </p:nvPr>
        </p:nvSpPr>
        <p:spPr>
          <a:xfrm>
            <a:off x="4800600" y="2438400"/>
            <a:ext cx="3886200" cy="3581400"/>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10" name="Dátum helye 9"/>
          <p:cNvSpPr>
            <a:spLocks noGrp="1"/>
          </p:cNvSpPr>
          <p:nvPr>
            <p:ph type="dt" sz="half" idx="15"/>
          </p:nvPr>
        </p:nvSpPr>
        <p:spPr/>
        <p:txBody>
          <a:bodyPr rtlCol="0"/>
          <a:lstStyle/>
          <a:p>
            <a:fld id="{8753ED05-B60C-4AB1-82C0-C882247D2D2B}" type="datetimeFigureOut">
              <a:rPr lang="hu-HU" smtClean="0"/>
              <a:t>2019. 10. 03.</a:t>
            </a:fld>
            <a:endParaRPr lang="hu-HU"/>
          </a:p>
        </p:txBody>
      </p:sp>
      <p:sp>
        <p:nvSpPr>
          <p:cNvPr id="12" name="Dia számának helye 11"/>
          <p:cNvSpPr>
            <a:spLocks noGrp="1"/>
          </p:cNvSpPr>
          <p:nvPr>
            <p:ph type="sldNum" sz="quarter" idx="16"/>
          </p:nvPr>
        </p:nvSpPr>
        <p:spPr/>
        <p:txBody>
          <a:bodyPr rtlCol="0"/>
          <a:lstStyle/>
          <a:p>
            <a:fld id="{77B5F2DA-73DD-47B9-9AEE-C2D0D9ECE2E8}" type="slidenum">
              <a:rPr lang="hu-HU" smtClean="0"/>
              <a:t>‹#›</a:t>
            </a:fld>
            <a:endParaRPr lang="hu-HU"/>
          </a:p>
        </p:txBody>
      </p:sp>
      <p:sp>
        <p:nvSpPr>
          <p:cNvPr id="14" name="Élőláb helye 13"/>
          <p:cNvSpPr>
            <a:spLocks noGrp="1"/>
          </p:cNvSpPr>
          <p:nvPr>
            <p:ph type="ftr" sz="quarter" idx="17"/>
          </p:nvPr>
        </p:nvSpPr>
        <p:spPr/>
        <p:txBody>
          <a:bodyPr rtlCol="0"/>
          <a:lstStyle/>
          <a:p>
            <a:endParaRPr lang="hu-HU"/>
          </a:p>
        </p:txBody>
      </p:sp>
      <p:sp>
        <p:nvSpPr>
          <p:cNvPr id="16" name="Szöveg hely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hu-HU" smtClean="0"/>
              <a:t>Mintaszöveg szerkesztése</a:t>
            </a:r>
          </a:p>
        </p:txBody>
      </p:sp>
      <p:sp>
        <p:nvSpPr>
          <p:cNvPr id="15" name="Szöveg hely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hu-HU" smtClean="0"/>
              <a:t>Mintaszöveg szerkesztése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p>
            <a:fld id="{8753ED05-B60C-4AB1-82C0-C882247D2D2B}" type="datetimeFigureOut">
              <a:rPr lang="hu-HU" smtClean="0"/>
              <a:t>2019. 10. 03.</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lvl1pPr>
              <a:defRPr>
                <a:solidFill>
                  <a:srgbClr val="FFFFFF"/>
                </a:solidFill>
              </a:defRPr>
            </a:lvl1pPr>
          </a:lstStyle>
          <a:p>
            <a:fld id="{77B5F2DA-73DD-47B9-9AEE-C2D0D9ECE2E8}" type="slidenum">
              <a:rPr lang="hu-HU" smtClean="0"/>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8753ED05-B60C-4AB1-82C0-C882247D2D2B}" type="datetimeFigureOut">
              <a:rPr lang="hu-HU" smtClean="0"/>
              <a:t>2019. 10. 03.</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a:xfrm>
            <a:off x="0" y="6248400"/>
            <a:ext cx="533400" cy="381000"/>
          </a:xfrm>
        </p:spPr>
        <p:txBody>
          <a:bodyPr/>
          <a:lstStyle>
            <a:lvl1pPr>
              <a:defRPr>
                <a:solidFill>
                  <a:schemeClr val="tx2"/>
                </a:solidFill>
              </a:defRPr>
            </a:lvl1pPr>
          </a:lstStyle>
          <a:p>
            <a:fld id="{77B5F2DA-73DD-47B9-9AEE-C2D0D9ECE2E8}" type="slidenum">
              <a:rPr lang="hu-HU" smtClean="0"/>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09600" y="273050"/>
            <a:ext cx="8077200" cy="869950"/>
          </a:xfrm>
        </p:spPr>
        <p:txBody>
          <a:bodyPr anchor="ctr"/>
          <a:lstStyle>
            <a:lvl1pPr algn="l">
              <a:buNone/>
              <a:defRPr sz="4400" b="0"/>
            </a:lvl1pPr>
          </a:lstStyle>
          <a:p>
            <a:r>
              <a:rPr kumimoji="0" lang="hu-HU" smtClean="0"/>
              <a:t>Mintacím szerkesztése</a:t>
            </a:r>
            <a:endParaRPr kumimoji="0" lang="en-US"/>
          </a:p>
        </p:txBody>
      </p:sp>
      <p:sp>
        <p:nvSpPr>
          <p:cNvPr id="5" name="Dátum helye 4"/>
          <p:cNvSpPr>
            <a:spLocks noGrp="1"/>
          </p:cNvSpPr>
          <p:nvPr>
            <p:ph type="dt" sz="half" idx="10"/>
          </p:nvPr>
        </p:nvSpPr>
        <p:spPr/>
        <p:txBody>
          <a:bodyPr/>
          <a:lstStyle/>
          <a:p>
            <a:fld id="{8753ED05-B60C-4AB1-82C0-C882247D2D2B}" type="datetimeFigureOut">
              <a:rPr lang="hu-HU" smtClean="0"/>
              <a:t>2019. 10. 03.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lvl1pPr>
              <a:defRPr>
                <a:solidFill>
                  <a:srgbClr val="FFFFFF"/>
                </a:solidFill>
              </a:defRPr>
            </a:lvl1pPr>
          </a:lstStyle>
          <a:p>
            <a:fld id="{77B5F2DA-73DD-47B9-9AEE-C2D0D9ECE2E8}" type="slidenum">
              <a:rPr lang="hu-HU" smtClean="0"/>
              <a:t>‹#›</a:t>
            </a:fld>
            <a:endParaRPr lang="hu-HU"/>
          </a:p>
        </p:txBody>
      </p:sp>
      <p:sp>
        <p:nvSpPr>
          <p:cNvPr id="3" name="Szöveg hely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hu-HU" smtClean="0"/>
              <a:t>Mintaszöveg szerkesztése</a:t>
            </a:r>
          </a:p>
        </p:txBody>
      </p:sp>
      <p:sp>
        <p:nvSpPr>
          <p:cNvPr id="9" name="Tartalom helye 8"/>
          <p:cNvSpPr>
            <a:spLocks noGrp="1"/>
          </p:cNvSpPr>
          <p:nvPr>
            <p:ph sz="quarter" idx="1"/>
          </p:nvPr>
        </p:nvSpPr>
        <p:spPr>
          <a:xfrm>
            <a:off x="2362200" y="1752600"/>
            <a:ext cx="6400800" cy="4419600"/>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bg>
      <p:bgRef idx="1003">
        <a:schemeClr val="bg2"/>
      </p:bgRef>
    </p:bg>
    <p:spTree>
      <p:nvGrpSpPr>
        <p:cNvPr id="1" name=""/>
        <p:cNvGrpSpPr/>
        <p:nvPr/>
      </p:nvGrpSpPr>
      <p:grpSpPr>
        <a:xfrm>
          <a:off x="0" y="0"/>
          <a:ext cx="0" cy="0"/>
          <a:chOff x="0" y="0"/>
          <a:chExt cx="0" cy="0"/>
        </a:xfrm>
      </p:grpSpPr>
      <p:sp>
        <p:nvSpPr>
          <p:cNvPr id="4" name="Szöveg hely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hu-HU" smtClean="0"/>
              <a:t>Mintaszöveg szerkesztése</a:t>
            </a:r>
          </a:p>
        </p:txBody>
      </p:sp>
      <p:sp>
        <p:nvSpPr>
          <p:cNvPr id="8" name="Téglalap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églalap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Téglalap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Cím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hu-HU" smtClean="0"/>
              <a:t>Mintacím szerkesztése</a:t>
            </a:r>
            <a:endParaRPr kumimoji="0" lang="en-US"/>
          </a:p>
        </p:txBody>
      </p:sp>
      <p:sp>
        <p:nvSpPr>
          <p:cNvPr id="11" name="Téglalap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átum helye 11"/>
          <p:cNvSpPr>
            <a:spLocks noGrp="1"/>
          </p:cNvSpPr>
          <p:nvPr>
            <p:ph type="dt" sz="half" idx="10"/>
          </p:nvPr>
        </p:nvSpPr>
        <p:spPr>
          <a:xfrm>
            <a:off x="6248400" y="6248400"/>
            <a:ext cx="2667000" cy="365125"/>
          </a:xfrm>
        </p:spPr>
        <p:txBody>
          <a:bodyPr rtlCol="0"/>
          <a:lstStyle/>
          <a:p>
            <a:fld id="{8753ED05-B60C-4AB1-82C0-C882247D2D2B}" type="datetimeFigureOut">
              <a:rPr lang="hu-HU" smtClean="0"/>
              <a:t>2019. 10. 03.</a:t>
            </a:fld>
            <a:endParaRPr lang="hu-HU"/>
          </a:p>
        </p:txBody>
      </p:sp>
      <p:sp>
        <p:nvSpPr>
          <p:cNvPr id="13" name="Dia számának helye 12"/>
          <p:cNvSpPr>
            <a:spLocks noGrp="1"/>
          </p:cNvSpPr>
          <p:nvPr>
            <p:ph type="sldNum" sz="quarter" idx="11"/>
          </p:nvPr>
        </p:nvSpPr>
        <p:spPr>
          <a:xfrm>
            <a:off x="0" y="4667249"/>
            <a:ext cx="1447800" cy="663578"/>
          </a:xfrm>
        </p:spPr>
        <p:txBody>
          <a:bodyPr rtlCol="0"/>
          <a:lstStyle>
            <a:lvl1pPr>
              <a:defRPr sz="2800"/>
            </a:lvl1pPr>
          </a:lstStyle>
          <a:p>
            <a:fld id="{77B5F2DA-73DD-47B9-9AEE-C2D0D9ECE2E8}" type="slidenum">
              <a:rPr lang="hu-HU" smtClean="0"/>
              <a:t>‹#›</a:t>
            </a:fld>
            <a:endParaRPr lang="hu-HU"/>
          </a:p>
        </p:txBody>
      </p:sp>
      <p:sp>
        <p:nvSpPr>
          <p:cNvPr id="14" name="Élőláb helye 13"/>
          <p:cNvSpPr>
            <a:spLocks noGrp="1"/>
          </p:cNvSpPr>
          <p:nvPr>
            <p:ph type="ftr" sz="quarter" idx="12"/>
          </p:nvPr>
        </p:nvSpPr>
        <p:spPr>
          <a:xfrm>
            <a:off x="1600200" y="6248206"/>
            <a:ext cx="4572000" cy="365125"/>
          </a:xfrm>
        </p:spPr>
        <p:txBody>
          <a:bodyPr rtlCol="0"/>
          <a:lstStyle/>
          <a:p>
            <a:endParaRPr lang="hu-HU"/>
          </a:p>
        </p:txBody>
      </p:sp>
      <p:sp>
        <p:nvSpPr>
          <p:cNvPr id="3" name="Kép hely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hu-HU" smtClean="0"/>
              <a:t>Kép beszúrásához kattintson az ikonra</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Cím helye 21"/>
          <p:cNvSpPr>
            <a:spLocks noGrp="1"/>
          </p:cNvSpPr>
          <p:nvPr>
            <p:ph type="title"/>
          </p:nvPr>
        </p:nvSpPr>
        <p:spPr>
          <a:xfrm>
            <a:off x="609600" y="228600"/>
            <a:ext cx="8153400" cy="990600"/>
          </a:xfrm>
          <a:prstGeom prst="rect">
            <a:avLst/>
          </a:prstGeom>
        </p:spPr>
        <p:txBody>
          <a:bodyPr vert="horz" anchor="ctr">
            <a:normAutofit/>
          </a:bodyPr>
          <a:lstStyle/>
          <a:p>
            <a:r>
              <a:rPr kumimoji="0" lang="hu-HU" smtClean="0"/>
              <a:t>Mintacím szerkesztése</a:t>
            </a:r>
            <a:endParaRPr kumimoji="0" lang="en-US"/>
          </a:p>
        </p:txBody>
      </p:sp>
      <p:sp>
        <p:nvSpPr>
          <p:cNvPr id="13" name="Szöveg hely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4" name="Dátum hely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753ED05-B60C-4AB1-82C0-C882247D2D2B}" type="datetimeFigureOut">
              <a:rPr lang="hu-HU" smtClean="0"/>
              <a:t>2019. 10. 03.</a:t>
            </a:fld>
            <a:endParaRPr lang="hu-HU"/>
          </a:p>
        </p:txBody>
      </p:sp>
      <p:sp>
        <p:nvSpPr>
          <p:cNvPr id="3" name="Élőláb hely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hu-HU"/>
          </a:p>
        </p:txBody>
      </p:sp>
      <p:sp>
        <p:nvSpPr>
          <p:cNvPr id="7" name="Téglalap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églalap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églalap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Dia számának hely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7B5F2DA-73DD-47B9-9AEE-C2D0D9ECE2E8}" type="slidenum">
              <a:rPr lang="hu-HU" smtClean="0"/>
              <a:t>‹#›</a:t>
            </a:fld>
            <a:endParaRPr lang="hu-H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r>
              <a:rPr lang="hu-HU" dirty="0" err="1" smtClean="0">
                <a:latin typeface="Arial" panose="020B0604020202020204" pitchFamily="34" charset="0"/>
                <a:cs typeface="Arial" panose="020B0604020202020204" pitchFamily="34" charset="0"/>
              </a:rPr>
              <a:t>Natural</a:t>
            </a:r>
            <a:r>
              <a:rPr lang="hu-HU" dirty="0" smtClean="0">
                <a:latin typeface="Arial" panose="020B0604020202020204" pitchFamily="34" charset="0"/>
                <a:cs typeface="Arial" panose="020B0604020202020204" pitchFamily="34" charset="0"/>
              </a:rPr>
              <a:t> </a:t>
            </a:r>
            <a:r>
              <a:rPr lang="hu-HU" dirty="0" err="1" smtClean="0">
                <a:latin typeface="Arial" panose="020B0604020202020204" pitchFamily="34" charset="0"/>
                <a:cs typeface="Arial" panose="020B0604020202020204" pitchFamily="34" charset="0"/>
              </a:rPr>
              <a:t>values</a:t>
            </a:r>
            <a:r>
              <a:rPr lang="hu-HU" dirty="0" smtClean="0">
                <a:latin typeface="Arial" panose="020B0604020202020204" pitchFamily="34" charset="0"/>
                <a:cs typeface="Arial" panose="020B0604020202020204" pitchFamily="34" charset="0"/>
              </a:rPr>
              <a:t> of </a:t>
            </a:r>
            <a:r>
              <a:rPr lang="hu-HU" dirty="0" err="1" smtClean="0">
                <a:latin typeface="Arial" panose="020B0604020202020204" pitchFamily="34" charset="0"/>
                <a:cs typeface="Arial" panose="020B0604020202020204" pitchFamily="34" charset="0"/>
              </a:rPr>
              <a:t>hungary</a:t>
            </a:r>
            <a:endParaRPr lang="hu-HU" dirty="0">
              <a:latin typeface="Arial" panose="020B0604020202020204" pitchFamily="34" charset="0"/>
              <a:cs typeface="Arial" panose="020B0604020202020204" pitchFamily="34" charset="0"/>
            </a:endParaRPr>
          </a:p>
        </p:txBody>
      </p:sp>
      <p:sp>
        <p:nvSpPr>
          <p:cNvPr id="3" name="Alcím 2"/>
          <p:cNvSpPr>
            <a:spLocks noGrp="1"/>
          </p:cNvSpPr>
          <p:nvPr>
            <p:ph type="subTitle" idx="1"/>
          </p:nvPr>
        </p:nvSpPr>
        <p:spPr/>
        <p:txBody>
          <a:bodyPr>
            <a:normAutofit fontScale="92500" lnSpcReduction="20000"/>
          </a:bodyPr>
          <a:lstStyle/>
          <a:p>
            <a:r>
              <a:rPr lang="hu-HU" dirty="0" err="1" smtClean="0"/>
              <a:t>Created</a:t>
            </a:r>
            <a:r>
              <a:rPr lang="hu-HU" dirty="0"/>
              <a:t> </a:t>
            </a:r>
            <a:r>
              <a:rPr lang="hu-HU" dirty="0" err="1" smtClean="0"/>
              <a:t>by</a:t>
            </a:r>
            <a:r>
              <a:rPr lang="hu-HU" smtClean="0"/>
              <a:t>: Vivien Mádi, V</a:t>
            </a:r>
            <a:r>
              <a:rPr lang="hu-HU"/>
              <a:t>iktória </a:t>
            </a:r>
            <a:r>
              <a:rPr lang="hu-HU" smtClean="0"/>
              <a:t>Bodnár, </a:t>
            </a:r>
            <a:r>
              <a:rPr lang="hu-HU" dirty="0" smtClean="0"/>
              <a:t>Panna Málnás</a:t>
            </a:r>
            <a:endParaRPr lang="hu-HU" dirty="0"/>
          </a:p>
        </p:txBody>
      </p:sp>
    </p:spTree>
    <p:extLst>
      <p:ext uri="{BB962C8B-B14F-4D97-AF65-F5344CB8AC3E}">
        <p14:creationId xmlns:p14="http://schemas.microsoft.com/office/powerpoint/2010/main" val="2897558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latin typeface="Arial" panose="020B0604020202020204" pitchFamily="34" charset="0"/>
                <a:cs typeface="Arial" panose="020B0604020202020204" pitchFamily="34" charset="0"/>
              </a:rPr>
              <a:t>Lake Hévíz</a:t>
            </a:r>
            <a:endParaRPr lang="hu-HU" dirty="0"/>
          </a:p>
        </p:txBody>
      </p:sp>
      <p:sp>
        <p:nvSpPr>
          <p:cNvPr id="3" name="Tartalom helye 2"/>
          <p:cNvSpPr>
            <a:spLocks noGrp="1"/>
          </p:cNvSpPr>
          <p:nvPr>
            <p:ph sz="quarter" idx="1"/>
          </p:nvPr>
        </p:nvSpPr>
        <p:spPr/>
        <p:txBody>
          <a:bodyPr>
            <a:normAutofit lnSpcReduction="10000"/>
          </a:bodyPr>
          <a:lstStyle/>
          <a:p>
            <a:r>
              <a:rPr lang="en-US" dirty="0" smtClean="0">
                <a:latin typeface="Bahnschrift" panose="020B0502040204020203" pitchFamily="34" charset="0"/>
              </a:rPr>
              <a:t>The </a:t>
            </a:r>
            <a:r>
              <a:rPr lang="en-US" dirty="0">
                <a:latin typeface="Bahnschrift" panose="020B0502040204020203" pitchFamily="34" charset="0"/>
              </a:rPr>
              <a:t>unique natural environment of the lake is made especially by the medicinal lake surrounded by the park, the humid layer floating above the water surface and the Indian red water lilies floating on the surface of the lake</a:t>
            </a:r>
            <a:r>
              <a:rPr lang="en-US" dirty="0" smtClean="0">
                <a:latin typeface="Bahnschrift" panose="020B0502040204020203" pitchFamily="34" charset="0"/>
              </a:rPr>
              <a:t>.</a:t>
            </a:r>
            <a:endParaRPr lang="hu-HU" dirty="0">
              <a:latin typeface="Bahnschrift" panose="020B0502040204020203" pitchFamily="34" charset="0"/>
            </a:endParaRPr>
          </a:p>
          <a:p>
            <a:r>
              <a:rPr lang="en-US" dirty="0" smtClean="0">
                <a:latin typeface="Bahnschrift" panose="020B0502040204020203" pitchFamily="34" charset="0"/>
              </a:rPr>
              <a:t>The </a:t>
            </a:r>
            <a:r>
              <a:rPr lang="en-US" dirty="0">
                <a:latin typeface="Bahnschrift" panose="020B0502040204020203" pitchFamily="34" charset="0"/>
              </a:rPr>
              <a:t>temperature of the water has a calming effect on bathers and patients, because this temperature value is considered to be indifferent to the temperature of the person</a:t>
            </a:r>
            <a:r>
              <a:rPr lang="en-US" dirty="0" smtClean="0">
                <a:latin typeface="Bahnschrift" panose="020B0502040204020203" pitchFamily="34" charset="0"/>
              </a:rPr>
              <a:t>.</a:t>
            </a:r>
            <a:endParaRPr lang="hu-HU" dirty="0" smtClean="0">
              <a:latin typeface="Bahnschrift" panose="020B0502040204020203" pitchFamily="34" charset="0"/>
            </a:endParaRPr>
          </a:p>
        </p:txBody>
      </p:sp>
    </p:spTree>
    <p:extLst>
      <p:ext uri="{BB962C8B-B14F-4D97-AF65-F5344CB8AC3E}">
        <p14:creationId xmlns:p14="http://schemas.microsoft.com/office/powerpoint/2010/main" val="269483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latin typeface="Arial" panose="020B0604020202020204" pitchFamily="34" charset="0"/>
                <a:cs typeface="Arial" panose="020B0604020202020204" pitchFamily="34" charset="0"/>
              </a:rPr>
              <a:t>Lake Hévíz</a:t>
            </a:r>
            <a:endParaRPr lang="hu-HU" dirty="0"/>
          </a:p>
        </p:txBody>
      </p:sp>
      <p:sp>
        <p:nvSpPr>
          <p:cNvPr id="3" name="Tartalom helye 2"/>
          <p:cNvSpPr>
            <a:spLocks noGrp="1"/>
          </p:cNvSpPr>
          <p:nvPr>
            <p:ph sz="quarter" idx="1"/>
          </p:nvPr>
        </p:nvSpPr>
        <p:spPr/>
        <p:txBody>
          <a:bodyPr/>
          <a:lstStyle/>
          <a:p>
            <a:r>
              <a:rPr lang="en-US" dirty="0" smtClean="0">
                <a:latin typeface="Bahnschrift" panose="020B0502040204020203" pitchFamily="34" charset="0"/>
              </a:rPr>
              <a:t>In </a:t>
            </a:r>
            <a:r>
              <a:rPr lang="en-US" dirty="0">
                <a:latin typeface="Bahnschrift" panose="020B0502040204020203" pitchFamily="34" charset="0"/>
              </a:rPr>
              <a:t>summer the water temperature is 33-35 ° C, but on very warm days it can reach 36-38 ° </a:t>
            </a:r>
            <a:r>
              <a:rPr lang="en-US" dirty="0" smtClean="0"/>
              <a:t>C</a:t>
            </a:r>
            <a:r>
              <a:rPr lang="hu-HU" dirty="0" smtClean="0">
                <a:latin typeface="Bahnschrift" panose="020B0502040204020203" pitchFamily="34" charset="0"/>
              </a:rPr>
              <a:t>.</a:t>
            </a:r>
          </a:p>
          <a:p>
            <a:r>
              <a:rPr lang="en-US" dirty="0" smtClean="0">
                <a:latin typeface="Bahnschrift" panose="020B0502040204020203" pitchFamily="34" charset="0"/>
              </a:rPr>
              <a:t>In </a:t>
            </a:r>
            <a:r>
              <a:rPr lang="en-US" dirty="0">
                <a:latin typeface="Bahnschrift" panose="020B0502040204020203" pitchFamily="34" charset="0"/>
              </a:rPr>
              <a:t>autumn and winter temperatures are lower, around 24-26</a:t>
            </a:r>
            <a:r>
              <a:rPr lang="en-US" dirty="0" smtClean="0">
                <a:latin typeface="Bahnschrift" panose="020B0502040204020203" pitchFamily="34" charset="0"/>
              </a:rPr>
              <a:t>.</a:t>
            </a:r>
            <a:endParaRPr lang="hu-HU" dirty="0">
              <a:latin typeface="Bahnschrift" panose="020B0502040204020203" pitchFamily="34" charset="0"/>
            </a:endParaRPr>
          </a:p>
        </p:txBody>
      </p:sp>
    </p:spTree>
    <p:extLst>
      <p:ext uri="{BB962C8B-B14F-4D97-AF65-F5344CB8AC3E}">
        <p14:creationId xmlns:p14="http://schemas.microsoft.com/office/powerpoint/2010/main" val="30984253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latin typeface="Arial" panose="020B0604020202020204" pitchFamily="34" charset="0"/>
                <a:cs typeface="Arial" panose="020B0604020202020204" pitchFamily="34" charset="0"/>
              </a:rPr>
              <a:t>Lake Hévíz</a:t>
            </a:r>
            <a:endParaRPr lang="hu-HU" dirty="0"/>
          </a:p>
        </p:txBody>
      </p:sp>
      <p:pic>
        <p:nvPicPr>
          <p:cNvPr id="4" name="Tartalom helye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1560" y="1844824"/>
            <a:ext cx="4153371" cy="3129880"/>
          </a:xfrm>
        </p:spPr>
      </p:pic>
      <p:pic>
        <p:nvPicPr>
          <p:cNvPr id="5" name="Kép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76056" y="1700808"/>
            <a:ext cx="3672408" cy="3312368"/>
          </a:xfrm>
          <a:prstGeom prst="rect">
            <a:avLst/>
          </a:prstGeom>
        </p:spPr>
      </p:pic>
    </p:spTree>
    <p:extLst>
      <p:ext uri="{BB962C8B-B14F-4D97-AF65-F5344CB8AC3E}">
        <p14:creationId xmlns:p14="http://schemas.microsoft.com/office/powerpoint/2010/main" val="894242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260648"/>
            <a:ext cx="8153400" cy="990600"/>
          </a:xfrm>
        </p:spPr>
        <p:txBody>
          <a:bodyPr/>
          <a:lstStyle/>
          <a:p>
            <a:r>
              <a:rPr lang="hu-HU" dirty="0" smtClean="0">
                <a:latin typeface="Arial" panose="020B0604020202020204" pitchFamily="34" charset="0"/>
                <a:cs typeface="Arial" panose="020B0604020202020204" pitchFamily="34" charset="0"/>
              </a:rPr>
              <a:t>Lake Tisza</a:t>
            </a:r>
            <a:endParaRPr lang="hu-HU" dirty="0"/>
          </a:p>
        </p:txBody>
      </p:sp>
      <p:sp>
        <p:nvSpPr>
          <p:cNvPr id="3" name="Tartalom helye 2"/>
          <p:cNvSpPr>
            <a:spLocks noGrp="1"/>
          </p:cNvSpPr>
          <p:nvPr>
            <p:ph sz="quarter" idx="1"/>
          </p:nvPr>
        </p:nvSpPr>
        <p:spPr/>
        <p:txBody>
          <a:bodyPr>
            <a:normAutofit/>
          </a:bodyPr>
          <a:lstStyle/>
          <a:p>
            <a:r>
              <a:rPr lang="en-US" dirty="0" smtClean="0">
                <a:latin typeface="Bahnschrift" panose="020B0502040204020203" pitchFamily="34" charset="0"/>
              </a:rPr>
              <a:t>It </a:t>
            </a:r>
            <a:r>
              <a:rPr lang="en-US" dirty="0">
                <a:latin typeface="Bahnschrift" panose="020B0502040204020203" pitchFamily="34" charset="0"/>
              </a:rPr>
              <a:t>is the second largest lake and the largest artificial lake in Hungary on the Tisza, in the Northern Great Plain</a:t>
            </a:r>
            <a:r>
              <a:rPr lang="en-US" dirty="0" smtClean="0">
                <a:latin typeface="Bahnschrift" panose="020B0502040204020203" pitchFamily="34" charset="0"/>
              </a:rPr>
              <a:t>.</a:t>
            </a:r>
            <a:endParaRPr lang="hu-HU" dirty="0">
              <a:latin typeface="Bahnschrift" panose="020B0502040204020203" pitchFamily="34" charset="0"/>
            </a:endParaRPr>
          </a:p>
          <a:p>
            <a:r>
              <a:rPr lang="en-US" dirty="0" smtClean="0">
                <a:latin typeface="Bahnschrift" panose="020B0502040204020203" pitchFamily="34" charset="0"/>
              </a:rPr>
              <a:t>Its </a:t>
            </a:r>
            <a:r>
              <a:rPr lang="en-US" dirty="0">
                <a:latin typeface="Bahnschrift" panose="020B0502040204020203" pitchFamily="34" charset="0"/>
              </a:rPr>
              <a:t>area is 127km, where open water surfaces, islands, backwaters and shallow canals change </a:t>
            </a:r>
            <a:r>
              <a:rPr lang="en-US" dirty="0" err="1">
                <a:latin typeface="Bahnschrift" panose="020B0502040204020203" pitchFamily="34" charset="0"/>
              </a:rPr>
              <a:t>mosaically</a:t>
            </a:r>
            <a:r>
              <a:rPr lang="en-US" dirty="0" smtClean="0">
                <a:latin typeface="Bahnschrift" panose="020B0502040204020203" pitchFamily="34" charset="0"/>
              </a:rPr>
              <a:t>.</a:t>
            </a:r>
            <a:endParaRPr lang="hu-HU" dirty="0">
              <a:latin typeface="Bahnschrift" panose="020B0502040204020203" pitchFamily="34" charset="0"/>
            </a:endParaRPr>
          </a:p>
          <a:p>
            <a:r>
              <a:rPr lang="en-US" dirty="0" smtClean="0">
                <a:latin typeface="Bahnschrift" panose="020B0502040204020203" pitchFamily="34" charset="0"/>
              </a:rPr>
              <a:t>It </a:t>
            </a:r>
            <a:r>
              <a:rPr lang="en-US" dirty="0">
                <a:latin typeface="Bahnschrift" panose="020B0502040204020203" pitchFamily="34" charset="0"/>
              </a:rPr>
              <a:t>has a length of 27km, an average depth of 1.3m, and its lowest point is 17m, with 43km of islands.</a:t>
            </a:r>
            <a:endParaRPr lang="hu-HU" dirty="0">
              <a:latin typeface="Bahnschrift" panose="020B0502040204020203" pitchFamily="34" charset="0"/>
            </a:endParaRPr>
          </a:p>
        </p:txBody>
      </p:sp>
    </p:spTree>
    <p:extLst>
      <p:ext uri="{BB962C8B-B14F-4D97-AF65-F5344CB8AC3E}">
        <p14:creationId xmlns:p14="http://schemas.microsoft.com/office/powerpoint/2010/main" val="3489528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a:t/>
            </a:r>
            <a:br>
              <a:rPr lang="hu-HU" dirty="0"/>
            </a:br>
            <a:endParaRPr lang="hu-HU" dirty="0"/>
          </a:p>
        </p:txBody>
      </p:sp>
      <p:sp>
        <p:nvSpPr>
          <p:cNvPr id="3" name="Tartalom helye 2"/>
          <p:cNvSpPr>
            <a:spLocks noGrp="1"/>
          </p:cNvSpPr>
          <p:nvPr>
            <p:ph sz="quarter" idx="1"/>
          </p:nvPr>
        </p:nvSpPr>
        <p:spPr/>
        <p:txBody>
          <a:bodyPr>
            <a:normAutofit/>
          </a:bodyPr>
          <a:lstStyle/>
          <a:p>
            <a:r>
              <a:rPr lang="en-US" dirty="0" smtClean="0">
                <a:latin typeface="Bahnschrift" panose="020B0502040204020203" pitchFamily="34" charset="0"/>
              </a:rPr>
              <a:t>In </a:t>
            </a:r>
            <a:r>
              <a:rPr lang="en-US" dirty="0">
                <a:latin typeface="Bahnschrift" panose="020B0502040204020203" pitchFamily="34" charset="0"/>
              </a:rPr>
              <a:t>1973, the </a:t>
            </a:r>
            <a:r>
              <a:rPr lang="en-US" dirty="0" err="1">
                <a:latin typeface="Bahnschrift" panose="020B0502040204020203" pitchFamily="34" charset="0"/>
              </a:rPr>
              <a:t>Kisköre</a:t>
            </a:r>
            <a:r>
              <a:rPr lang="en-US" dirty="0">
                <a:latin typeface="Bahnschrift" panose="020B0502040204020203" pitchFamily="34" charset="0"/>
              </a:rPr>
              <a:t> Power Plant was built with the dam to control the Tisza floods and to improve the water supply of the Great </a:t>
            </a:r>
            <a:r>
              <a:rPr lang="en-US" dirty="0" smtClean="0">
                <a:latin typeface="Bahnschrift" panose="020B0502040204020203" pitchFamily="34" charset="0"/>
              </a:rPr>
              <a:t>Plain.</a:t>
            </a:r>
            <a:endParaRPr lang="hu-HU" dirty="0" smtClean="0">
              <a:latin typeface="Bahnschrift" panose="020B0502040204020203" pitchFamily="34" charset="0"/>
            </a:endParaRPr>
          </a:p>
          <a:p>
            <a:r>
              <a:rPr lang="en-US" dirty="0" smtClean="0">
                <a:latin typeface="Bahnschrift" panose="020B0502040204020203" pitchFamily="34" charset="0"/>
              </a:rPr>
              <a:t>It </a:t>
            </a:r>
            <a:r>
              <a:rPr lang="en-US" dirty="0">
                <a:latin typeface="Bahnschrift" panose="020B0502040204020203" pitchFamily="34" charset="0"/>
              </a:rPr>
              <a:t>was completed in the 1990s</a:t>
            </a:r>
            <a:r>
              <a:rPr lang="en-US" dirty="0" smtClean="0">
                <a:latin typeface="Bahnschrift" panose="020B0502040204020203" pitchFamily="34" charset="0"/>
              </a:rPr>
              <a:t>.</a:t>
            </a:r>
            <a:endParaRPr lang="hu-HU" dirty="0" smtClean="0">
              <a:latin typeface="Bahnschrift" panose="020B0502040204020203" pitchFamily="34" charset="0"/>
            </a:endParaRPr>
          </a:p>
          <a:p>
            <a:r>
              <a:rPr lang="en-US" dirty="0" smtClean="0">
                <a:latin typeface="Bahnschrift" panose="020B0502040204020203" pitchFamily="34" charset="0"/>
              </a:rPr>
              <a:t>The </a:t>
            </a:r>
            <a:r>
              <a:rPr lang="en-US" dirty="0">
                <a:latin typeface="Bahnschrift" panose="020B0502040204020203" pitchFamily="34" charset="0"/>
              </a:rPr>
              <a:t>lake has developed its ecology by today, and it also has a bird sanctuary</a:t>
            </a:r>
            <a:r>
              <a:rPr lang="en-US" dirty="0" smtClean="0">
                <a:latin typeface="Bahnschrift" panose="020B0502040204020203" pitchFamily="34" charset="0"/>
              </a:rPr>
              <a:t>.</a:t>
            </a:r>
            <a:endParaRPr lang="hu-HU" dirty="0">
              <a:latin typeface="Bahnschrift" panose="020B0502040204020203" pitchFamily="34" charset="0"/>
            </a:endParaRPr>
          </a:p>
          <a:p>
            <a:r>
              <a:rPr lang="en-US" dirty="0" smtClean="0">
                <a:latin typeface="Bahnschrift" panose="020B0502040204020203" pitchFamily="34" charset="0"/>
              </a:rPr>
              <a:t>Since </a:t>
            </a:r>
            <a:r>
              <a:rPr lang="en-US" dirty="0">
                <a:latin typeface="Bahnschrift" panose="020B0502040204020203" pitchFamily="34" charset="0"/>
              </a:rPr>
              <a:t>1999 it has been a UNESCO </a:t>
            </a:r>
            <a:r>
              <a:rPr lang="en-US" dirty="0"/>
              <a:t>World </a:t>
            </a:r>
            <a:r>
              <a:rPr lang="en-US" dirty="0">
                <a:latin typeface="Bahnschrift" panose="020B0502040204020203" pitchFamily="34" charset="0"/>
              </a:rPr>
              <a:t>Heritage Site as a demonstration area of the </a:t>
            </a:r>
            <a:r>
              <a:rPr lang="en-US" dirty="0" err="1">
                <a:latin typeface="Bahnschrift" panose="020B0502040204020203" pitchFamily="34" charset="0"/>
              </a:rPr>
              <a:t>Hortobágy</a:t>
            </a:r>
            <a:r>
              <a:rPr lang="en-US" dirty="0">
                <a:latin typeface="Bahnschrift" panose="020B0502040204020203" pitchFamily="34" charset="0"/>
              </a:rPr>
              <a:t> National Park</a:t>
            </a:r>
            <a:r>
              <a:rPr lang="en-US" dirty="0" smtClean="0">
                <a:latin typeface="Bahnschrift" panose="020B0502040204020203" pitchFamily="34" charset="0"/>
              </a:rPr>
              <a:t>.</a:t>
            </a:r>
            <a:endParaRPr lang="hu-HU" dirty="0">
              <a:latin typeface="Bahnschrift" panose="020B0502040204020203" pitchFamily="34" charset="0"/>
            </a:endParaRPr>
          </a:p>
        </p:txBody>
      </p:sp>
      <p:sp>
        <p:nvSpPr>
          <p:cNvPr id="4" name="Cím 1"/>
          <p:cNvSpPr txBox="1">
            <a:spLocks/>
          </p:cNvSpPr>
          <p:nvPr/>
        </p:nvSpPr>
        <p:spPr>
          <a:xfrm>
            <a:off x="611560" y="260648"/>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hu-HU" smtClean="0">
                <a:latin typeface="Arial" panose="020B0604020202020204" pitchFamily="34" charset="0"/>
                <a:cs typeface="Arial" panose="020B0604020202020204" pitchFamily="34" charset="0"/>
              </a:rPr>
              <a:t>Lake Tisza</a:t>
            </a:r>
            <a:endParaRPr lang="hu-HU" dirty="0"/>
          </a:p>
        </p:txBody>
      </p:sp>
    </p:spTree>
    <p:extLst>
      <p:ext uri="{BB962C8B-B14F-4D97-AF65-F5344CB8AC3E}">
        <p14:creationId xmlns:p14="http://schemas.microsoft.com/office/powerpoint/2010/main" val="910505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latin typeface="Arial" panose="020B0604020202020204" pitchFamily="34" charset="0"/>
                <a:cs typeface="Arial" panose="020B0604020202020204" pitchFamily="34" charset="0"/>
              </a:rPr>
              <a:t>Lake Tisza</a:t>
            </a:r>
            <a:endParaRPr lang="hu-HU" dirty="0"/>
          </a:p>
        </p:txBody>
      </p:sp>
      <p:pic>
        <p:nvPicPr>
          <p:cNvPr id="4" name="Tartalom helye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1560" y="1844824"/>
            <a:ext cx="5008512" cy="2957860"/>
          </a:xfrm>
        </p:spPr>
      </p:pic>
      <p:pic>
        <p:nvPicPr>
          <p:cNvPr id="5" name="Kép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192" y="2060848"/>
            <a:ext cx="2422773" cy="2232248"/>
          </a:xfrm>
          <a:prstGeom prst="rect">
            <a:avLst/>
          </a:prstGeom>
        </p:spPr>
      </p:pic>
    </p:spTree>
    <p:extLst>
      <p:ext uri="{BB962C8B-B14F-4D97-AF65-F5344CB8AC3E}">
        <p14:creationId xmlns:p14="http://schemas.microsoft.com/office/powerpoint/2010/main" val="3035166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964571" y="3212976"/>
            <a:ext cx="8153400" cy="990600"/>
          </a:xfrm>
        </p:spPr>
        <p:txBody>
          <a:bodyPr/>
          <a:lstStyle/>
          <a:p>
            <a:pPr algn="ctr"/>
            <a:r>
              <a:rPr lang="hu-HU" dirty="0" err="1" smtClean="0"/>
              <a:t>Thank</a:t>
            </a:r>
            <a:r>
              <a:rPr lang="hu-HU" dirty="0" smtClean="0"/>
              <a:t> </a:t>
            </a:r>
            <a:r>
              <a:rPr lang="hu-HU" dirty="0" err="1" smtClean="0"/>
              <a:t>you</a:t>
            </a:r>
            <a:r>
              <a:rPr lang="hu-HU" dirty="0" smtClean="0"/>
              <a:t> </a:t>
            </a:r>
            <a:r>
              <a:rPr lang="hu-HU" dirty="0" err="1" smtClean="0"/>
              <a:t>for</a:t>
            </a:r>
            <a:r>
              <a:rPr lang="hu-HU" dirty="0" smtClean="0"/>
              <a:t> </a:t>
            </a:r>
            <a:r>
              <a:rPr lang="hu-HU" dirty="0" err="1" smtClean="0"/>
              <a:t>your</a:t>
            </a:r>
            <a:r>
              <a:rPr lang="hu-HU" dirty="0" smtClean="0"/>
              <a:t> </a:t>
            </a:r>
            <a:r>
              <a:rPr lang="hu-HU" dirty="0" err="1" smtClean="0"/>
              <a:t>attention</a:t>
            </a:r>
            <a:r>
              <a:rPr lang="hu-HU" dirty="0" smtClean="0"/>
              <a:t>!</a:t>
            </a:r>
            <a:endParaRPr lang="hu-HU" dirty="0"/>
          </a:p>
        </p:txBody>
      </p:sp>
    </p:spTree>
    <p:extLst>
      <p:ext uri="{BB962C8B-B14F-4D97-AF65-F5344CB8AC3E}">
        <p14:creationId xmlns:p14="http://schemas.microsoft.com/office/powerpoint/2010/main" val="951400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latin typeface="Arial" panose="020B0604020202020204" pitchFamily="34" charset="0"/>
                <a:cs typeface="Arial" panose="020B0604020202020204" pitchFamily="34" charset="0"/>
              </a:rPr>
              <a:t>Aggtelek National Park</a:t>
            </a:r>
            <a:endParaRPr lang="hu-HU" dirty="0">
              <a:latin typeface="Arial" panose="020B0604020202020204" pitchFamily="34" charset="0"/>
              <a:cs typeface="Arial" panose="020B0604020202020204" pitchFamily="34" charset="0"/>
            </a:endParaRPr>
          </a:p>
        </p:txBody>
      </p:sp>
      <p:sp>
        <p:nvSpPr>
          <p:cNvPr id="3" name="Tartalom helye 2"/>
          <p:cNvSpPr>
            <a:spLocks noGrp="1"/>
          </p:cNvSpPr>
          <p:nvPr>
            <p:ph sz="quarter" idx="1"/>
          </p:nvPr>
        </p:nvSpPr>
        <p:spPr/>
        <p:txBody>
          <a:bodyPr/>
          <a:lstStyle/>
          <a:p>
            <a:r>
              <a:rPr lang="hu-HU" dirty="0" err="1" smtClean="0">
                <a:latin typeface="Bahnschrift" panose="020B0502040204020203" pitchFamily="34" charset="0"/>
              </a:rPr>
              <a:t>Greatist</a:t>
            </a:r>
            <a:r>
              <a:rPr lang="hu-HU" dirty="0" smtClean="0">
                <a:latin typeface="Bahnschrift" panose="020B0502040204020203" pitchFamily="34" charset="0"/>
              </a:rPr>
              <a:t> </a:t>
            </a:r>
            <a:r>
              <a:rPr lang="hu-HU" dirty="0" err="1">
                <a:latin typeface="Bahnschrift" panose="020B0502040204020203" pitchFamily="34" charset="0"/>
              </a:rPr>
              <a:t>stalactite</a:t>
            </a:r>
            <a:r>
              <a:rPr lang="hu-HU" dirty="0">
                <a:latin typeface="Bahnschrift" panose="020B0502040204020203" pitchFamily="34" charset="0"/>
              </a:rPr>
              <a:t> </a:t>
            </a:r>
            <a:r>
              <a:rPr lang="hu-HU" dirty="0" err="1">
                <a:latin typeface="Bahnschrift" panose="020B0502040204020203" pitchFamily="34" charset="0"/>
              </a:rPr>
              <a:t>cave</a:t>
            </a:r>
            <a:r>
              <a:rPr lang="hu-HU" dirty="0">
                <a:latin typeface="Bahnschrift" panose="020B0502040204020203" pitchFamily="34" charset="0"/>
              </a:rPr>
              <a:t> of Hungary.</a:t>
            </a:r>
          </a:p>
          <a:p>
            <a:r>
              <a:rPr lang="en-US" dirty="0">
                <a:latin typeface="Bahnschrift" panose="020B0502040204020203" pitchFamily="34" charset="0"/>
              </a:rPr>
              <a:t>Several protected animals and plant species can be found here</a:t>
            </a:r>
            <a:r>
              <a:rPr lang="hu-HU" dirty="0">
                <a:latin typeface="Bahnschrift" panose="020B0502040204020203" pitchFamily="34" charset="0"/>
              </a:rPr>
              <a:t>.</a:t>
            </a:r>
          </a:p>
          <a:p>
            <a:r>
              <a:rPr lang="en-US" dirty="0">
                <a:latin typeface="Bahnschrift" panose="020B0502040204020203" pitchFamily="34" charset="0"/>
              </a:rPr>
              <a:t>The National Park covers an area of 20170</a:t>
            </a:r>
            <a:r>
              <a:rPr lang="hu-HU" dirty="0">
                <a:latin typeface="Bahnschrift" panose="020B0502040204020203" pitchFamily="34" charset="0"/>
              </a:rPr>
              <a:t> </a:t>
            </a:r>
            <a:r>
              <a:rPr lang="en-US" dirty="0">
                <a:latin typeface="Bahnschrift" panose="020B0502040204020203" pitchFamily="34" charset="0"/>
              </a:rPr>
              <a:t>hectares.</a:t>
            </a:r>
            <a:endParaRPr lang="hu-HU" dirty="0">
              <a:latin typeface="Bahnschrift" panose="020B0502040204020203" pitchFamily="34" charset="0"/>
            </a:endParaRPr>
          </a:p>
          <a:p>
            <a:r>
              <a:rPr lang="en-US" dirty="0">
                <a:latin typeface="Bahnschrift" panose="020B0502040204020203" pitchFamily="34" charset="0"/>
              </a:rPr>
              <a:t>There are 280 small and large caves in the national park area</a:t>
            </a:r>
            <a:r>
              <a:rPr lang="hu-HU" dirty="0">
                <a:latin typeface="Bahnschrift" panose="020B0502040204020203" pitchFamily="34" charset="0"/>
              </a:rPr>
              <a:t>.</a:t>
            </a:r>
          </a:p>
        </p:txBody>
      </p:sp>
    </p:spTree>
    <p:extLst>
      <p:ext uri="{BB962C8B-B14F-4D97-AF65-F5344CB8AC3E}">
        <p14:creationId xmlns:p14="http://schemas.microsoft.com/office/powerpoint/2010/main" val="2967884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60648"/>
            <a:ext cx="6131024" cy="864096"/>
          </a:xfrm>
        </p:spPr>
        <p:txBody>
          <a:bodyPr>
            <a:normAutofit/>
          </a:bodyPr>
          <a:lstStyle/>
          <a:p>
            <a:r>
              <a:rPr lang="hu-HU" dirty="0" smtClean="0">
                <a:latin typeface="Arial" panose="020B0604020202020204" pitchFamily="34" charset="0"/>
                <a:cs typeface="Arial" panose="020B0604020202020204" pitchFamily="34" charset="0"/>
              </a:rPr>
              <a:t>Aggtelek National Park</a:t>
            </a:r>
            <a:endParaRPr lang="hu-HU" dirty="0"/>
          </a:p>
        </p:txBody>
      </p:sp>
      <p:sp>
        <p:nvSpPr>
          <p:cNvPr id="3" name="Tartalom helye 2"/>
          <p:cNvSpPr>
            <a:spLocks noGrp="1"/>
          </p:cNvSpPr>
          <p:nvPr>
            <p:ph sz="quarter" idx="1"/>
          </p:nvPr>
        </p:nvSpPr>
        <p:spPr/>
        <p:txBody>
          <a:bodyPr/>
          <a:lstStyle/>
          <a:p>
            <a:r>
              <a:rPr lang="en-US" dirty="0">
                <a:latin typeface="Bahnschrift" panose="020B0502040204020203" pitchFamily="34" charset="0"/>
              </a:rPr>
              <a:t>The caves are also extremely </a:t>
            </a:r>
            <a:r>
              <a:rPr lang="en-US" dirty="0" smtClean="0">
                <a:latin typeface="Bahnschrift" panose="020B0502040204020203" pitchFamily="34" charset="0"/>
              </a:rPr>
              <a:t>diverse</a:t>
            </a:r>
            <a:r>
              <a:rPr lang="hu-HU" dirty="0" smtClean="0">
                <a:latin typeface="Bahnschrift" panose="020B0502040204020203" pitchFamily="34" charset="0"/>
              </a:rPr>
              <a:t>:</a:t>
            </a:r>
          </a:p>
          <a:p>
            <a:pPr>
              <a:buFont typeface="Wingdings" panose="05000000000000000000" pitchFamily="2" charset="2"/>
              <a:buChar char="Ø"/>
            </a:pPr>
            <a:r>
              <a:rPr lang="hu-HU" dirty="0" err="1" smtClean="0">
                <a:latin typeface="Bahnschrift" panose="020B0502040204020203" pitchFamily="34" charset="0"/>
              </a:rPr>
              <a:t>There</a:t>
            </a:r>
            <a:r>
              <a:rPr lang="hu-HU" dirty="0" smtClean="0">
                <a:latin typeface="Bahnschrift" panose="020B0502040204020203" pitchFamily="34" charset="0"/>
              </a:rPr>
              <a:t> </a:t>
            </a:r>
            <a:r>
              <a:rPr lang="hu-HU" dirty="0" err="1" smtClean="0">
                <a:latin typeface="Bahnschrift" panose="020B0502040204020203" pitchFamily="34" charset="0"/>
              </a:rPr>
              <a:t>are</a:t>
            </a:r>
            <a:r>
              <a:rPr lang="hu-HU" dirty="0" smtClean="0">
                <a:latin typeface="Bahnschrift" panose="020B0502040204020203" pitchFamily="34" charset="0"/>
              </a:rPr>
              <a:t> </a:t>
            </a:r>
            <a:r>
              <a:rPr lang="hu-HU" dirty="0" err="1" smtClean="0">
                <a:latin typeface="Bahnschrift" panose="020B0502040204020203" pitchFamily="34" charset="0"/>
              </a:rPr>
              <a:t>active</a:t>
            </a:r>
            <a:r>
              <a:rPr lang="hu-HU" dirty="0" smtClean="0">
                <a:latin typeface="Bahnschrift" panose="020B0502040204020203" pitchFamily="34" charset="0"/>
              </a:rPr>
              <a:t> </a:t>
            </a:r>
            <a:r>
              <a:rPr lang="hu-HU" dirty="0" err="1" smtClean="0">
                <a:latin typeface="Bahnschrift" panose="020B0502040204020203" pitchFamily="34" charset="0"/>
              </a:rPr>
              <a:t>streams</a:t>
            </a:r>
            <a:r>
              <a:rPr lang="hu-HU" dirty="0" smtClean="0">
                <a:latin typeface="Bahnschrift" panose="020B0502040204020203" pitchFamily="34" charset="0"/>
              </a:rPr>
              <a:t> </a:t>
            </a:r>
            <a:r>
              <a:rPr lang="hu-HU" dirty="0" err="1" smtClean="0">
                <a:latin typeface="Bahnschrift" panose="020B0502040204020203" pitchFamily="34" charset="0"/>
              </a:rPr>
              <a:t>among</a:t>
            </a:r>
            <a:r>
              <a:rPr lang="hu-HU" dirty="0" smtClean="0">
                <a:latin typeface="Bahnschrift" panose="020B0502040204020203" pitchFamily="34" charset="0"/>
              </a:rPr>
              <a:t> </a:t>
            </a:r>
            <a:r>
              <a:rPr lang="hu-HU" dirty="0" err="1" smtClean="0">
                <a:latin typeface="Bahnschrift" panose="020B0502040204020203" pitchFamily="34" charset="0"/>
              </a:rPr>
              <a:t>them</a:t>
            </a:r>
            <a:r>
              <a:rPr lang="hu-HU" dirty="0" smtClean="0">
                <a:latin typeface="Bahnschrift" panose="020B0502040204020203" pitchFamily="34" charset="0"/>
              </a:rPr>
              <a:t> </a:t>
            </a:r>
          </a:p>
          <a:p>
            <a:pPr>
              <a:buFont typeface="Wingdings" panose="05000000000000000000" pitchFamily="2" charset="2"/>
              <a:buChar char="Ø"/>
            </a:pPr>
            <a:r>
              <a:rPr lang="hu-HU" dirty="0" err="1" smtClean="0">
                <a:latin typeface="Bahnschrift" panose="020B0502040204020203" pitchFamily="34" charset="0"/>
              </a:rPr>
              <a:t>Vertical</a:t>
            </a:r>
            <a:r>
              <a:rPr lang="hu-HU" dirty="0" smtClean="0">
                <a:latin typeface="Bahnschrift" panose="020B0502040204020203" pitchFamily="34" charset="0"/>
              </a:rPr>
              <a:t> and </a:t>
            </a:r>
            <a:r>
              <a:rPr lang="hu-HU" dirty="0" err="1" smtClean="0">
                <a:latin typeface="Bahnschrift" panose="020B0502040204020203" pitchFamily="34" charset="0"/>
              </a:rPr>
              <a:t>cavern</a:t>
            </a:r>
            <a:r>
              <a:rPr lang="hu-HU" dirty="0" smtClean="0">
                <a:latin typeface="Bahnschrift" panose="020B0502040204020203" pitchFamily="34" charset="0"/>
              </a:rPr>
              <a:t> </a:t>
            </a:r>
            <a:r>
              <a:rPr lang="hu-HU" dirty="0" err="1" smtClean="0">
                <a:latin typeface="Bahnschrift" panose="020B0502040204020203" pitchFamily="34" charset="0"/>
              </a:rPr>
              <a:t>shafts</a:t>
            </a:r>
            <a:endParaRPr lang="hu-HU" dirty="0" smtClean="0">
              <a:latin typeface="Bahnschrift" panose="020B0502040204020203" pitchFamily="34" charset="0"/>
            </a:endParaRPr>
          </a:p>
          <a:p>
            <a:pPr>
              <a:buFont typeface="Wingdings" panose="05000000000000000000" pitchFamily="2" charset="2"/>
              <a:buChar char="Ø"/>
            </a:pPr>
            <a:r>
              <a:rPr lang="hu-HU" dirty="0" err="1" smtClean="0">
                <a:latin typeface="Bahnschrift" panose="020B0502040204020203" pitchFamily="34" charset="0"/>
              </a:rPr>
              <a:t>caves</a:t>
            </a:r>
            <a:endParaRPr lang="hu-HU" dirty="0" smtClean="0">
              <a:latin typeface="Bahnschrift" panose="020B0502040204020203" pitchFamily="34" charset="0"/>
            </a:endParaRPr>
          </a:p>
          <a:p>
            <a:endParaRPr lang="hu-HU" dirty="0"/>
          </a:p>
          <a:p>
            <a:pPr marL="0" indent="0">
              <a:buNone/>
            </a:pPr>
            <a:endParaRPr lang="hu-HU" dirty="0"/>
          </a:p>
        </p:txBody>
      </p:sp>
    </p:spTree>
    <p:extLst>
      <p:ext uri="{BB962C8B-B14F-4D97-AF65-F5344CB8AC3E}">
        <p14:creationId xmlns:p14="http://schemas.microsoft.com/office/powerpoint/2010/main" val="332977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latin typeface="Arial" panose="020B0604020202020204" pitchFamily="34" charset="0"/>
                <a:cs typeface="Arial" panose="020B0604020202020204" pitchFamily="34" charset="0"/>
              </a:rPr>
              <a:t>Aggtelek National Park</a:t>
            </a:r>
            <a:endParaRPr lang="hu-HU" dirty="0"/>
          </a:p>
        </p:txBody>
      </p:sp>
      <p:sp>
        <p:nvSpPr>
          <p:cNvPr id="3" name="Tartalom helye 2"/>
          <p:cNvSpPr>
            <a:spLocks noGrp="1"/>
          </p:cNvSpPr>
          <p:nvPr>
            <p:ph sz="quarter" idx="1"/>
          </p:nvPr>
        </p:nvSpPr>
        <p:spPr/>
        <p:txBody>
          <a:bodyPr>
            <a:normAutofit/>
          </a:bodyPr>
          <a:lstStyle/>
          <a:p>
            <a:r>
              <a:rPr lang="en-US" dirty="0" smtClean="0">
                <a:latin typeface="Bahnschrift" panose="020B0502040204020203" pitchFamily="34" charset="0"/>
              </a:rPr>
              <a:t>About </a:t>
            </a:r>
            <a:r>
              <a:rPr lang="en-US" dirty="0">
                <a:latin typeface="Bahnschrift" panose="020B0502040204020203" pitchFamily="34" charset="0"/>
              </a:rPr>
              <a:t>two-thirds of the internationally recorded basic types of carbonate precipitation can be observed in some caves: suspended and standing stalactites, stalactite columns, stalactite flags</a:t>
            </a:r>
            <a:r>
              <a:rPr lang="hu-HU" dirty="0">
                <a:latin typeface="Bahnschrift" panose="020B0502040204020203" pitchFamily="34" charset="0"/>
              </a:rPr>
              <a:t>. </a:t>
            </a:r>
          </a:p>
        </p:txBody>
      </p:sp>
    </p:spTree>
    <p:extLst>
      <p:ext uri="{BB962C8B-B14F-4D97-AF65-F5344CB8AC3E}">
        <p14:creationId xmlns:p14="http://schemas.microsoft.com/office/powerpoint/2010/main" val="3138169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latin typeface="Arial" panose="020B0604020202020204" pitchFamily="34" charset="0"/>
                <a:cs typeface="Arial" panose="020B0604020202020204" pitchFamily="34" charset="0"/>
              </a:rPr>
              <a:t>Aggtelek National </a:t>
            </a:r>
            <a:r>
              <a:rPr lang="hu-HU" dirty="0">
                <a:latin typeface="Arial" panose="020B0604020202020204" pitchFamily="34" charset="0"/>
                <a:cs typeface="Arial" panose="020B0604020202020204" pitchFamily="34" charset="0"/>
              </a:rPr>
              <a:t>Park</a:t>
            </a:r>
            <a:endParaRPr lang="hu-HU" dirty="0"/>
          </a:p>
        </p:txBody>
      </p:sp>
      <p:pic>
        <p:nvPicPr>
          <p:cNvPr id="5" name="Tartalom helye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539552" y="2492896"/>
            <a:ext cx="3009900" cy="3200400"/>
          </a:xfrm>
        </p:spPr>
      </p:pic>
      <p:pic>
        <p:nvPicPr>
          <p:cNvPr id="6" name="Kép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4028" y="1628800"/>
            <a:ext cx="3528392" cy="2232248"/>
          </a:xfrm>
          <a:prstGeom prst="rect">
            <a:avLst/>
          </a:prstGeom>
        </p:spPr>
      </p:pic>
      <p:pic>
        <p:nvPicPr>
          <p:cNvPr id="7" name="Kép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9992" y="4077747"/>
            <a:ext cx="3852428" cy="2576312"/>
          </a:xfrm>
          <a:prstGeom prst="rect">
            <a:avLst/>
          </a:prstGeom>
        </p:spPr>
      </p:pic>
    </p:spTree>
    <p:extLst>
      <p:ext uri="{BB962C8B-B14F-4D97-AF65-F5344CB8AC3E}">
        <p14:creationId xmlns:p14="http://schemas.microsoft.com/office/powerpoint/2010/main" val="2557421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smtClean="0"/>
              <a:t>Duna-Ipoly National Park</a:t>
            </a:r>
            <a:endParaRPr lang="hu-HU" dirty="0"/>
          </a:p>
        </p:txBody>
      </p:sp>
      <p:sp>
        <p:nvSpPr>
          <p:cNvPr id="3" name="Tartalom helye 2"/>
          <p:cNvSpPr>
            <a:spLocks noGrp="1"/>
          </p:cNvSpPr>
          <p:nvPr>
            <p:ph sz="quarter" idx="1"/>
          </p:nvPr>
        </p:nvSpPr>
        <p:spPr/>
        <p:txBody>
          <a:bodyPr>
            <a:normAutofit/>
          </a:bodyPr>
          <a:lstStyle/>
          <a:p>
            <a:r>
              <a:rPr lang="en-US" dirty="0"/>
              <a:t>It is one of the richest national parks in Hungary</a:t>
            </a:r>
            <a:r>
              <a:rPr lang="hu-HU" dirty="0"/>
              <a:t>.</a:t>
            </a:r>
          </a:p>
          <a:p>
            <a:r>
              <a:rPr lang="en-US" dirty="0"/>
              <a:t>It was established in 1997, connected to the former </a:t>
            </a:r>
            <a:r>
              <a:rPr lang="en-US" dirty="0" err="1"/>
              <a:t>Pilis</a:t>
            </a:r>
            <a:r>
              <a:rPr lang="en-US" dirty="0"/>
              <a:t> and </a:t>
            </a:r>
            <a:r>
              <a:rPr lang="en-US" dirty="0" err="1"/>
              <a:t>Börzsöny</a:t>
            </a:r>
            <a:r>
              <a:rPr lang="en-US" dirty="0"/>
              <a:t> Landscape Protection Areas of the affected section of </a:t>
            </a:r>
            <a:r>
              <a:rPr lang="en-US" dirty="0" err="1" smtClean="0"/>
              <a:t>Ipoly</a:t>
            </a:r>
            <a:r>
              <a:rPr lang="hu-HU" dirty="0" smtClean="0"/>
              <a:t>.</a:t>
            </a:r>
          </a:p>
          <a:p>
            <a:r>
              <a:rPr lang="en-US" dirty="0" smtClean="0"/>
              <a:t>Many </a:t>
            </a:r>
            <a:r>
              <a:rPr lang="en-US" dirty="0"/>
              <a:t>species of animals and plants live here in </a:t>
            </a:r>
            <a:r>
              <a:rPr lang="en-US" dirty="0" smtClean="0"/>
              <a:t>Hungary</a:t>
            </a:r>
            <a:r>
              <a:rPr lang="hu-HU" dirty="0" smtClean="0"/>
              <a:t>.</a:t>
            </a:r>
          </a:p>
          <a:p>
            <a:r>
              <a:rPr lang="en-US" dirty="0" smtClean="0"/>
              <a:t>Several </a:t>
            </a:r>
            <a:r>
              <a:rPr lang="en-US" dirty="0"/>
              <a:t>programs have been launched to save rare, extinct </a:t>
            </a:r>
            <a:r>
              <a:rPr lang="en-US" dirty="0" smtClean="0"/>
              <a:t>species</a:t>
            </a:r>
            <a:r>
              <a:rPr lang="hu-HU" dirty="0" smtClean="0"/>
              <a:t>. </a:t>
            </a:r>
            <a:endParaRPr lang="hu-HU" dirty="0"/>
          </a:p>
        </p:txBody>
      </p:sp>
    </p:spTree>
    <p:extLst>
      <p:ext uri="{BB962C8B-B14F-4D97-AF65-F5344CB8AC3E}">
        <p14:creationId xmlns:p14="http://schemas.microsoft.com/office/powerpoint/2010/main" val="239630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Duna-Ipoly </a:t>
            </a:r>
            <a:r>
              <a:rPr lang="hu-HU" dirty="0" smtClean="0"/>
              <a:t>National Park</a:t>
            </a:r>
            <a:endParaRPr lang="hu-HU" dirty="0"/>
          </a:p>
        </p:txBody>
      </p:sp>
      <p:sp>
        <p:nvSpPr>
          <p:cNvPr id="3" name="Tartalom helye 2"/>
          <p:cNvSpPr>
            <a:spLocks noGrp="1"/>
          </p:cNvSpPr>
          <p:nvPr>
            <p:ph sz="quarter" idx="1"/>
          </p:nvPr>
        </p:nvSpPr>
        <p:spPr/>
        <p:txBody>
          <a:bodyPr/>
          <a:lstStyle/>
          <a:p>
            <a:r>
              <a:rPr lang="en-US" dirty="0" smtClean="0"/>
              <a:t>Three </a:t>
            </a:r>
            <a:r>
              <a:rPr lang="en-US" dirty="0"/>
              <a:t>large landscape units: the meeting point of river valleys, mountains and </a:t>
            </a:r>
            <a:r>
              <a:rPr lang="en-US" dirty="0" smtClean="0"/>
              <a:t>plains</a:t>
            </a:r>
            <a:r>
              <a:rPr lang="hu-HU" dirty="0" smtClean="0"/>
              <a:t>.</a:t>
            </a:r>
          </a:p>
          <a:p>
            <a:r>
              <a:rPr lang="en-US" dirty="0" smtClean="0"/>
              <a:t>The </a:t>
            </a:r>
            <a:r>
              <a:rPr lang="en-US" dirty="0"/>
              <a:t>300- 350 springs of the mountain range feed </a:t>
            </a:r>
            <a:r>
              <a:rPr lang="en-US" dirty="0" smtClean="0"/>
              <a:t>streams</a:t>
            </a:r>
            <a:r>
              <a:rPr lang="hu-HU" dirty="0" smtClean="0"/>
              <a:t>.</a:t>
            </a:r>
          </a:p>
          <a:p>
            <a:r>
              <a:rPr lang="en-US" dirty="0" smtClean="0"/>
              <a:t>The </a:t>
            </a:r>
            <a:r>
              <a:rPr lang="en-US" dirty="0"/>
              <a:t>highest elevation, with a height of 757 meters at </a:t>
            </a:r>
            <a:r>
              <a:rPr lang="en-US" dirty="0" err="1"/>
              <a:t>Pilis</a:t>
            </a:r>
            <a:r>
              <a:rPr lang="en-US" dirty="0"/>
              <a:t>, is the highest elevation of the entire </a:t>
            </a:r>
            <a:r>
              <a:rPr lang="en-US" dirty="0" err="1"/>
              <a:t>Dunazug</a:t>
            </a:r>
            <a:r>
              <a:rPr lang="en-US" dirty="0"/>
              <a:t> mountain range</a:t>
            </a:r>
            <a:r>
              <a:rPr lang="hu-HU" dirty="0" smtClean="0"/>
              <a:t>.</a:t>
            </a:r>
            <a:endParaRPr lang="hu-HU" dirty="0"/>
          </a:p>
        </p:txBody>
      </p:sp>
    </p:spTree>
    <p:extLst>
      <p:ext uri="{BB962C8B-B14F-4D97-AF65-F5344CB8AC3E}">
        <p14:creationId xmlns:p14="http://schemas.microsoft.com/office/powerpoint/2010/main" val="3715555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Duna-Ipoly National Park</a:t>
            </a:r>
          </a:p>
        </p:txBody>
      </p:sp>
      <p:pic>
        <p:nvPicPr>
          <p:cNvPr id="4" name="Tartalom helye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95536" y="1772816"/>
            <a:ext cx="4540560" cy="3027040"/>
          </a:xfrm>
        </p:spPr>
      </p:pic>
      <p:pic>
        <p:nvPicPr>
          <p:cNvPr id="5" name="Kép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1700808"/>
            <a:ext cx="3824897" cy="2792536"/>
          </a:xfrm>
          <a:prstGeom prst="rect">
            <a:avLst/>
          </a:prstGeom>
        </p:spPr>
      </p:pic>
      <p:pic>
        <p:nvPicPr>
          <p:cNvPr id="6" name="Kép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96136" y="4463287"/>
            <a:ext cx="2677808" cy="2008356"/>
          </a:xfrm>
          <a:prstGeom prst="rect">
            <a:avLst/>
          </a:prstGeom>
        </p:spPr>
      </p:pic>
    </p:spTree>
    <p:extLst>
      <p:ext uri="{BB962C8B-B14F-4D97-AF65-F5344CB8AC3E}">
        <p14:creationId xmlns:p14="http://schemas.microsoft.com/office/powerpoint/2010/main" val="500937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39552" y="188640"/>
            <a:ext cx="8153400" cy="990600"/>
          </a:xfrm>
        </p:spPr>
        <p:txBody>
          <a:bodyPr/>
          <a:lstStyle/>
          <a:p>
            <a:r>
              <a:rPr lang="hu-HU" dirty="0" smtClean="0">
                <a:latin typeface="Arial" panose="020B0604020202020204" pitchFamily="34" charset="0"/>
                <a:cs typeface="Arial" panose="020B0604020202020204" pitchFamily="34" charset="0"/>
              </a:rPr>
              <a:t>Lake Hévíz</a:t>
            </a:r>
            <a:endParaRPr lang="hu-HU" dirty="0">
              <a:latin typeface="Arial" panose="020B0604020202020204" pitchFamily="34" charset="0"/>
              <a:cs typeface="Arial" panose="020B0604020202020204" pitchFamily="34" charset="0"/>
            </a:endParaRPr>
          </a:p>
        </p:txBody>
      </p:sp>
      <p:sp>
        <p:nvSpPr>
          <p:cNvPr id="3" name="Tartalom helye 2"/>
          <p:cNvSpPr>
            <a:spLocks noGrp="1"/>
          </p:cNvSpPr>
          <p:nvPr>
            <p:ph sz="quarter" idx="1"/>
          </p:nvPr>
        </p:nvSpPr>
        <p:spPr/>
        <p:txBody>
          <a:bodyPr>
            <a:normAutofit/>
          </a:bodyPr>
          <a:lstStyle/>
          <a:p>
            <a:r>
              <a:rPr lang="en-US" dirty="0" smtClean="0">
                <a:latin typeface="Bahnschrift" panose="020B0502040204020203" pitchFamily="34" charset="0"/>
              </a:rPr>
              <a:t>The </a:t>
            </a:r>
            <a:r>
              <a:rPr lang="en-US" dirty="0">
                <a:latin typeface="Bahnschrift" panose="020B0502040204020203" pitchFamily="34" charset="0"/>
              </a:rPr>
              <a:t>most famous attraction of the </a:t>
            </a:r>
            <a:r>
              <a:rPr lang="en-US" dirty="0" err="1">
                <a:latin typeface="Bahnschrift" panose="020B0502040204020203" pitchFamily="34" charset="0"/>
              </a:rPr>
              <a:t>Hévíz</a:t>
            </a:r>
            <a:r>
              <a:rPr lang="en-US" dirty="0">
                <a:latin typeface="Bahnschrift" panose="020B0502040204020203" pitchFamily="34" charset="0"/>
              </a:rPr>
              <a:t> Lake is the </a:t>
            </a:r>
            <a:r>
              <a:rPr lang="en-US" dirty="0" err="1">
                <a:latin typeface="Bahnschrift" panose="020B0502040204020203" pitchFamily="34" charset="0"/>
              </a:rPr>
              <a:t>Hévíz</a:t>
            </a:r>
            <a:r>
              <a:rPr lang="en-US" dirty="0">
                <a:latin typeface="Bahnschrift" panose="020B0502040204020203" pitchFamily="34" charset="0"/>
              </a:rPr>
              <a:t> Lake or the </a:t>
            </a:r>
            <a:r>
              <a:rPr lang="en-US" dirty="0" err="1">
                <a:latin typeface="Bahnschrift" panose="020B0502040204020203" pitchFamily="34" charset="0"/>
              </a:rPr>
              <a:t>Hévíz</a:t>
            </a:r>
            <a:r>
              <a:rPr lang="en-US" dirty="0">
                <a:latin typeface="Bahnschrift" panose="020B0502040204020203" pitchFamily="34" charset="0"/>
              </a:rPr>
              <a:t> </a:t>
            </a:r>
            <a:r>
              <a:rPr lang="hu-HU" dirty="0" err="1" smtClean="0">
                <a:latin typeface="Bahnschrift" panose="020B0502040204020203" pitchFamily="34" charset="0"/>
              </a:rPr>
              <a:t>Spa</a:t>
            </a:r>
            <a:r>
              <a:rPr lang="hu-HU" dirty="0" smtClean="0">
                <a:latin typeface="Bahnschrift" panose="020B0502040204020203" pitchFamily="34" charset="0"/>
              </a:rPr>
              <a:t> </a:t>
            </a:r>
            <a:r>
              <a:rPr lang="en-US" dirty="0" smtClean="0">
                <a:latin typeface="Bahnschrift" panose="020B0502040204020203" pitchFamily="34" charset="0"/>
              </a:rPr>
              <a:t>Lake</a:t>
            </a:r>
            <a:r>
              <a:rPr lang="hu-HU" dirty="0" smtClean="0">
                <a:latin typeface="Bahnschrift" panose="020B0502040204020203" pitchFamily="34" charset="0"/>
              </a:rPr>
              <a:t>.</a:t>
            </a:r>
          </a:p>
          <a:p>
            <a:r>
              <a:rPr lang="en-US" dirty="0" smtClean="0">
                <a:latin typeface="Bahnschrift" panose="020B0502040204020203" pitchFamily="34" charset="0"/>
              </a:rPr>
              <a:t>With </a:t>
            </a:r>
            <a:r>
              <a:rPr lang="en-US" dirty="0">
                <a:latin typeface="Bahnschrift" panose="020B0502040204020203" pitchFamily="34" charset="0"/>
              </a:rPr>
              <a:t>its 4.44 hectares and 50 hectares of forests, the lake is Europe's largest medicinal hot water lake</a:t>
            </a:r>
            <a:r>
              <a:rPr lang="hu-HU" dirty="0" smtClean="0">
                <a:latin typeface="Bahnschrift" panose="020B0502040204020203" pitchFamily="34" charset="0"/>
              </a:rPr>
              <a:t>.</a:t>
            </a:r>
            <a:endParaRPr lang="hu-HU" dirty="0" smtClean="0"/>
          </a:p>
          <a:p>
            <a:endParaRPr lang="hu-HU" dirty="0"/>
          </a:p>
        </p:txBody>
      </p:sp>
    </p:spTree>
    <p:extLst>
      <p:ext uri="{BB962C8B-B14F-4D97-AF65-F5344CB8AC3E}">
        <p14:creationId xmlns:p14="http://schemas.microsoft.com/office/powerpoint/2010/main" val="34785694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TotalTime>
  <Words>532</Words>
  <Application>Microsoft Office PowerPoint</Application>
  <PresentationFormat>Diavetítés a képernyőre (4:3 oldalarány)</PresentationFormat>
  <Paragraphs>47</Paragraphs>
  <Slides>16</Slides>
  <Notes>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16</vt:i4>
      </vt:variant>
    </vt:vector>
  </HeadingPairs>
  <TitlesOfParts>
    <vt:vector size="22" baseType="lpstr">
      <vt:lpstr>Arial</vt:lpstr>
      <vt:lpstr>Bahnschrift</vt:lpstr>
      <vt:lpstr>Tw Cen MT</vt:lpstr>
      <vt:lpstr>Wingdings</vt:lpstr>
      <vt:lpstr>Wingdings 2</vt:lpstr>
      <vt:lpstr>Medián</vt:lpstr>
      <vt:lpstr>Natural values of hungary</vt:lpstr>
      <vt:lpstr>Aggtelek National Park</vt:lpstr>
      <vt:lpstr>Aggtelek National Park</vt:lpstr>
      <vt:lpstr>Aggtelek National Park</vt:lpstr>
      <vt:lpstr>Aggtelek National Park</vt:lpstr>
      <vt:lpstr>Duna-Ipoly National Park</vt:lpstr>
      <vt:lpstr>Duna-Ipoly National Park</vt:lpstr>
      <vt:lpstr>Duna-Ipoly National Park</vt:lpstr>
      <vt:lpstr>Lake Hévíz</vt:lpstr>
      <vt:lpstr>Lake Hévíz</vt:lpstr>
      <vt:lpstr>Lake Hévíz</vt:lpstr>
      <vt:lpstr>Lake Hévíz</vt:lpstr>
      <vt:lpstr>Lake Tisza</vt:lpstr>
      <vt:lpstr> </vt:lpstr>
      <vt:lpstr>Lake Tisza</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Magyarország természeti értékei</dc:title>
  <dc:creator>Málnás Noel</dc:creator>
  <cp:lastModifiedBy>Viki</cp:lastModifiedBy>
  <cp:revision>26</cp:revision>
  <dcterms:created xsi:type="dcterms:W3CDTF">2019-09-10T12:40:17Z</dcterms:created>
  <dcterms:modified xsi:type="dcterms:W3CDTF">2019-10-03T14:50:35Z</dcterms:modified>
</cp:coreProperties>
</file>