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53ED05-B60C-4AB1-82C0-C882247D2D2B}" type="datetimeFigureOut">
              <a:rPr lang="hu-HU" smtClean="0"/>
              <a:t>2019. 10. 03.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B5F2DA-73DD-47B9-9AEE-C2D0D9ECE2E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Magyarország természeti értékei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Készítette :Mádi Vivien, Bodnár Viktória, Málnás Panna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75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Hévízi-tó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Bahnschrift" panose="020B0502040204020203" pitchFamily="34" charset="0"/>
              </a:rPr>
              <a:t>A tó páratlan természeti környezetét elsősorban a parkkal övezett gyógyvizű tó, a vízfelszín felett lebegő páraréteg, a tó felszínén úszó indiai vörös tündérrózsák teszik különlegessé.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A víz hőfoka a fürdőzőkre,betegekre </a:t>
            </a:r>
            <a:r>
              <a:rPr lang="hu-HU" dirty="0" err="1" smtClean="0">
                <a:latin typeface="Bahnschrift" panose="020B0502040204020203" pitchFamily="34" charset="0"/>
              </a:rPr>
              <a:t>nyugtatólag</a:t>
            </a:r>
            <a:r>
              <a:rPr lang="hu-HU" dirty="0" smtClean="0">
                <a:latin typeface="Bahnschrift" panose="020B0502040204020203" pitchFamily="34" charset="0"/>
              </a:rPr>
              <a:t>, </a:t>
            </a:r>
            <a:r>
              <a:rPr lang="hu-HU" dirty="0" err="1" smtClean="0">
                <a:latin typeface="Bahnschrift" panose="020B0502040204020203" pitchFamily="34" charset="0"/>
              </a:rPr>
              <a:t>pihentetőleg</a:t>
            </a:r>
            <a:r>
              <a:rPr lang="hu-HU" dirty="0" smtClean="0">
                <a:latin typeface="Bahnschrift" panose="020B0502040204020203" pitchFamily="34" charset="0"/>
              </a:rPr>
              <a:t> hat, mert ez a hőmérsékleti érték az ember hőháztartása szempontjából közömbösnek számít.</a:t>
            </a:r>
          </a:p>
        </p:txBody>
      </p:sp>
    </p:spTree>
    <p:extLst>
      <p:ext uri="{BB962C8B-B14F-4D97-AF65-F5344CB8AC3E}">
        <p14:creationId xmlns:p14="http://schemas.microsoft.com/office/powerpoint/2010/main" val="26948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Hévízi-tó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Bahnschrift" panose="020B0502040204020203" pitchFamily="34" charset="0"/>
              </a:rPr>
              <a:t>Nyáron a víz hőfoka 33-35°C, de nagyon meleg napokon elérheti a 36-38°C is.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Ősszel és télen a hőmérséklet alacsonyabb, mintegy 24-26 körül mozog.</a:t>
            </a:r>
            <a:endParaRPr lang="hu-HU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Hévízi-tó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4153371" cy="3129880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00808"/>
            <a:ext cx="367240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42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Tisza-tó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Bahnschrift" panose="020B0502040204020203" pitchFamily="34" charset="0"/>
              </a:rPr>
              <a:t>Magyarország második legnagyobb tava és legnagyobb mesterséges tava a Tiszán,az Alföld északi részén.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Területe 127km , melyen mozaikosan változnak a nyílt vízfelületek, szigetek, holtágak, sekély csatornák.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Hossza 27km, átlagosmlysége1,3 méter, legmélyebb pontján 17 méter, 43 km-nyi sziget található benne.</a:t>
            </a:r>
          </a:p>
        </p:txBody>
      </p:sp>
    </p:spTree>
    <p:extLst>
      <p:ext uri="{BB962C8B-B14F-4D97-AF65-F5344CB8AC3E}">
        <p14:creationId xmlns:p14="http://schemas.microsoft.com/office/powerpoint/2010/main" val="3489528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Bahnschrift" panose="020B0502040204020203" pitchFamily="34" charset="0"/>
              </a:rPr>
              <a:t>1973-ban építették fel a Kiskörei Erőművet a duzzasztógáttal a tiszai áradások szabályozása és az Alföldi jobb vízellátása végett.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Feltöltése az  1990-es években fejeződött be.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A tónak mára kialakult az ökológiája, madárrezervátum is működik benne.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1999 óta a Hortobágyi Nemzeti Park bemutató területeként a UNESCO Világörökség része.</a:t>
            </a:r>
            <a:endParaRPr lang="hu-HU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0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latin typeface="Arial" panose="020B0604020202020204" pitchFamily="34" charset="0"/>
                <a:cs typeface="Arial" panose="020B0604020202020204" pitchFamily="34" charset="0"/>
              </a:rPr>
              <a:t>Tisza-tó</a:t>
            </a:r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5008512" cy="2957860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60848"/>
            <a:ext cx="242277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6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204864"/>
            <a:ext cx="8153400" cy="3312368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588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Aggteleki Nemzeti Park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Bahnschrift" panose="020B0502040204020203" pitchFamily="34" charset="0"/>
              </a:rPr>
              <a:t>Magyarország legnagyobb cseppkőbarlangja.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Ezen a helyen több védett állat és növényfaj is található.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A nemzeti park 20 170  hektár területen helyezkedik el.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A nemzeti park területen 280 darab kisebb-nagyobb barlang található.</a:t>
            </a:r>
          </a:p>
        </p:txBody>
      </p:sp>
    </p:spTree>
    <p:extLst>
      <p:ext uri="{BB962C8B-B14F-4D97-AF65-F5344CB8AC3E}">
        <p14:creationId xmlns:p14="http://schemas.microsoft.com/office/powerpoint/2010/main" val="29678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5915000" cy="864096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Aggteleki Nemzeti Park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Bahnschrift" panose="020B0502040204020203" pitchFamily="34" charset="0"/>
              </a:rPr>
              <a:t>A barlangok is rendkívüli sokféleséget mutatnak: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latin typeface="Bahnschrift" panose="020B0502040204020203" pitchFamily="34" charset="0"/>
              </a:rPr>
              <a:t>Vannak köztük aktív patakos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latin typeface="Bahnschrift" panose="020B0502040204020203" pitchFamily="34" charset="0"/>
              </a:rPr>
              <a:t>Függőleges és hasadék-aknabarlangok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latin typeface="Bahnschrift" panose="020B0502040204020203" pitchFamily="34" charset="0"/>
              </a:rPr>
              <a:t>zsombolyok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9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Aggteleki Nemzeti Park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latin typeface="Bahnschrift" panose="020B0502040204020203" pitchFamily="34" charset="0"/>
              </a:rPr>
              <a:t>A karbonátok kiválásának nemzetközileg </a:t>
            </a:r>
            <a:r>
              <a:rPr lang="hu-HU" dirty="0" err="1" smtClean="0">
                <a:latin typeface="Bahnschrift" panose="020B0502040204020203" pitchFamily="34" charset="0"/>
              </a:rPr>
              <a:t>számontartott</a:t>
            </a:r>
            <a:r>
              <a:rPr lang="hu-HU" dirty="0" smtClean="0">
                <a:latin typeface="Bahnschrift" panose="020B0502040204020203" pitchFamily="34" charset="0"/>
              </a:rPr>
              <a:t> alaptípusainak mintegy kétharmada megfigyelhető egyes barlangokban:függő és álló cseppkövek, cseppkőoszlopok, cseppkőzászlók találhatóak. </a:t>
            </a:r>
            <a:endParaRPr lang="hu-HU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6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Aggteleki Nemzeti Park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6"/>
            <a:ext cx="3009900" cy="3200400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28" y="1628800"/>
            <a:ext cx="3528392" cy="223224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77747"/>
            <a:ext cx="3852428" cy="257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2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Duna-Ipoly Nemzeti Park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Magyarország leggazdagabb élővilágú nemzeti parkjainak egyike.</a:t>
            </a:r>
          </a:p>
          <a:p>
            <a:r>
              <a:rPr lang="hu-HU" dirty="0" smtClean="0"/>
              <a:t>1997-ben alakították meg, a korábbi pilisi és börzsönyi tájvédelmi körzetekhez kapcsolva az Ipoly érintett szakaszát.</a:t>
            </a:r>
          </a:p>
          <a:p>
            <a:r>
              <a:rPr lang="hu-HU" dirty="0" smtClean="0"/>
              <a:t>Számos állat és növényfaj itt él Magyarországon.</a:t>
            </a:r>
          </a:p>
          <a:p>
            <a:r>
              <a:rPr lang="hu-HU" dirty="0" smtClean="0"/>
              <a:t>A ritka, </a:t>
            </a:r>
            <a:r>
              <a:rPr lang="hu-HU" dirty="0" err="1" smtClean="0"/>
              <a:t>kipusztulófélben</a:t>
            </a:r>
            <a:r>
              <a:rPr lang="hu-HU" dirty="0" smtClean="0"/>
              <a:t> lévő fajok mentésére több programot kezdtek el.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63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Duna-Ipoly Nemzeti Park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Három nagy tájképi egység : a folyóvölgyek, a hegységek és a síkság találkozása.</a:t>
            </a:r>
          </a:p>
          <a:p>
            <a:r>
              <a:rPr lang="hu-HU" dirty="0" smtClean="0"/>
              <a:t>A hegység 300- 350 forrása bővizű patakokat táplál.</a:t>
            </a:r>
          </a:p>
          <a:p>
            <a:r>
              <a:rPr lang="hu-HU" dirty="0" smtClean="0"/>
              <a:t>A legmagasabb kiemelkedés, a Pilis 757 méteres magasságával az egész Dunazug-hegyvidék legmagasabb tagja.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555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Duna-Ipoly Nemzeti Park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4540560" cy="3027040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00808"/>
            <a:ext cx="3824897" cy="279253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3287"/>
            <a:ext cx="2677808" cy="200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Hévízi-tó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Bahnschrift" panose="020B0502040204020203" pitchFamily="34" charset="0"/>
              </a:rPr>
              <a:t>A </a:t>
            </a:r>
            <a:r>
              <a:rPr lang="hu-HU" dirty="0" err="1" smtClean="0">
                <a:latin typeface="Bahnschrift" panose="020B0502040204020203" pitchFamily="34" charset="0"/>
              </a:rPr>
              <a:t>Hévízi-gyógytó</a:t>
            </a:r>
            <a:r>
              <a:rPr lang="hu-HU" dirty="0" smtClean="0">
                <a:latin typeface="Bahnschrift" panose="020B0502040204020203" pitchFamily="34" charset="0"/>
              </a:rPr>
              <a:t> Természetvédelmi Terület legismertebb látványossága a Hévízi-tó vagy </a:t>
            </a:r>
            <a:r>
              <a:rPr lang="hu-HU" dirty="0" err="1" smtClean="0">
                <a:latin typeface="Bahnschrift" panose="020B0502040204020203" pitchFamily="34" charset="0"/>
              </a:rPr>
              <a:t>Hévízi-gyógytó</a:t>
            </a:r>
            <a:r>
              <a:rPr lang="hu-HU" dirty="0" smtClean="0">
                <a:latin typeface="Bahnschrift" panose="020B0502040204020203" pitchFamily="34" charset="0"/>
              </a:rPr>
              <a:t>.</a:t>
            </a:r>
          </a:p>
          <a:p>
            <a:r>
              <a:rPr lang="hu-HU" dirty="0" smtClean="0">
                <a:latin typeface="Bahnschrift" panose="020B0502040204020203" pitchFamily="34" charset="0"/>
              </a:rPr>
              <a:t>A tó 4,44 ha kiterjedésével és az őt körülvevő 50 ha területű véderdővel Európa legnagyobb gyógyhatású meleg vizes tava.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8569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279</TotalTime>
  <Words>404</Words>
  <Application>Microsoft Office PowerPoint</Application>
  <PresentationFormat>Diavetítés a képernyőre (4:3 oldalarány)</PresentationFormat>
  <Paragraphs>47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2" baseType="lpstr">
      <vt:lpstr>Arial</vt:lpstr>
      <vt:lpstr>Bahnschrift</vt:lpstr>
      <vt:lpstr>Tw Cen MT</vt:lpstr>
      <vt:lpstr>Wingdings</vt:lpstr>
      <vt:lpstr>Wingdings 2</vt:lpstr>
      <vt:lpstr>Medián</vt:lpstr>
      <vt:lpstr>Magyarország természeti értékei</vt:lpstr>
      <vt:lpstr>Aggteleki Nemzeti Park</vt:lpstr>
      <vt:lpstr>Aggteleki Nemzeti Park</vt:lpstr>
      <vt:lpstr>Aggteleki Nemzeti Park</vt:lpstr>
      <vt:lpstr>Aggteleki Nemzeti Park</vt:lpstr>
      <vt:lpstr>Duna-Ipoly Nemzeti Park</vt:lpstr>
      <vt:lpstr>Duna-Ipoly Nemzeti Park</vt:lpstr>
      <vt:lpstr>Duna-Ipoly Nemzeti Park</vt:lpstr>
      <vt:lpstr>Hévízi-tó</vt:lpstr>
      <vt:lpstr>Hévízi-tó</vt:lpstr>
      <vt:lpstr>Hévízi-tó</vt:lpstr>
      <vt:lpstr>Hévízi-tó</vt:lpstr>
      <vt:lpstr>Tisza-tó </vt:lpstr>
      <vt:lpstr> </vt:lpstr>
      <vt:lpstr>Tisza-tó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természeti értékei</dc:title>
  <dc:creator>Málnás Noel</dc:creator>
  <cp:lastModifiedBy>Viki</cp:lastModifiedBy>
  <cp:revision>12</cp:revision>
  <dcterms:created xsi:type="dcterms:W3CDTF">2019-09-10T12:40:17Z</dcterms:created>
  <dcterms:modified xsi:type="dcterms:W3CDTF">2019-10-03T14:48:54Z</dcterms:modified>
</cp:coreProperties>
</file>