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72" r:id="rId5"/>
    <p:sldId id="259" r:id="rId6"/>
    <p:sldId id="267" r:id="rId7"/>
    <p:sldId id="270" r:id="rId8"/>
    <p:sldId id="271" r:id="rId9"/>
    <p:sldId id="281" r:id="rId10"/>
    <p:sldId id="280" r:id="rId11"/>
    <p:sldId id="260" r:id="rId12"/>
    <p:sldId id="261" r:id="rId13"/>
    <p:sldId id="266" r:id="rId14"/>
    <p:sldId id="273" r:id="rId15"/>
    <p:sldId id="256" r:id="rId16"/>
    <p:sldId id="278" r:id="rId17"/>
    <p:sldId id="279" r:id="rId18"/>
    <p:sldId id="275" r:id="rId19"/>
    <p:sldId id="268" r:id="rId20"/>
    <p:sldId id="269" r:id="rId21"/>
    <p:sldId id="276" r:id="rId22"/>
    <p:sldId id="274" r:id="rId23"/>
    <p:sldId id="25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AD7"/>
    <a:srgbClr val="658DC8"/>
    <a:srgbClr val="F6E5C0"/>
    <a:srgbClr val="EED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38" autoAdjust="0"/>
  </p:normalViewPr>
  <p:slideViewPr>
    <p:cSldViewPr showGuides="1">
      <p:cViewPr varScale="1">
        <p:scale>
          <a:sx n="86" d="100"/>
          <a:sy n="86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6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3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71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D6C1FB-07A6-4245-B2DB-4329A4EB3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8C0972F-A2DA-4FBF-9289-E7797F10D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0FD596B-2CE8-4EEA-8F5C-82E1155D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5A54BE-25A1-4773-9BFF-78E69DD1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B28867-0EF1-4BEA-AB08-27661EFE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2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DBC79F-A16E-4337-9ADA-0B84D212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3E48F6-E312-4F79-9D62-6F53097A7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AC9F4A-1542-4500-BA09-B90805AF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1B47269-4A32-4ED0-908D-61AD1C526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60066B-B31B-45CA-A0DB-5784E1F2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94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AB99D8-FB31-4BD6-85DA-3258933C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DA3C2A-1C21-49C3-AE07-7D7EA5DBC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914B11D-EDA0-4819-AFB4-EFA4665E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18EC84E-E67F-4E26-B3E7-B24B92B1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B6253E2-CB10-4B79-8084-C7D15E50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64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16FFAC-0AF2-4E94-9FD1-FC51B60C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E8F838-CF24-44E7-BE59-1A5F584ED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D8BE345-E145-482D-B3F6-4DB1A3E28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C831F2-31E8-4B89-B3E1-E3A60D42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69F7D93-58CE-436C-92FE-55607E71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748FD68-5B05-4F19-9EF1-6CEF8E6C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9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C62761-5969-44EC-83BB-3826AC27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AA2A843-692B-41EB-89DA-CDE019B5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3045B65-B812-41AB-A371-F27DF62C0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18C03DE-F217-4FF7-8AA9-CFBC639E2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DBA8B31-65AC-4852-A012-1B8BE4D00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92A6592-5DFB-4255-BC51-71E09204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E588717-8440-42D9-862E-2D9E72D1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14B9AC4-5017-4885-86F1-AA21A03D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55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D78E81-EA7D-42D6-A835-06BA824C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DBB133D-50B2-4FD4-9E5E-D33F46BE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0A257E0-5775-4F80-8DA5-C65B608B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E346EB4-EFE7-4EF0-9795-FA08D098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14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C93428F-AF26-484C-A9BE-FFB59A509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4105939-1D46-4A3E-B0A6-082DF40E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947D11A-EA2C-4FA4-982C-4214FF70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3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65FBB3-2AF8-43CA-BA6A-14EB7A0D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4CE2F7-E92C-49DE-84CB-37F65B21A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054A720-BD58-4ED1-B838-EB478F4BD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0E661AE-90DC-41CE-8897-6D9FAA84E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7404B1F-4C20-4FE7-9D1E-BAF23905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8AA932F-CDF0-4657-A493-7B6DB80C3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4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92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FA30B8-88AB-4387-9E96-A90B3431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9D31855-D718-4E9F-BD55-60CEA5738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0DD5B0D-8CD1-4CBC-A98D-2E1A44B57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F87ADB1-2F45-4121-A483-2F015537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1183D8C-BCC4-4AF4-B7F3-3B8A2535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13B0350-3E8F-4BF7-8286-480C2FDB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33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C384C4-DF7C-43F6-8EE9-4BD166A6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D4F1772-A9B1-4D2A-84C9-691264B0F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1208D8E-5D68-4A09-A19D-387F0FEB4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AA1328-198F-4C04-BC91-E44EC9CF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4E8EED-2064-4EA1-BE86-FA2C4B0D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43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A88E8AF-E0ED-4CF8-9B01-3BBD2321B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E93845E-CF3F-4E27-9266-B026F68FF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8E97AED-7A22-4461-9F8F-04C02AC3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6476D6C-CD12-4505-862D-60E3BEE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765DA2B-63A0-47F5-99D1-E2AE64E5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08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D6C1FB-07A6-4245-B2DB-4329A4EB3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8C0972F-A2DA-4FBF-9289-E7797F10D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0FD596B-2CE8-4EEA-8F5C-82E1155D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5A54BE-25A1-4773-9BFF-78E69DD1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B28867-0EF1-4BEA-AB08-27661EFE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39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DBC79F-A16E-4337-9ADA-0B84D212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3E48F6-E312-4F79-9D62-6F53097A7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AC9F4A-1542-4500-BA09-B90805AF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1B47269-4A32-4ED0-908D-61AD1C526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60066B-B31B-45CA-A0DB-5784E1F2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77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AB99D8-FB31-4BD6-85DA-3258933C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DA3C2A-1C21-49C3-AE07-7D7EA5DBC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914B11D-EDA0-4819-AFB4-EFA4665E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18EC84E-E67F-4E26-B3E7-B24B92B1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B6253E2-CB10-4B79-8084-C7D15E50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17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16FFAC-0AF2-4E94-9FD1-FC51B60C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E8F838-CF24-44E7-BE59-1A5F584ED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D8BE345-E145-482D-B3F6-4DB1A3E28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C831F2-31E8-4B89-B3E1-E3A60D42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69F7D93-58CE-436C-92FE-55607E71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748FD68-5B05-4F19-9EF1-6CEF8E6C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21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C62761-5969-44EC-83BB-3826AC27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AA2A843-692B-41EB-89DA-CDE019B5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3045B65-B812-41AB-A371-F27DF62C0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18C03DE-F217-4FF7-8AA9-CFBC639E2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DBA8B31-65AC-4852-A012-1B8BE4D00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92A6592-5DFB-4255-BC51-71E09204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E588717-8440-42D9-862E-2D9E72D1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14B9AC4-5017-4885-86F1-AA21A03D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04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D78E81-EA7D-42D6-A835-06BA824C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DBB133D-50B2-4FD4-9E5E-D33F46BE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0A257E0-5775-4F80-8DA5-C65B608B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E346EB4-EFE7-4EF0-9795-FA08D098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51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C93428F-AF26-484C-A9BE-FFB59A509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4105939-1D46-4A3E-B0A6-082DF40E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947D11A-EA2C-4FA4-982C-4214FF70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77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65FBB3-2AF8-43CA-BA6A-14EB7A0D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4CE2F7-E92C-49DE-84CB-37F65B21A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054A720-BD58-4ED1-B838-EB478F4BD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0E661AE-90DC-41CE-8897-6D9FAA84E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7404B1F-4C20-4FE7-9D1E-BAF23905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8AA932F-CDF0-4657-A493-7B6DB80C3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FA30B8-88AB-4387-9E96-A90B3431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9D31855-D718-4E9F-BD55-60CEA5738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0DD5B0D-8CD1-4CBC-A98D-2E1A44B57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F87ADB1-2F45-4121-A483-2F015537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1183D8C-BCC4-4AF4-B7F3-3B8A2535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13B0350-3E8F-4BF7-8286-480C2FDB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18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C384C4-DF7C-43F6-8EE9-4BD166A6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D4F1772-A9B1-4D2A-84C9-691264B0F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1208D8E-5D68-4A09-A19D-387F0FEB4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AA1328-198F-4C04-BC91-E44EC9CF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4E8EED-2064-4EA1-BE86-FA2C4B0D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22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A88E8AF-E0ED-4CF8-9B01-3BBD2321B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E93845E-CF3F-4E27-9266-B026F68FF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8E97AED-7A22-4461-9F8F-04C02AC3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6476D6C-CD12-4505-862D-60E3BEE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765DA2B-63A0-47F5-99D1-E2AE64E5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9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7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7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3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5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6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9B6FF"/>
            </a:gs>
            <a:gs pos="10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ACB2B8E-4F2A-4D58-9587-4B7A00F2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1A7200A-59AE-4405-977B-40B181FBB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9CDC84-C799-4497-AC6C-CE82DF5FB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C0B0B6D-C15B-4423-8492-07A3ADD57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4363D2A-1165-4BF0-BA48-2D5DC7BF9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0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9B6FF"/>
            </a:gs>
            <a:gs pos="10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ACB2B8E-4F2A-4D58-9587-4B7A00F2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1A7200A-59AE-4405-977B-40B181FBB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9CDC84-C799-4497-AC6C-CE82DF5FB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C0B0B6D-C15B-4423-8492-07A3ADD57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4363D2A-1165-4BF0-BA48-2D5DC7BF9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5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4.jpeg"/><Relationship Id="rId7" Type="http://schemas.openxmlformats.org/officeDocument/2006/relationships/image" Target="../media/image58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g"/><Relationship Id="rId7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microsoft.com/office/2007/relationships/hdphoto" Target="../media/hdphoto10.wdp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microsoft.com/office/2007/relationships/hdphoto" Target="../media/hdphoto11.wdp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8.wdp"/><Relationship Id="rId3" Type="http://schemas.openxmlformats.org/officeDocument/2006/relationships/image" Target="../media/image25.png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.gif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.png"/><Relationship Id="rId11" Type="http://schemas.microsoft.com/office/2007/relationships/hdphoto" Target="../media/hdphoto7.wdp"/><Relationship Id="rId5" Type="http://schemas.openxmlformats.org/officeDocument/2006/relationships/image" Target="../media/image27.jpeg"/><Relationship Id="rId15" Type="http://schemas.microsoft.com/office/2007/relationships/hdphoto" Target="../media/hdphoto9.wdp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6.wdp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gi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65811">
            <a:off x="2397173" y="1803152"/>
            <a:ext cx="4848136" cy="2731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Egyenes összekötő 5"/>
          <p:cNvCxnSpPr/>
          <p:nvPr/>
        </p:nvCxnSpPr>
        <p:spPr>
          <a:xfrm>
            <a:off x="6300192" y="620688"/>
            <a:ext cx="2843808" cy="6237312"/>
          </a:xfrm>
          <a:prstGeom prst="line">
            <a:avLst/>
          </a:prstGeom>
          <a:ln w="101600" cap="rnd">
            <a:solidFill>
              <a:srgbClr val="492303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 rot="20162903">
            <a:off x="3019944" y="1397544"/>
            <a:ext cx="24499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4000" dirty="0">
              <a:solidFill>
                <a:srgbClr val="F79646">
                  <a:lumMod val="20000"/>
                  <a:lumOff val="80000"/>
                </a:srgbClr>
              </a:solidFill>
              <a:latin typeface="Bell MT" panose="02020503060305020303" pitchFamily="18" charset="0"/>
            </a:endParaRPr>
          </a:p>
          <a:p>
            <a:r>
              <a:rPr lang="hu-HU" sz="4000" cap="small" dirty="0">
                <a:solidFill>
                  <a:srgbClr val="F79646">
                    <a:lumMod val="20000"/>
                    <a:lumOff val="80000"/>
                  </a:srgbClr>
                </a:solidFill>
                <a:latin typeface="Bell MT" panose="02020503060305020303" pitchFamily="18" charset="0"/>
              </a:rPr>
              <a:t>A magyar</a:t>
            </a:r>
            <a:endParaRPr lang="en-US" sz="4000" cap="small" dirty="0">
              <a:solidFill>
                <a:srgbClr val="F79646">
                  <a:lumMod val="20000"/>
                  <a:lumOff val="80000"/>
                </a:srgbClr>
              </a:solidFill>
              <a:latin typeface="Bell MT" panose="02020503060305020303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 rot="20124507">
            <a:off x="2701629" y="2871502"/>
            <a:ext cx="4382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cap="all" dirty="0">
                <a:solidFill>
                  <a:prstClr val="black"/>
                </a:solidFill>
                <a:latin typeface="Bell MT" panose="02020503060305020303" pitchFamily="18" charset="0"/>
              </a:rPr>
              <a:t>képzőművészet</a:t>
            </a:r>
            <a:endParaRPr lang="en-US" sz="3600" b="1" cap="all" dirty="0">
              <a:solidFill>
                <a:prstClr val="black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625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17403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5496" y="764706"/>
            <a:ext cx="4397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gradFill flip="none" rotWithShape="1">
                  <a:gsLst>
                    <a:gs pos="0">
                      <a:srgbClr val="002060"/>
                    </a:gs>
                    <a:gs pos="100000">
                      <a:prstClr val="black"/>
                    </a:gs>
                  </a:gsLst>
                  <a:lin ang="0" scaled="1"/>
                  <a:tileRect/>
                </a:gradFill>
                <a:latin typeface="Brush Script Std" pitchFamily="66" charset="0"/>
              </a:rPr>
              <a:t>Híres magyar festmények:</a:t>
            </a:r>
            <a:endParaRPr lang="en-US" sz="3200" dirty="0">
              <a:gradFill flip="none" rotWithShape="1">
                <a:gsLst>
                  <a:gs pos="0">
                    <a:srgbClr val="002060"/>
                  </a:gs>
                  <a:gs pos="100000">
                    <a:prstClr val="black"/>
                  </a:gs>
                </a:gsLst>
                <a:lin ang="0" scaled="1"/>
                <a:tileRect/>
              </a:gradFill>
              <a:latin typeface="Brush Script Std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594" y="1937485"/>
            <a:ext cx="2376325" cy="326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39297" y="5385410"/>
            <a:ext cx="2002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solidFill>
                  <a:prstClr val="black"/>
                </a:solidFill>
                <a:latin typeface="Adobe Garamond Pro Bold" pitchFamily="18" charset="-18"/>
              </a:rPr>
              <a:t>Szinyei Merse Pál</a:t>
            </a:r>
          </a:p>
          <a:p>
            <a:pPr algn="ctr"/>
            <a:r>
              <a:rPr lang="hu-HU" sz="2000" i="1" dirty="0">
                <a:solidFill>
                  <a:prstClr val="black"/>
                </a:solidFill>
                <a:latin typeface="Adobe Garamond Pro Bold" pitchFamily="18" charset="-18"/>
              </a:rPr>
              <a:t>Lilaruhás nő</a:t>
            </a:r>
            <a:endParaRPr lang="en-US" sz="2000" i="1" dirty="0">
              <a:solidFill>
                <a:prstClr val="black"/>
              </a:solidFill>
              <a:latin typeface="Adobe Garamond Pro Bold" pitchFamily="18" charset="-1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36" y="2034511"/>
            <a:ext cx="2576831" cy="312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441000" y="5385410"/>
            <a:ext cx="2067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solidFill>
                  <a:prstClr val="black"/>
                </a:solidFill>
                <a:latin typeface="Adobe Garamond Pro Bold" pitchFamily="18" charset="-18"/>
              </a:rPr>
              <a:t>Munkácsy Mihály</a:t>
            </a:r>
          </a:p>
          <a:p>
            <a:pPr algn="ctr"/>
            <a:r>
              <a:rPr lang="hu-HU" sz="2000" i="1" dirty="0">
                <a:solidFill>
                  <a:prstClr val="black"/>
                </a:solidFill>
                <a:latin typeface="Adobe Garamond Pro Bold" pitchFamily="18" charset="-18"/>
              </a:rPr>
              <a:t>Vajköpülés</a:t>
            </a:r>
            <a:endParaRPr lang="en-US" sz="2000" i="1" dirty="0">
              <a:solidFill>
                <a:prstClr val="black"/>
              </a:solidFill>
              <a:latin typeface="Adobe Garamond Pro Bold" pitchFamily="18" charset="-18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898785" y="5457418"/>
            <a:ext cx="1417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solidFill>
                  <a:prstClr val="black"/>
                </a:solidFill>
                <a:latin typeface="Adobe Garamond Pro Bold" pitchFamily="18" charset="-18"/>
              </a:rPr>
              <a:t>Csók István</a:t>
            </a:r>
          </a:p>
          <a:p>
            <a:pPr algn="ctr"/>
            <a:r>
              <a:rPr lang="hu-HU" sz="2000" i="1" dirty="0">
                <a:solidFill>
                  <a:prstClr val="black"/>
                </a:solidFill>
                <a:latin typeface="Adobe Garamond Pro Bold" pitchFamily="18" charset="-18"/>
              </a:rPr>
              <a:t>Úrvacsora</a:t>
            </a:r>
            <a:endParaRPr lang="en-US" sz="2000" i="1" dirty="0">
              <a:solidFill>
                <a:prstClr val="black"/>
              </a:solidFill>
              <a:latin typeface="Adobe Garamond Pro Bold" pitchFamily="18" charset="-18"/>
            </a:endParaRPr>
          </a:p>
        </p:txBody>
      </p:sp>
      <p:pic>
        <p:nvPicPr>
          <p:cNvPr id="2055" name="Picture 7" descr="yy-12-csok-istv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937485"/>
            <a:ext cx="2664296" cy="3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019362"/>
      </p:ext>
    </p:extLst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>
            <a:extLst>
              <a:ext uri="{FF2B5EF4-FFF2-40B4-BE49-F238E27FC236}">
                <a16:creationId xmlns:a16="http://schemas.microsoft.com/office/drawing/2014/main" id="{339DECBC-2116-40AD-81A4-05BAF9EE2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511" y="476671"/>
            <a:ext cx="2743199" cy="2743199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22" name="Picture 2" descr="C:\Users\macsk\AppData\Local\Microsoft\Windows\INetCache\IE\3EMT88QL\camera-film-137284627241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" y="310150"/>
            <a:ext cx="2264877" cy="149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acsk\AppData\Local\Microsoft\Windows\INetCache\IE\3EMT88QL\camera-film-137284627241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267744" y="310150"/>
            <a:ext cx="2264877" cy="149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csk\AppData\Local\Microsoft\Windows\INetCache\IE\8UW36I3C\534px-Film_reel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6739" y="476674"/>
            <a:ext cx="1890524" cy="183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13661" y="779479"/>
            <a:ext cx="3166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spc="200" dirty="0">
                <a:solidFill>
                  <a:prstClr val="white"/>
                </a:solidFill>
                <a:latin typeface="Adobe Hebrew" pitchFamily="18" charset="-79"/>
                <a:cs typeface="Adobe Hebrew" pitchFamily="18" charset="-79"/>
              </a:rPr>
              <a:t>Médiaművészet</a:t>
            </a:r>
            <a:endParaRPr lang="en-US" sz="3200" spc="200" dirty="0">
              <a:solidFill>
                <a:prstClr val="white"/>
              </a:solidFill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7146" y="2241831"/>
            <a:ext cx="5460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>
                <a:solidFill>
                  <a:prstClr val="black"/>
                </a:solidFill>
                <a:latin typeface="Adobe Caslon Pro Bold"/>
              </a:rPr>
              <a:t>Mozgóképet használó alkotás.</a:t>
            </a:r>
          </a:p>
          <a:p>
            <a:pPr algn="just"/>
            <a:r>
              <a:rPr lang="hu-HU" dirty="0">
                <a:solidFill>
                  <a:prstClr val="black"/>
                </a:solidFill>
                <a:latin typeface="Adobe Caslon Pro Bold"/>
              </a:rPr>
              <a:t>Eleinte: fotográfiára, a képzőművészeti célra használt fotóra, filmre, videóra vonatkozott később megjelentek a számítógépen előállított műalkotások</a:t>
            </a:r>
          </a:p>
          <a:p>
            <a:r>
              <a:rPr lang="hu-HU" dirty="0">
                <a:solidFill>
                  <a:prstClr val="black"/>
                </a:solidFill>
                <a:latin typeface="Adobe Caslon Pro Bold"/>
              </a:rPr>
              <a:t>(pl.: grafika, animáció, szimuláció)</a:t>
            </a:r>
            <a:br>
              <a:rPr lang="hu-HU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126" name="Picture 6" descr="https://scontent.xx.fbcdn.net/v/t1.15752-9/70641538_1395110210653704_275366300560130048_n.png?_nc_cat=111&amp;_nc_oc=AQmwXZ1It-8z0_QOe91t_-36iIKkF4YljOrZgZ--CjjpNqsuPCJSioQzRJ3HXDu8arBGm4ngJhnBBKBjfTAB3dnE&amp;_nc_ad=z-m&amp;_nc_cid=0&amp;_nc_zor=9&amp;_nc_ht=scontent.xx&amp;oh=272c85a2c472fcafd90e5576432e9fd2&amp;oe=5E2E812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7" y="3092307"/>
            <a:ext cx="7668343" cy="375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871BA59F-C165-4855-A1AB-7E74200C8A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6771">
            <a:off x="7267210" y="4319452"/>
            <a:ext cx="1772235" cy="99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CE8CAB4-1316-438B-A2A1-42B109EAC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558" y="4232009"/>
            <a:ext cx="1597490" cy="997191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91CFE667-6D16-4042-A02B-C0AFA0949B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0000">
            <a:off x="1985489" y="4338032"/>
            <a:ext cx="1173423" cy="1173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F6C69402-95AA-4F44-9969-36EEF0A81D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732" y="4166171"/>
            <a:ext cx="1886556" cy="99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2014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5000">
        <p15:prstTrans prst="curtains"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266950" y="3075057"/>
            <a:ext cx="4610100" cy="707886"/>
          </a:xfrm>
          <a:prstGeom prst="rect">
            <a:avLst/>
          </a:prstGeom>
          <a:solidFill>
            <a:srgbClr val="FEFEDA">
              <a:alpha val="80000"/>
            </a:srgbClr>
          </a:solidFill>
          <a:ln w="28575">
            <a:solidFill>
              <a:srgbClr val="492303"/>
            </a:solidFill>
          </a:ln>
          <a:effectLst>
            <a:outerShdw blurRad="152400" dist="317500" dir="5400000" sx="90000" sy="-19000" rotWithShape="0">
              <a:prstClr val="black">
                <a:alpha val="28000"/>
              </a:prstClr>
            </a:outerShdw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prstClr val="black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Rokon művészeti ágak</a:t>
            </a:r>
            <a:endParaRPr lang="en-US" sz="4000" b="1" dirty="0">
              <a:solidFill>
                <a:prstClr val="black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149080"/>
            <a:ext cx="4610100" cy="5181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548680" y="-2475656"/>
            <a:ext cx="46101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3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BA4A8AC5-9894-4516-9450-2246F7B5A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5787"/>
            <a:ext cx="3804298" cy="2030578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3519F7AE-A69C-4192-9364-8ABCE1397E65}"/>
              </a:ext>
            </a:extLst>
          </p:cNvPr>
          <p:cNvSpPr/>
          <p:nvPr/>
        </p:nvSpPr>
        <p:spPr>
          <a:xfrm>
            <a:off x="27709" y="2634899"/>
            <a:ext cx="2723970" cy="172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hu-HU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A textilkészítés háziipari</a:t>
            </a:r>
          </a:p>
          <a:p>
            <a:pPr algn="r">
              <a:lnSpc>
                <a:spcPct val="115000"/>
              </a:lnSpc>
            </a:pPr>
            <a:r>
              <a:rPr lang="hu-HU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tevékenység volt.</a:t>
            </a:r>
          </a:p>
          <a:p>
            <a:pPr>
              <a:lnSpc>
                <a:spcPct val="115000"/>
              </a:lnSpc>
            </a:pPr>
            <a:endParaRPr lang="hu-HU" sz="300" dirty="0">
              <a:latin typeface="Sanskrit Text" panose="02020503050405020304" pitchFamily="18" charset="0"/>
              <a:ea typeface="Calibri" panose="020F0502020204030204" pitchFamily="34" charset="0"/>
              <a:cs typeface="Sanskrit Text" panose="020205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hu-HU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Erre alapozódott</a:t>
            </a:r>
          </a:p>
          <a:p>
            <a:pPr algn="ctr">
              <a:lnSpc>
                <a:spcPct val="115000"/>
              </a:lnSpc>
            </a:pPr>
            <a:r>
              <a:rPr lang="hu-H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</a:t>
            </a:r>
            <a:br>
              <a:rPr lang="hu-H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</a:br>
            <a:r>
              <a:rPr lang="hu-HU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Textilművészet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966B0EC9-1138-4302-8882-D3CC222AF4F6}"/>
              </a:ext>
            </a:extLst>
          </p:cNvPr>
          <p:cNvSpPr txBox="1"/>
          <p:nvPr/>
        </p:nvSpPr>
        <p:spPr>
          <a:xfrm>
            <a:off x="614223" y="219394"/>
            <a:ext cx="2768511" cy="92646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prstTxWarp prst="textCascadeUp">
              <a:avLst>
                <a:gd name="adj" fmla="val 32425"/>
              </a:avLst>
            </a:prstTxWarp>
            <a:spAutoFit/>
          </a:bodyPr>
          <a:lstStyle/>
          <a:p>
            <a:r>
              <a:rPr lang="hu-HU" sz="1350" dirty="0">
                <a:latin typeface="Viner Hand ITC" panose="03070502030502020203" pitchFamily="66" charset="0"/>
                <a:cs typeface="Sanskrit Text" panose="020B0502040204020203" pitchFamily="18" charset="0"/>
              </a:rPr>
              <a:t>Textilművészet</a:t>
            </a:r>
          </a:p>
        </p:txBody>
      </p:sp>
      <p:pic>
        <p:nvPicPr>
          <p:cNvPr id="12" name="Kép 11" descr="A képen ruházat látható&#10;&#10;Automatikusan generált leírás">
            <a:extLst>
              <a:ext uri="{FF2B5EF4-FFF2-40B4-BE49-F238E27FC236}">
                <a16:creationId xmlns:a16="http://schemas.microsoft.com/office/drawing/2014/main" id="{C29F9F48-D658-4F07-8A6C-579048C99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96" y="20878"/>
            <a:ext cx="3020249" cy="3056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A920FEEF-468B-4839-A118-0FA4BFDDB9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6884" y1="0" x2="70352" y2="662"/>
                        <a14:foregroundMark x1="70352" y1="1325" x2="63819" y2="16556"/>
                        <a14:foregroundMark x1="63819" y1="16556" x2="38693" y2="33775"/>
                        <a14:foregroundMark x1="38693" y1="33775" x2="30151" y2="45695"/>
                        <a14:foregroundMark x1="11055" y1="58278" x2="5528" y2="61589"/>
                        <a14:foregroundMark x1="30151" y1="45695" x2="15578" y2="54967"/>
                        <a14:foregroundMark x1="2513" y1="76821" x2="15578" y2="88742"/>
                        <a14:foregroundMark x1="15578" y1="88742" x2="29648" y2="84768"/>
                        <a14:foregroundMark x1="29648" y1="84768" x2="41709" y2="91391"/>
                        <a14:foregroundMark x1="41709" y1="91391" x2="94472" y2="32450"/>
                        <a14:foregroundMark x1="99497" y1="19205" x2="94472" y2="31788"/>
                        <a14:foregroundMark x1="17085" y1="59603" x2="9045" y2="63576"/>
                        <a14:foregroundMark x1="3015" y1="81457" x2="12060" y2="96026"/>
                        <a14:foregroundMark x1="12060" y1="96026" x2="27638" y2="98675"/>
                        <a14:foregroundMark x1="27638" y1="98675" x2="50251" y2="81457"/>
                        <a14:foregroundMark x1="50251" y1="81457" x2="54774" y2="72848"/>
                        <a14:foregroundMark x1="48744" y1="30464" x2="57789" y2="11921"/>
                        <a14:foregroundMark x1="66332" y1="0" x2="57789" y2="11258"/>
                        <a14:foregroundMark x1="67839" y1="31126" x2="98995" y2="19205"/>
                        <a14:foregroundMark x1="99497" y1="18543" x2="99497" y2="18543"/>
                        <a14:foregroundMark x1="97487" y1="28477" x2="91457" y2="45695"/>
                        <a14:foregroundMark x1="91457" y1="45695" x2="55779" y2="76159"/>
                        <a14:foregroundMark x1="55779" y1="76159" x2="45226" y2="90066"/>
                        <a14:foregroundMark x1="44724" y1="90066" x2="32663" y2="98675"/>
                        <a14:foregroundMark x1="32663" y1="99338" x2="19095" y2="99338"/>
                        <a14:foregroundMark x1="8543" y1="88742" x2="18593" y2="98675"/>
                        <a14:foregroundMark x1="8543" y1="88742" x2="7035" y2="84768"/>
                        <a14:foregroundMark x1="9548" y1="64238" x2="12060" y2="60927"/>
                        <a14:foregroundMark x1="12060" y1="60927" x2="38191" y2="45033"/>
                        <a14:foregroundMark x1="38191" y1="45033" x2="75377" y2="3974"/>
                        <a14:foregroundMark x1="77889" y1="0" x2="75377" y2="3311"/>
                        <a14:foregroundMark x1="19598" y1="61589" x2="13568" y2="68874"/>
                        <a14:foregroundMark x1="8040" y1="75497" x2="23618" y2="82119"/>
                        <a14:foregroundMark x1="23618" y1="82119" x2="23618" y2="62252"/>
                        <a14:foregroundMark x1="23618" y1="62252" x2="18090" y2="76159"/>
                        <a14:foregroundMark x1="18090" y1="76159" x2="20603" y2="77483"/>
                        <a14:foregroundMark x1="74874" y1="43046" x2="60804" y2="50993"/>
                        <a14:foregroundMark x1="60804" y1="50993" x2="77889" y2="54305"/>
                        <a14:foregroundMark x1="77889" y1="54305" x2="85427" y2="41722"/>
                        <a14:foregroundMark x1="85427" y1="41722" x2="80905" y2="26490"/>
                        <a14:foregroundMark x1="80905" y1="26490" x2="64322" y2="29801"/>
                        <a14:foregroundMark x1="64322" y1="29801" x2="58291" y2="44371"/>
                        <a14:foregroundMark x1="58291" y1="44371" x2="67337" y2="61589"/>
                        <a14:foregroundMark x1="67337" y1="61589" x2="84925" y2="54305"/>
                        <a14:foregroundMark x1="84925" y1="54305" x2="85930" y2="52318"/>
                        <a14:foregroundMark x1="37186" y1="96026" x2="80402" y2="58278"/>
                        <a14:foregroundMark x1="80402" y1="58278" x2="92965" y2="38411"/>
                        <a14:foregroundMark x1="10553" y1="81457" x2="2010" y2="97351"/>
                        <a14:foregroundMark x1="2010" y1="97351" x2="503" y2="45033"/>
                        <a14:foregroundMark x1="6030" y1="74172" x2="6533" y2="88742"/>
                        <a14:foregroundMark x1="5025" y1="41060" x2="5528" y2="58940"/>
                        <a14:foregroundMark x1="7538" y1="41722" x2="7538" y2="37086"/>
                        <a14:foregroundMark x1="6533" y1="88742" x2="7035" y2="73510"/>
                        <a14:foregroundMark x1="16080" y1="57616" x2="20101" y2="98013"/>
                        <a14:foregroundMark x1="13065" y1="25828" x2="14573" y2="41060"/>
                        <a14:foregroundMark x1="20101" y1="98013" x2="18090" y2="25166"/>
                        <a14:foregroundMark x1="20101" y1="24503" x2="43216" y2="99338"/>
                        <a14:foregroundMark x1="54271" y1="37086" x2="51256" y2="99338"/>
                        <a14:foregroundMark x1="54774" y1="37086" x2="51256" y2="11258"/>
                        <a14:foregroundMark x1="51256" y1="11258" x2="57789" y2="99338"/>
                        <a14:foregroundMark x1="80905" y1="72185" x2="81407" y2="50993"/>
                        <a14:foregroundMark x1="81407" y1="50993" x2="78894" y2="74172"/>
                        <a14:foregroundMark x1="77889" y1="82119" x2="78392" y2="86755"/>
                        <a14:foregroundMark x1="9548" y1="84768" x2="1508" y2="78808"/>
                        <a14:foregroundMark x1="0" y1="16556" x2="0" y2="16556"/>
                        <a14:foregroundMark x1="99497" y1="0" x2="99497" y2="0"/>
                        <a14:backgroundMark x1="0" y1="15232" x2="5528" y2="15232"/>
                        <a14:backgroundMark x1="40201" y1="0" x2="44221" y2="8609"/>
                        <a14:backgroundMark x1="0" y1="39073" x2="4020" y2="41060"/>
                        <a14:backgroundMark x1="4523" y1="41722" x2="5025" y2="58278"/>
                        <a14:backgroundMark x1="4523" y1="58278" x2="0" y2="62914"/>
                        <a14:backgroundMark x1="99497" y1="74172" x2="80905" y2="87417"/>
                        <a14:backgroundMark x1="80402" y1="88079" x2="76382" y2="99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055" y="-29844"/>
            <a:ext cx="2627801" cy="199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 descr="A képen beltéri, ülő, színes, ruházat látható&#10;&#10;Automatikusan generált leírás">
            <a:extLst>
              <a:ext uri="{FF2B5EF4-FFF2-40B4-BE49-F238E27FC236}">
                <a16:creationId xmlns:a16="http://schemas.microsoft.com/office/drawing/2014/main" id="{A98657AC-9C4A-430D-9693-7C67305D8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369" y="2893146"/>
            <a:ext cx="5913076" cy="394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 descr="A képen bútor, szőnyeg látható&#10;&#10;Automatikusan generált leírás">
            <a:extLst>
              <a:ext uri="{FF2B5EF4-FFF2-40B4-BE49-F238E27FC236}">
                <a16:creationId xmlns:a16="http://schemas.microsoft.com/office/drawing/2014/main" id="{677A614A-CBDE-4CED-85C3-40B76A315B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93947"/>
            <a:ext cx="5302665" cy="254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Kép 19" descr="A képen állat, hüllő, alapozás, gyík látható&#10;&#10;Automatikusan generált leírás">
            <a:extLst>
              <a:ext uri="{FF2B5EF4-FFF2-40B4-BE49-F238E27FC236}">
                <a16:creationId xmlns:a16="http://schemas.microsoft.com/office/drawing/2014/main" id="{EFF955F5-1763-4C18-9024-DDD3FB054F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970" y="1922345"/>
            <a:ext cx="4128495" cy="2751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49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0">
        <p14:vortex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csk\AppData\Local\Microsoft\Windows\INetCache\IE\3EMT88QL\cinema-penguin[1].png">
            <a:extLst>
              <a:ext uri="{FF2B5EF4-FFF2-40B4-BE49-F238E27FC236}">
                <a16:creationId xmlns:a16="http://schemas.microsoft.com/office/drawing/2014/main" id="{26A5D13B-04FF-44DF-8ACC-6692B6C97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4727616"/>
            <a:ext cx="1944216" cy="21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63F6393-CF7A-4B20-9463-8A3D33B1196F}"/>
              </a:ext>
            </a:extLst>
          </p:cNvPr>
          <p:cNvSpPr txBox="1"/>
          <p:nvPr/>
        </p:nvSpPr>
        <p:spPr>
          <a:xfrm>
            <a:off x="639906" y="1742007"/>
            <a:ext cx="7820526" cy="204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b="1" dirty="0">
                <a:solidFill>
                  <a:prstClr val="black"/>
                </a:solidFill>
              </a:rPr>
              <a:t>Legnépszerűbb művészeti és szórakoztatási médium.</a:t>
            </a:r>
            <a:br>
              <a:rPr lang="hu-HU" b="1" dirty="0">
                <a:solidFill>
                  <a:prstClr val="black"/>
                </a:solidFill>
              </a:rPr>
            </a:br>
            <a:r>
              <a:rPr lang="hu-HU" b="1" dirty="0">
                <a:solidFill>
                  <a:prstClr val="black"/>
                </a:solidFill>
              </a:rPr>
              <a:t> </a:t>
            </a:r>
            <a:r>
              <a:rPr lang="hu-HU" sz="1600" b="1" dirty="0">
                <a:solidFill>
                  <a:prstClr val="black"/>
                </a:solidFill>
              </a:rPr>
              <a:t>A rögzítés és a visszajátszás egyaránt technikai </a:t>
            </a:r>
            <a:br>
              <a:rPr lang="hu-HU" sz="1600" b="1" dirty="0">
                <a:solidFill>
                  <a:prstClr val="black"/>
                </a:solidFill>
              </a:rPr>
            </a:br>
            <a:r>
              <a:rPr lang="hu-HU" sz="1400" b="1" dirty="0">
                <a:solidFill>
                  <a:prstClr val="black"/>
                </a:solidFill>
              </a:rPr>
              <a:t>eszközökkel történik. A teret, a mozgást,</a:t>
            </a:r>
            <a:br>
              <a:rPr lang="hu-HU" sz="1400" b="1" dirty="0">
                <a:solidFill>
                  <a:prstClr val="black"/>
                </a:solidFill>
              </a:rPr>
            </a:br>
            <a:r>
              <a:rPr lang="hu-HU" sz="1200" b="1" dirty="0">
                <a:solidFill>
                  <a:prstClr val="black"/>
                </a:solidFill>
              </a:rPr>
              <a:t>az időbeni változást a maga valóságában</a:t>
            </a:r>
            <a:br>
              <a:rPr lang="hu-HU" sz="1200" b="1" dirty="0">
                <a:solidFill>
                  <a:prstClr val="black"/>
                </a:solidFill>
              </a:rPr>
            </a:br>
            <a:r>
              <a:rPr lang="hu-HU" sz="1200" b="1" dirty="0">
                <a:solidFill>
                  <a:prstClr val="black"/>
                </a:solidFill>
              </a:rPr>
              <a:t>képes megörökíteni, majd a</a:t>
            </a:r>
            <a:br>
              <a:rPr lang="hu-HU" sz="1200" b="1" dirty="0">
                <a:solidFill>
                  <a:prstClr val="black"/>
                </a:solidFill>
              </a:rPr>
            </a:br>
            <a:r>
              <a:rPr lang="hu-HU" sz="1100" b="1" dirty="0">
                <a:solidFill>
                  <a:prstClr val="black"/>
                </a:solidFill>
              </a:rPr>
              <a:t>néző számára visszaadni.</a:t>
            </a:r>
            <a:endParaRPr lang="en-US" sz="800" b="1" dirty="0">
              <a:solidFill>
                <a:prstClr val="black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59F117E-7ABF-45BF-8F38-BDAD54361513}"/>
              </a:ext>
            </a:extLst>
          </p:cNvPr>
          <p:cNvSpPr txBox="1"/>
          <p:nvPr/>
        </p:nvSpPr>
        <p:spPr>
          <a:xfrm>
            <a:off x="2837258" y="499320"/>
            <a:ext cx="3534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Filmművészet</a:t>
            </a:r>
            <a:endParaRPr lang="en-US" sz="4800" b="1" dirty="0">
              <a:solidFill>
                <a:prstClr val="black"/>
              </a:solidFill>
              <a:latin typeface="Bahnschrift SemiCondensed" panose="020B0502040204020203" pitchFamily="34" charset="0"/>
            </a:endParaRP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2D1B7225-856D-40BA-B6E2-70B60F4E7AC1}"/>
              </a:ext>
            </a:extLst>
          </p:cNvPr>
          <p:cNvCxnSpPr/>
          <p:nvPr/>
        </p:nvCxnSpPr>
        <p:spPr>
          <a:xfrm>
            <a:off x="2987824" y="1330316"/>
            <a:ext cx="32403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C:\Users\macsk\AppData\Local\Microsoft\Windows\INetCache\IE\3EMT88QL\fjcanals-CineCinema[1].png">
            <a:extLst>
              <a:ext uri="{FF2B5EF4-FFF2-40B4-BE49-F238E27FC236}">
                <a16:creationId xmlns:a16="http://schemas.microsoft.com/office/drawing/2014/main" id="{6FEA8B99-55C0-4D9B-BF8F-7DEFC855D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2572749"/>
            <a:ext cx="828092" cy="128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48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5000">
        <p15:prstTrans prst="curtains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csk\AppData\Local\Microsoft\Windows\INetCache\IE\3EMT88QL\cinema-penguin[1].png">
            <a:extLst>
              <a:ext uri="{FF2B5EF4-FFF2-40B4-BE49-F238E27FC236}">
                <a16:creationId xmlns:a16="http://schemas.microsoft.com/office/drawing/2014/main" id="{18E03FA8-7E8E-4E9A-9EF1-E88DA9E6D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4727616"/>
            <a:ext cx="1944216" cy="21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32438D2-5467-4651-BD97-E20DE58B8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758934"/>
            <a:ext cx="1857802" cy="267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9ECDAF2-DD07-45D0-8A05-43D476B6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721" y="757795"/>
            <a:ext cx="1817862" cy="26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B4C7A95-92CA-464B-AE18-8CC2480EF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3934" y="757795"/>
            <a:ext cx="1893491" cy="26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C309705-C9FD-4594-A81B-C0B52D29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9776" y="757796"/>
            <a:ext cx="1907495" cy="26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macsk\AppData\Local\Microsoft\Windows\INetCache\IE\3EMT88QL\fjcanals-CineCinema[1].png">
            <a:extLst>
              <a:ext uri="{FF2B5EF4-FFF2-40B4-BE49-F238E27FC236}">
                <a16:creationId xmlns:a16="http://schemas.microsoft.com/office/drawing/2014/main" id="{4E6F14A5-3A04-4CF7-B45F-71131424E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2572749"/>
            <a:ext cx="828092" cy="128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832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22C22B92-7504-41EF-ABE4-C8E8DBAE20D3}"/>
              </a:ext>
            </a:extLst>
          </p:cNvPr>
          <p:cNvSpPr txBox="1"/>
          <p:nvPr/>
        </p:nvSpPr>
        <p:spPr>
          <a:xfrm>
            <a:off x="2555776" y="104779"/>
            <a:ext cx="4642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>
                <a:solidFill>
                  <a:prstClr val="white"/>
                </a:solidFill>
                <a:latin typeface="Brush Script Std" pitchFamily="66" charset="0"/>
              </a:rPr>
              <a:t>Színházm</a:t>
            </a:r>
            <a:r>
              <a:rPr lang="hu-HU" sz="4000" b="1" i="1" dirty="0">
                <a:solidFill>
                  <a:prstClr val="white"/>
                </a:solidFill>
                <a:latin typeface="Forte" panose="03060902040502070203" pitchFamily="66" charset="0"/>
              </a:rPr>
              <a:t>ű</a:t>
            </a:r>
            <a:r>
              <a:rPr lang="hu-HU" sz="5400" dirty="0">
                <a:solidFill>
                  <a:prstClr val="white"/>
                </a:solidFill>
                <a:latin typeface="Brush Script Std" pitchFamily="66" charset="0"/>
              </a:rPr>
              <a:t>vészet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BC344F9-FEAA-486D-91C8-2B1D2CCD89E4}"/>
              </a:ext>
            </a:extLst>
          </p:cNvPr>
          <p:cNvSpPr txBox="1"/>
          <p:nvPr/>
        </p:nvSpPr>
        <p:spPr>
          <a:xfrm>
            <a:off x="1549152" y="3579872"/>
            <a:ext cx="6047184" cy="92333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i="1" dirty="0">
                <a:solidFill>
                  <a:prstClr val="black"/>
                </a:solidFill>
                <a:latin typeface="Bodoni Bk BT" panose="02070603070706020303" pitchFamily="18" charset="0"/>
              </a:rPr>
              <a:t>Az el</a:t>
            </a:r>
            <a:r>
              <a:rPr lang="hu-HU" sz="1600" i="1" dirty="0">
                <a:solidFill>
                  <a:prstClr val="black"/>
                </a:solidFill>
                <a:latin typeface="Bodoni Bk BT" panose="02070603070706020303" pitchFamily="18" charset="0"/>
              </a:rPr>
              <a:t>ő</a:t>
            </a:r>
            <a:r>
              <a:rPr lang="hu-HU" i="1" dirty="0">
                <a:solidFill>
                  <a:prstClr val="black"/>
                </a:solidFill>
                <a:latin typeface="Bodoni Bk BT" panose="02070603070706020303" pitchFamily="18" charset="0"/>
              </a:rPr>
              <a:t>adó-m</a:t>
            </a:r>
            <a:r>
              <a:rPr lang="hu-HU" sz="1600" i="1" dirty="0">
                <a:solidFill>
                  <a:prstClr val="black"/>
                </a:solidFill>
                <a:latin typeface="Bodoni Bk BT" panose="02070603070706020303" pitchFamily="18" charset="0"/>
              </a:rPr>
              <a:t>ű</a:t>
            </a:r>
            <a:r>
              <a:rPr lang="hu-HU" i="1" dirty="0">
                <a:solidFill>
                  <a:prstClr val="black"/>
                </a:solidFill>
                <a:latin typeface="Bodoni Bk BT" panose="02070603070706020303" pitchFamily="18" charset="0"/>
              </a:rPr>
              <a:t>vészetek azon ága, amelynek keretében közönség el</a:t>
            </a:r>
            <a:r>
              <a:rPr lang="hu-HU" sz="1600" i="1" dirty="0">
                <a:solidFill>
                  <a:prstClr val="black"/>
                </a:solidFill>
                <a:latin typeface="Bodoni Bk BT" panose="02070603070706020303" pitchFamily="18" charset="0"/>
              </a:rPr>
              <a:t>ő</a:t>
            </a:r>
            <a:r>
              <a:rPr lang="hu-HU" i="1" dirty="0">
                <a:solidFill>
                  <a:prstClr val="black"/>
                </a:solidFill>
                <a:latin typeface="Bodoni Bk BT" panose="02070603070706020303" pitchFamily="18" charset="0"/>
              </a:rPr>
              <a:t>tt színjáték útján, beszéddel, mozdulatokkal, hanghatásokkal és látványelemekkel történeteket mutatnak be.</a:t>
            </a:r>
            <a:endParaRPr lang="en-US" i="1" dirty="0">
              <a:solidFill>
                <a:prstClr val="black"/>
              </a:solidFill>
              <a:latin typeface="Bodoni Bk BT" panose="02070603070706020303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64A938-B640-408D-81BE-66F2B5396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4301" y="1124744"/>
            <a:ext cx="1539627" cy="2231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FC010DF-6CC1-4C71-99D2-0BC0B3007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802" y="4725144"/>
            <a:ext cx="1829884" cy="1843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8711DB9-B82E-4AC5-8503-7E8DB7F11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1160126"/>
            <a:ext cx="1440160" cy="2196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A5D07F9-7AA0-4CCB-8F72-C54C2019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696472"/>
            <a:ext cx="1281752" cy="1900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30A4703-B469-4055-9D86-B82C2CD12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152" y="4679150"/>
            <a:ext cx="1364233" cy="1900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547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9A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ép 24" descr="A képen égbolt, kültéri, épület, nagyon nagy látható&#10;&#10;Automatikusan generált leírás">
            <a:extLst>
              <a:ext uri="{FF2B5EF4-FFF2-40B4-BE49-F238E27FC236}">
                <a16:creationId xmlns:a16="http://schemas.microsoft.com/office/drawing/2014/main" id="{E36E0308-4476-46F5-BAFF-CDFB86288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66" y="249319"/>
            <a:ext cx="4681728" cy="416966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Kép 27" descr="A képen éjjel, kültéri, épület, víz látható&#10;&#10;Automatikusan generált leírás">
            <a:extLst>
              <a:ext uri="{FF2B5EF4-FFF2-40B4-BE49-F238E27FC236}">
                <a16:creationId xmlns:a16="http://schemas.microsoft.com/office/drawing/2014/main" id="{22396A08-63CC-489F-A215-FD8541F96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7" y="2562926"/>
            <a:ext cx="4500518" cy="40004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F3F2D98C-EF7D-4A33-B5B6-73689C7B7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6785" l="2882" r="96830">
                        <a14:foregroundMark x1="89049" y1="64298" x2="89049" y2="64298"/>
                        <a14:foregroundMark x1="89049" y1="46870" x2="89049" y2="46870"/>
                        <a14:foregroundMark x1="90778" y1="49915" x2="89914" y2="40440"/>
                        <a14:foregroundMark x1="89914" y1="40440" x2="92075" y2="29949"/>
                        <a14:foregroundMark x1="88905" y1="9475" x2="87752" y2="5584"/>
                        <a14:foregroundMark x1="62392" y1="39425" x2="60951" y2="41963"/>
                        <a14:foregroundMark x1="76225" y1="15567" x2="67867" y2="30118"/>
                        <a14:foregroundMark x1="80548" y1="92217" x2="37032" y2="87817"/>
                        <a14:foregroundMark x1="37032" y1="87817" x2="19452" y2="92217"/>
                        <a14:foregroundMark x1="87320" y1="96277" x2="39769" y2="93232"/>
                        <a14:foregroundMark x1="96686" y1="96785" x2="93516" y2="96616"/>
                        <a14:foregroundMark x1="39769" y1="93232" x2="12248" y2="96277"/>
                        <a14:foregroundMark x1="97118" y1="96785" x2="97118" y2="96785"/>
                        <a14:foregroundMark x1="68156" y1="30457" x2="72478" y2="24535"/>
                        <a14:foregroundMark x1="72478" y1="23519" x2="67867" y2="30118"/>
                        <a14:foregroundMark x1="60663" y1="39594" x2="59798" y2="40948"/>
                        <a14:foregroundMark x1="61239" y1="38579" x2="60663" y2="39594"/>
                        <a14:foregroundMark x1="71182" y1="22504" x2="67003" y2="29103"/>
                        <a14:foregroundMark x1="5764" y1="96108" x2="3170" y2="96108"/>
                        <a14:foregroundMark x1="87464" y1="1861" x2="90058" y2="1861"/>
                        <a14:foregroundMark x1="92219" y1="60406" x2="92795" y2="60237"/>
                        <a14:foregroundMark x1="92651" y1="60575" x2="91931" y2="61252"/>
                        <a14:foregroundMark x1="92795" y1="60068" x2="91787" y2="61083"/>
                        <a14:backgroundMark x1="91499" y1="55838" x2="91499" y2="55838"/>
                        <a14:backgroundMark x1="91499" y1="53976" x2="91499" y2="53976"/>
                        <a14:backgroundMark x1="90634" y1="55330" x2="90634" y2="55330"/>
                        <a14:backgroundMark x1="91066" y1="55330" x2="91066" y2="55330"/>
                        <a14:backgroundMark x1="89914" y1="11506" x2="89914" y2="11506"/>
                        <a14:backgroundMark x1="90346" y1="12014" x2="89914" y2="15567"/>
                        <a14:backgroundMark x1="90346" y1="12521" x2="87320" y2="12521"/>
                        <a14:backgroundMark x1="89914" y1="15567" x2="90346" y2="17090"/>
                        <a14:backgroundMark x1="93228" y1="22504" x2="93228" y2="29949"/>
                        <a14:backgroundMark x1="91931" y1="54484" x2="89481" y2="58376"/>
                        <a14:backgroundMark x1="91931" y1="58376" x2="91931" y2="53976"/>
                        <a14:backgroundMark x1="92363" y1="59898" x2="92795" y2="56345"/>
                        <a14:backgroundMark x1="93228" y1="52961" x2="90922" y2="58883"/>
                        <a14:backgroundMark x1="93660" y1="22673" x2="92795" y2="21997"/>
                        <a14:backgroundMark x1="92795" y1="21827" x2="92795" y2="21827"/>
                        <a14:backgroundMark x1="92795" y1="21320" x2="92795" y2="21320"/>
                        <a14:backgroundMark x1="90634" y1="94924" x2="90202" y2="97800"/>
                        <a14:backgroundMark x1="7781" y1="95601" x2="7781" y2="97631"/>
                        <a14:backgroundMark x1="93660" y1="59222" x2="92939" y2="59560"/>
                        <a14:backgroundMark x1="65850" y1="30795" x2="63689" y2="32657"/>
                        <a14:backgroundMark x1="65562" y1="34518" x2="62536" y2="39425"/>
                        <a14:backgroundMark x1="67435" y1="29611" x2="65418" y2="31303"/>
                        <a14:backgroundMark x1="62392" y1="39594" x2="62392" y2="39594"/>
                        <a14:backgroundMark x1="62392" y1="39086" x2="62248" y2="3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02500" y="66862"/>
            <a:ext cx="2092588" cy="2376000"/>
          </a:xfrm>
          <a:prstGeom prst="rect">
            <a:avLst/>
          </a:prstGeom>
        </p:spPr>
      </p:pic>
      <p:sp>
        <p:nvSpPr>
          <p:cNvPr id="32" name="Szövegdoboz 31">
            <a:extLst>
              <a:ext uri="{FF2B5EF4-FFF2-40B4-BE49-F238E27FC236}">
                <a16:creationId xmlns:a16="http://schemas.microsoft.com/office/drawing/2014/main" id="{58102FE0-86E6-4AEE-9F48-67AE900A3F51}"/>
              </a:ext>
            </a:extLst>
          </p:cNvPr>
          <p:cNvSpPr txBox="1"/>
          <p:nvPr/>
        </p:nvSpPr>
        <p:spPr>
          <a:xfrm rot="2189227" flipH="1">
            <a:off x="7409398" y="506869"/>
            <a:ext cx="2130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Építészet</a:t>
            </a:r>
            <a:endParaRPr lang="hu-HU" dirty="0">
              <a:solidFill>
                <a:prstClr val="white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26" name="Kép 25" descr="A képen épület, égbolt, kültéri, templom látható&#10;&#10;Automatikusan generált leírás">
            <a:extLst>
              <a:ext uri="{FF2B5EF4-FFF2-40B4-BE49-F238E27FC236}">
                <a16:creationId xmlns:a16="http://schemas.microsoft.com/office/drawing/2014/main" id="{82BC4E04-FC2A-4B56-A1BA-DB09A5B9F2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997" y="791679"/>
            <a:ext cx="2286000" cy="23225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" name="Szövegdoboz 33">
            <a:extLst>
              <a:ext uri="{FF2B5EF4-FFF2-40B4-BE49-F238E27FC236}">
                <a16:creationId xmlns:a16="http://schemas.microsoft.com/office/drawing/2014/main" id="{6880C646-8255-4164-B13E-ABAC1C4A0626}"/>
              </a:ext>
            </a:extLst>
          </p:cNvPr>
          <p:cNvSpPr txBox="1"/>
          <p:nvPr/>
        </p:nvSpPr>
        <p:spPr>
          <a:xfrm>
            <a:off x="2771800" y="260894"/>
            <a:ext cx="2194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Halászbástya</a:t>
            </a:r>
            <a:endParaRPr lang="hu-HU" dirty="0">
              <a:solidFill>
                <a:prstClr val="black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DE91B911-CA4B-45F7-B19C-99175CC863B1}"/>
              </a:ext>
            </a:extLst>
          </p:cNvPr>
          <p:cNvSpPr txBox="1"/>
          <p:nvPr/>
        </p:nvSpPr>
        <p:spPr>
          <a:xfrm>
            <a:off x="4108998" y="793315"/>
            <a:ext cx="1645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Mátyás Templom</a:t>
            </a:r>
            <a:endParaRPr lang="hu-HU" dirty="0">
              <a:solidFill>
                <a:prstClr val="white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0D7EBAE7-C5CD-403B-9440-522ABFF606BD}"/>
              </a:ext>
            </a:extLst>
          </p:cNvPr>
          <p:cNvSpPr/>
          <p:nvPr/>
        </p:nvSpPr>
        <p:spPr>
          <a:xfrm>
            <a:off x="4427317" y="6194054"/>
            <a:ext cx="2564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Széchenyi lánchíd</a:t>
            </a:r>
          </a:p>
        </p:txBody>
      </p:sp>
      <p:pic>
        <p:nvPicPr>
          <p:cNvPr id="1026" name="Picture 2" descr="C:\Users\macsk\AppData\Local\Microsoft\Windows\INetCache\IE\9O6VVP9C\bricks-2246406_960_720[1]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66" y="4752794"/>
            <a:ext cx="3892832" cy="1916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4869160"/>
            <a:ext cx="3672408" cy="1694226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Építészet az épületek és építmények létrehozása, tágabb értelemben az épített környezet kialakítása.</a:t>
            </a:r>
            <a:endParaRPr lang="hu-H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851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:checker/>
      </p:transition>
    </mc:Choice>
    <mc:Fallback xmlns="">
      <p:transition spd="slow" advClick="0" advTm="3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9A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égbolt, kültéri, épület, fű látható&#10;&#10;Automatikusan generált leírás">
            <a:extLst>
              <a:ext uri="{FF2B5EF4-FFF2-40B4-BE49-F238E27FC236}">
                <a16:creationId xmlns:a16="http://schemas.microsoft.com/office/drawing/2014/main" id="{E486790D-0020-4F93-96AC-50645CBC1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687076"/>
            <a:ext cx="5289629" cy="39672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Kép 3" descr="A képen égbolt, épület, kültéri, víz látható&#10;&#10;Automatikusan generált leírás">
            <a:extLst>
              <a:ext uri="{FF2B5EF4-FFF2-40B4-BE49-F238E27FC236}">
                <a16:creationId xmlns:a16="http://schemas.microsoft.com/office/drawing/2014/main" id="{66F0557C-DCE3-4B41-B05A-66FDA5305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49" y="203703"/>
            <a:ext cx="4497167" cy="3372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Kép 4" descr="A képen kültéri, égbolt, fű, fa látható&#10;&#10;Automatikusan generált leírás">
            <a:extLst>
              <a:ext uri="{FF2B5EF4-FFF2-40B4-BE49-F238E27FC236}">
                <a16:creationId xmlns:a16="http://schemas.microsoft.com/office/drawing/2014/main" id="{A0C59ED9-B47E-4026-99A1-CBEC25CB25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60" y="3499391"/>
            <a:ext cx="2955204" cy="29552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08AC69D-BA7F-43F9-804A-AF8246FD5631}"/>
              </a:ext>
            </a:extLst>
          </p:cNvPr>
          <p:cNvSpPr txBox="1"/>
          <p:nvPr/>
        </p:nvSpPr>
        <p:spPr>
          <a:xfrm>
            <a:off x="7048449" y="2760260"/>
            <a:ext cx="1844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0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Keleti</a:t>
            </a:r>
          </a:p>
          <a:p>
            <a:pPr algn="r"/>
            <a:r>
              <a:rPr lang="hu-HU" sz="20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Pályaudvar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FAA06C7-7506-4B1E-8EDE-90B8FC5F3168}"/>
              </a:ext>
            </a:extLst>
          </p:cNvPr>
          <p:cNvSpPr txBox="1"/>
          <p:nvPr/>
        </p:nvSpPr>
        <p:spPr>
          <a:xfrm>
            <a:off x="218849" y="203702"/>
            <a:ext cx="1754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Parlament</a:t>
            </a:r>
            <a:endParaRPr lang="hu-HU" dirty="0">
              <a:solidFill>
                <a:prstClr val="black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751BA4A-0554-4EEF-A7F4-0A18F0855B9C}"/>
              </a:ext>
            </a:extLst>
          </p:cNvPr>
          <p:cNvSpPr txBox="1"/>
          <p:nvPr/>
        </p:nvSpPr>
        <p:spPr>
          <a:xfrm>
            <a:off x="968724" y="3461893"/>
            <a:ext cx="2372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dirty="0" err="1">
                <a:solidFill>
                  <a:prstClr val="black"/>
                </a:solidFill>
                <a:latin typeface="Copperplate Gothic Bold" panose="020E0705020206020404" pitchFamily="34" charset="0"/>
              </a:rPr>
              <a:t>Grassalkovich</a:t>
            </a:r>
            <a:endParaRPr lang="hu-HU" sz="2000" dirty="0">
              <a:solidFill>
                <a:prstClr val="black"/>
              </a:solidFill>
              <a:latin typeface="Copperplate Gothic Bold" panose="020E0705020206020404" pitchFamily="34" charset="0"/>
            </a:endParaRPr>
          </a:p>
          <a:p>
            <a:pPr algn="r"/>
            <a:r>
              <a:rPr lang="hu-HU" sz="2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kastély</a:t>
            </a:r>
          </a:p>
        </p:txBody>
      </p:sp>
      <p:pic>
        <p:nvPicPr>
          <p:cNvPr id="13" name="Kép 12" descr="A képen égbolt, víz, fa, kültéri látható&#10;&#10;Automatikusan generált leírás">
            <a:extLst>
              <a:ext uri="{FF2B5EF4-FFF2-40B4-BE49-F238E27FC236}">
                <a16:creationId xmlns:a16="http://schemas.microsoft.com/office/drawing/2014/main" id="{372A4D9E-D5C9-4B61-8E62-C4241D9DB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188643"/>
            <a:ext cx="2885162" cy="2420423"/>
          </a:xfrm>
          <a:prstGeom prst="rect">
            <a:avLst/>
          </a:prstGeom>
          <a:solidFill>
            <a:srgbClr val="7CBBDC"/>
          </a:solidFill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8C8602EB-003B-49F0-B9DE-93B7EE63F1DB}"/>
              </a:ext>
            </a:extLst>
          </p:cNvPr>
          <p:cNvSpPr txBox="1"/>
          <p:nvPr/>
        </p:nvSpPr>
        <p:spPr>
          <a:xfrm>
            <a:off x="6875156" y="188640"/>
            <a:ext cx="1374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0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Tihanyi</a:t>
            </a:r>
          </a:p>
          <a:p>
            <a:pPr algn="r"/>
            <a:r>
              <a:rPr lang="hu-HU" sz="20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apátság</a:t>
            </a:r>
          </a:p>
        </p:txBody>
      </p:sp>
    </p:spTree>
    <p:extLst>
      <p:ext uri="{BB962C8B-B14F-4D97-AF65-F5344CB8AC3E}">
        <p14:creationId xmlns:p14="http://schemas.microsoft.com/office/powerpoint/2010/main" val="14980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0">
        <p:checker/>
      </p:transition>
    </mc:Choice>
    <mc:Fallback xmlns="">
      <p:transition spd="slow" advClick="0" advTm="2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ercs vízszintesen 3">
            <a:extLst>
              <a:ext uri="{FF2B5EF4-FFF2-40B4-BE49-F238E27FC236}">
                <a16:creationId xmlns:a16="http://schemas.microsoft.com/office/drawing/2014/main" id="{981F5104-C886-4A70-BB0C-E5854F903DD9}"/>
              </a:ext>
            </a:extLst>
          </p:cNvPr>
          <p:cNvSpPr/>
          <p:nvPr/>
        </p:nvSpPr>
        <p:spPr>
          <a:xfrm>
            <a:off x="107504" y="116632"/>
            <a:ext cx="4464496" cy="1440160"/>
          </a:xfrm>
          <a:prstGeom prst="horizontalScroll">
            <a:avLst/>
          </a:prstGeom>
          <a:solidFill>
            <a:srgbClr val="D4AB68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mbassy BT" panose="03030602040507090C03" pitchFamily="66" charset="0"/>
              </a:rPr>
              <a:t>Fotóművészet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mbassy BT" panose="03030602040507090C03" pitchFamily="66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8EC81A5-0BF1-4E35-A75B-8B984C7D042F}"/>
              </a:ext>
            </a:extLst>
          </p:cNvPr>
          <p:cNvSpPr txBox="1"/>
          <p:nvPr/>
        </p:nvSpPr>
        <p:spPr>
          <a:xfrm rot="21448099">
            <a:off x="5012275" y="2197329"/>
            <a:ext cx="27363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dirty="0">
                <a:solidFill>
                  <a:prstClr val="black"/>
                </a:solidFill>
                <a:latin typeface="Brush Script Std" pitchFamily="66" charset="0"/>
              </a:rPr>
              <a:t>A fotográfia vagy fényképészet a fény által közvetített képi információk rögzítése technikai eszközök (fényképez</a:t>
            </a:r>
            <a:r>
              <a:rPr lang="hu-HU" sz="2400" b="1" i="1" dirty="0">
                <a:solidFill>
                  <a:prstClr val="black"/>
                </a:solidFill>
                <a:latin typeface="Brush Script Std" pitchFamily="66" charset="0"/>
              </a:rPr>
              <a:t>ő</a:t>
            </a:r>
            <a:r>
              <a:rPr lang="hu-HU" sz="2600" dirty="0">
                <a:solidFill>
                  <a:prstClr val="black"/>
                </a:solidFill>
                <a:latin typeface="Brush Script Std" pitchFamily="66" charset="0"/>
              </a:rPr>
              <a:t>gép, fényérzékeny anyag stb.) segítségével. </a:t>
            </a:r>
            <a:endParaRPr lang="en-US" sz="2600" dirty="0">
              <a:solidFill>
                <a:prstClr val="black"/>
              </a:solidFill>
              <a:latin typeface="Brush Script Std" pitchFamily="66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107CFA8-3D33-47C4-8130-EA42068AA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755379">
            <a:off x="2991662" y="1631583"/>
            <a:ext cx="1259887" cy="1449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E902BAA-5C3F-48C5-A3E0-B7C6C503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4973">
            <a:off x="453191" y="4234460"/>
            <a:ext cx="1363148" cy="1427915"/>
          </a:xfrm>
          <a:prstGeom prst="snip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2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25000">
        <p15:prstTrans prst="origami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853699" y="3075057"/>
            <a:ext cx="5436603" cy="707886"/>
          </a:xfrm>
          <a:prstGeom prst="rect">
            <a:avLst/>
          </a:prstGeom>
          <a:solidFill>
            <a:srgbClr val="FEFEDA">
              <a:alpha val="80000"/>
            </a:srgbClr>
          </a:solidFill>
          <a:ln w="28575">
            <a:solidFill>
              <a:srgbClr val="492303"/>
            </a:solidFill>
          </a:ln>
          <a:effectLst>
            <a:outerShdw blurRad="152400" dist="317500" dir="5400000" sx="90000" sy="-19000" rotWithShape="0">
              <a:prstClr val="black">
                <a:alpha val="28000"/>
              </a:prstClr>
            </a:outerShdw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prstClr val="black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Láttató, alkotó tevékenység.</a:t>
            </a:r>
            <a:endParaRPr lang="en-US" sz="4000" b="1" dirty="0">
              <a:solidFill>
                <a:prstClr val="black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149080"/>
            <a:ext cx="4610100" cy="5181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548680" y="-2475656"/>
            <a:ext cx="46101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60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94" y="404664"/>
            <a:ext cx="432047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AB68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1834" y="548051"/>
            <a:ext cx="3800646" cy="271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AB68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73017"/>
            <a:ext cx="4128879" cy="2964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AB68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5119" y="3670908"/>
            <a:ext cx="3965354" cy="271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AB68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715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airplan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871700" y="3075057"/>
            <a:ext cx="5400600" cy="707886"/>
          </a:xfrm>
          <a:prstGeom prst="rect">
            <a:avLst/>
          </a:prstGeom>
          <a:solidFill>
            <a:srgbClr val="FEFEDA">
              <a:alpha val="80000"/>
            </a:srgbClr>
          </a:solidFill>
          <a:ln w="28575">
            <a:solidFill>
              <a:srgbClr val="492303"/>
            </a:solidFill>
          </a:ln>
          <a:effectLst>
            <a:outerShdw blurRad="152400" dist="317500" dir="5400000" sx="90000" sy="-19000" rotWithShape="0">
              <a:prstClr val="black">
                <a:alpha val="28000"/>
              </a:prstClr>
            </a:outerShdw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prstClr val="black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Köszönöm a figyelmeteket!</a:t>
            </a:r>
            <a:endParaRPr lang="en-US" sz="4000" b="1" dirty="0">
              <a:solidFill>
                <a:prstClr val="black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149080"/>
            <a:ext cx="4610100" cy="5181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548680" y="-2475656"/>
            <a:ext cx="46101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943438" y="663079"/>
            <a:ext cx="3212739" cy="461665"/>
          </a:xfrm>
          <a:prstGeom prst="rect">
            <a:avLst/>
          </a:prstGeom>
          <a:solidFill>
            <a:srgbClr val="FEFEDA">
              <a:alpha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Képzőművészet ágai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>
            <a:off x="5580112" y="1268760"/>
            <a:ext cx="432048" cy="982252"/>
          </a:xfrm>
          <a:prstGeom prst="line">
            <a:avLst/>
          </a:prstGeom>
          <a:ln w="57150" cap="rnd">
            <a:solidFill>
              <a:srgbClr val="FEF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3203848" y="1268760"/>
            <a:ext cx="419928" cy="982252"/>
          </a:xfrm>
          <a:prstGeom prst="line">
            <a:avLst/>
          </a:prstGeom>
          <a:ln w="57150" cap="rnd">
            <a:solidFill>
              <a:srgbClr val="FEF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2320433" y="2452826"/>
            <a:ext cx="1766830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Közvetlen ág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334731" y="2452826"/>
            <a:ext cx="1354858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Rokon ág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Egyenes összekötő 13"/>
          <p:cNvCxnSpPr>
            <a:cxnSpLocks/>
          </p:cNvCxnSpPr>
          <p:nvPr/>
        </p:nvCxnSpPr>
        <p:spPr>
          <a:xfrm flipH="1">
            <a:off x="2156927" y="2997294"/>
            <a:ext cx="720080" cy="1610523"/>
          </a:xfrm>
          <a:prstGeom prst="line">
            <a:avLst/>
          </a:prstGeom>
          <a:ln w="57150" cap="rnd">
            <a:solidFill>
              <a:srgbClr val="FEF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745289" y="5783469"/>
            <a:ext cx="1281120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festészet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2660982" y="4737684"/>
            <a:ext cx="1510350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szobrászat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755577" y="5284061"/>
            <a:ext cx="1965603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éremművészet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3165039" y="5277654"/>
            <a:ext cx="1024639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grafika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2118117" y="5805264"/>
            <a:ext cx="2093843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médiaművészet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755576" y="4737684"/>
            <a:ext cx="1479892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intermédia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4788024" y="4738428"/>
            <a:ext cx="1949573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textilművészet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7330033" y="5284379"/>
            <a:ext cx="1281120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építészet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4784596" y="5783469"/>
            <a:ext cx="1837362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fotóművészet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6804248" y="4737684"/>
            <a:ext cx="1806905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filmművészet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4784596" y="5280594"/>
            <a:ext cx="2279791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színházművészet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Kép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0"/>
            <a:ext cx="1479892" cy="1268760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344" y="5568205"/>
            <a:ext cx="1475656" cy="1289796"/>
          </a:xfrm>
          <a:prstGeom prst="rect">
            <a:avLst/>
          </a:prstGeom>
        </p:spPr>
      </p:pic>
      <p:cxnSp>
        <p:nvCxnSpPr>
          <p:cNvPr id="33" name="Egyenes összekötő 32">
            <a:extLst>
              <a:ext uri="{FF2B5EF4-FFF2-40B4-BE49-F238E27FC236}">
                <a16:creationId xmlns:a16="http://schemas.microsoft.com/office/drawing/2014/main" id="{DFA08E39-19C1-49F9-9BCC-8466A7EFE0EF}"/>
              </a:ext>
            </a:extLst>
          </p:cNvPr>
          <p:cNvCxnSpPr>
            <a:cxnSpLocks/>
          </p:cNvCxnSpPr>
          <p:nvPr/>
        </p:nvCxnSpPr>
        <p:spPr>
          <a:xfrm>
            <a:off x="6372200" y="2998332"/>
            <a:ext cx="720080" cy="1610523"/>
          </a:xfrm>
          <a:prstGeom prst="line">
            <a:avLst/>
          </a:prstGeom>
          <a:ln w="57150" cap="rnd">
            <a:solidFill>
              <a:srgbClr val="FEF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25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0">
        <p15:prstTrans prst="peelOff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3" y="5301208"/>
            <a:ext cx="2017345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5301209"/>
            <a:ext cx="2088232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5" y="5301211"/>
            <a:ext cx="2016225" cy="1440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211" y="5301210"/>
            <a:ext cx="2560286" cy="1440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211" y="3573018"/>
            <a:ext cx="2560286" cy="1622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211" y="1829167"/>
            <a:ext cx="2560286" cy="1599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211" y="116633"/>
            <a:ext cx="2560286" cy="1554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Egyenes összekötő 7"/>
          <p:cNvCxnSpPr/>
          <p:nvPr/>
        </p:nvCxnSpPr>
        <p:spPr>
          <a:xfrm>
            <a:off x="6372200" y="2"/>
            <a:ext cx="0" cy="519600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1" y="5168643"/>
            <a:ext cx="6372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16632"/>
            <a:ext cx="3024336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ekerekített téglalap 15"/>
          <p:cNvSpPr/>
          <p:nvPr/>
        </p:nvSpPr>
        <p:spPr>
          <a:xfrm>
            <a:off x="147024" y="217974"/>
            <a:ext cx="2815192" cy="1568519"/>
          </a:xfrm>
          <a:prstGeom prst="round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dirty="0">
                <a:solidFill>
                  <a:schemeClr val="bg1"/>
                </a:solidFill>
                <a:latin typeface="Brush Script MT" panose="03060802040406070304" pitchFamily="66" charset="0"/>
              </a:rPr>
              <a:t>Intermédia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5" y="1959480"/>
            <a:ext cx="2970004" cy="3053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ekerekített téglalap 15">
            <a:extLst>
              <a:ext uri="{FF2B5EF4-FFF2-40B4-BE49-F238E27FC236}">
                <a16:creationId xmlns:a16="http://schemas.microsoft.com/office/drawing/2014/main" id="{89DEADCB-B5EF-408F-B252-B4D9CB122485}"/>
              </a:ext>
            </a:extLst>
          </p:cNvPr>
          <p:cNvSpPr/>
          <p:nvPr/>
        </p:nvSpPr>
        <p:spPr>
          <a:xfrm>
            <a:off x="3317259" y="217974"/>
            <a:ext cx="2815192" cy="1568519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700" b="1" dirty="0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A </a:t>
            </a:r>
            <a:r>
              <a:rPr lang="hu-HU" sz="1700" b="1" dirty="0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technikai alapú információtovábbító eszközök összessége (pl.: fotó, film, magnó, videó, TV, számítógép</a:t>
            </a:r>
            <a:r>
              <a:rPr lang="en-US" sz="1700" b="1" dirty="0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, internet)</a:t>
            </a:r>
          </a:p>
        </p:txBody>
      </p:sp>
    </p:spTree>
    <p:extLst>
      <p:ext uri="{BB962C8B-B14F-4D97-AF65-F5344CB8AC3E}">
        <p14:creationId xmlns:p14="http://schemas.microsoft.com/office/powerpoint/2010/main" val="37478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5796137" y="5805264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5400" dirty="0">
              <a:solidFill>
                <a:prstClr val="black"/>
              </a:solidFill>
            </a:endParaRPr>
          </a:p>
          <a:p>
            <a:endParaRPr lang="en-US" sz="5400" dirty="0">
              <a:solidFill>
                <a:prstClr val="black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0000" l="4500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9511">
            <a:off x="-22612" y="-231728"/>
            <a:ext cx="5112568" cy="2875820"/>
          </a:xfrm>
          <a:prstGeom prst="rect">
            <a:avLst/>
          </a:prstGeom>
        </p:spPr>
      </p:pic>
      <p:pic>
        <p:nvPicPr>
          <p:cNvPr id="1026" name="Picture 2" descr="https://fontmeme.com/temporary/699231ecf5640e8725da152b7d0e32db.pn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426" y="1254524"/>
            <a:ext cx="2727294" cy="335369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" name="Szövegdoboz 8"/>
          <p:cNvSpPr txBox="1"/>
          <p:nvPr/>
        </p:nvSpPr>
        <p:spPr>
          <a:xfrm>
            <a:off x="207312" y="2670011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Bármely háromdimenziós műalkotás. Elsődlegesen a térrel áll összefüggésben.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084" y="214456"/>
            <a:ext cx="2028276" cy="2926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725503"/>
            <a:ext cx="4392488" cy="2583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885782"/>
            <a:ext cx="3980487" cy="2238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Szövegdoboz 19"/>
          <p:cNvSpPr txBox="1"/>
          <p:nvPr/>
        </p:nvSpPr>
        <p:spPr>
          <a:xfrm>
            <a:off x="5436097" y="3284984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Budapesti holokauszt emlékmű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170156" y="6396418"/>
            <a:ext cx="2411199" cy="37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Pál utcai fiúk  (Budapest)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5328443" y="6228296"/>
            <a:ext cx="3140929" cy="38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Hősök tere – A hét vezér (Budapest)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3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0">
        <p:checker/>
      </p:transition>
    </mc:Choice>
    <mc:Fallback xmlns="">
      <p:transition spd="slow" advClick="0" advTm="2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7340"/>
            <a:ext cx="4248472" cy="318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1188022" y="3347700"/>
            <a:ext cx="237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Mátyás kútja (Budapest) 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0969" y="3512094"/>
            <a:ext cx="4273443" cy="2853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zövegdoboz 4"/>
          <p:cNvSpPr txBox="1"/>
          <p:nvPr/>
        </p:nvSpPr>
        <p:spPr>
          <a:xfrm>
            <a:off x="6084168" y="6434064"/>
            <a:ext cx="1620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Tatabányai turul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7102" y="128495"/>
            <a:ext cx="2160240" cy="2877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5285466" y="3074503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Grassalkovich</a:t>
            </a:r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 Antal szobor (Hatvan)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7C7D3A81-13D5-45F6-A551-3E69E631D6F1}"/>
              </a:ext>
            </a:extLst>
          </p:cNvPr>
          <p:cNvSpPr/>
          <p:nvPr/>
        </p:nvSpPr>
        <p:spPr>
          <a:xfrm>
            <a:off x="1214994" y="6525344"/>
            <a:ext cx="2327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Monotype Corsiva" panose="03010101010201010101" pitchFamily="66" charset="0"/>
              </a:rPr>
              <a:t>Kati néni (Székesfehérvár)</a:t>
            </a:r>
            <a:endParaRPr lang="hu-HU" dirty="0"/>
          </a:p>
        </p:txBody>
      </p:sp>
      <p:pic>
        <p:nvPicPr>
          <p:cNvPr id="7" name="Kép 6" descr="A képen talaj, kültéri, épület látható&#10;&#10;Automatikusan generált leírás">
            <a:extLst>
              <a:ext uri="{FF2B5EF4-FFF2-40B4-BE49-F238E27FC236}">
                <a16:creationId xmlns:a16="http://schemas.microsoft.com/office/drawing/2014/main" id="{47065F5B-64DF-4EBF-BC8E-0F1AF554AB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588" y="3717032"/>
            <a:ext cx="3024336" cy="2777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68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0">
        <p:checker/>
      </p:transition>
    </mc:Choice>
    <mc:Fallback xmlns="">
      <p:transition spd="slow" advClick="0" advTm="2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/>
          <p:cNvGrpSpPr/>
          <p:nvPr/>
        </p:nvGrpSpPr>
        <p:grpSpPr>
          <a:xfrm>
            <a:off x="0" y="554789"/>
            <a:ext cx="9146770" cy="1547813"/>
            <a:chOff x="-2770" y="548680"/>
            <a:chExt cx="9146770" cy="1547813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500" y="548680"/>
              <a:ext cx="1968500" cy="1547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75656" y="548680"/>
              <a:ext cx="5710260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770" y="548680"/>
              <a:ext cx="1550434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1691680" y="764704"/>
              <a:ext cx="5483820" cy="1152128"/>
            </a:xfrm>
            <a:prstGeom prst="rect">
              <a:avLst/>
            </a:prstGeom>
            <a:solidFill>
              <a:srgbClr val="D4A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Téglalap 11"/>
          <p:cNvSpPr/>
          <p:nvPr/>
        </p:nvSpPr>
        <p:spPr>
          <a:xfrm flipV="1">
            <a:off x="3203850" y="1450794"/>
            <a:ext cx="4248472" cy="432048"/>
          </a:xfrm>
          <a:prstGeom prst="rect">
            <a:avLst/>
          </a:prstGeom>
          <a:solidFill>
            <a:srgbClr val="D4A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555776" y="808836"/>
            <a:ext cx="39565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600" dirty="0" err="1">
                <a:solidFill>
                  <a:srgbClr val="FFFFCC"/>
                </a:solidFill>
                <a:latin typeface="Brush Script MT" panose="03060802040406070304" pitchFamily="66" charset="0"/>
              </a:rPr>
              <a:t>Éremmuvészet</a:t>
            </a:r>
            <a:endParaRPr lang="en-US" sz="6600" dirty="0">
              <a:solidFill>
                <a:srgbClr val="FFFFCC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644009" y="404664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>
                <a:solidFill>
                  <a:srgbClr val="FFFFCC"/>
                </a:solidFill>
                <a:latin typeface="Brush Script MT" panose="03060802040406070304" pitchFamily="66" charset="0"/>
              </a:rPr>
              <a:t>„</a:t>
            </a:r>
            <a:endParaRPr lang="en-US" sz="6600" dirty="0">
              <a:solidFill>
                <a:srgbClr val="FFFFCC"/>
              </a:solidFill>
              <a:latin typeface="Brush Script MT" panose="03060802040406070304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-36512" y="2132862"/>
            <a:ext cx="62646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Az éremművészet kialakulása az érme megjelenéséhez kötődik </a:t>
            </a:r>
          </a:p>
          <a:p>
            <a:endParaRPr lang="hu-HU" sz="900" b="1" dirty="0">
              <a:solidFill>
                <a:srgbClr val="FFFFCC"/>
              </a:solidFill>
              <a:latin typeface="Monotype Corsiva" panose="03010101010201010101" pitchFamily="66" charset="0"/>
            </a:endParaRPr>
          </a:p>
          <a:p>
            <a:r>
              <a:rPr lang="hu-HU" sz="24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Alapanyagok: réz, bronz nemesfémből (</a:t>
            </a:r>
            <a:r>
              <a:rPr lang="hu-HU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arany, ezüst</a:t>
            </a:r>
            <a:r>
              <a:rPr lang="hu-HU" sz="24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) </a:t>
            </a:r>
          </a:p>
          <a:p>
            <a:pPr>
              <a:tabLst>
                <a:tab pos="2513013" algn="l"/>
              </a:tabLst>
            </a:pPr>
            <a:r>
              <a:rPr lang="hu-HU" sz="24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Elkészítési folyamata:	öntészeti vagy sajtolási (</a:t>
            </a:r>
            <a:r>
              <a:rPr lang="hu-HU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verési</a:t>
            </a:r>
            <a:r>
              <a:rPr lang="hu-HU" sz="24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) 	technikával</a:t>
            </a:r>
            <a:r>
              <a:rPr lang="hu-HU" sz="20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.</a:t>
            </a:r>
            <a:endParaRPr lang="en-US" sz="20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198" y="2228677"/>
            <a:ext cx="187817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763" y="3524340"/>
            <a:ext cx="1656184" cy="164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3079" y="4090360"/>
            <a:ext cx="2100434" cy="210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560410"/>
            <a:ext cx="3240360" cy="323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5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9239" y="4565925"/>
            <a:ext cx="2170793" cy="2103435"/>
          </a:xfrm>
          <a:prstGeom prst="rect">
            <a:avLst/>
          </a:prstGeom>
          <a:noFill/>
          <a:ln>
            <a:noFill/>
          </a:ln>
          <a:effectLst>
            <a:glow rad="101600">
              <a:srgbClr val="FDFFAF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 descr="A képen szoba látható&#10;&#10;Automatikusan generált leírás">
            <a:extLst>
              <a:ext uri="{FF2B5EF4-FFF2-40B4-BE49-F238E27FC236}">
                <a16:creationId xmlns:a16="http://schemas.microsoft.com/office/drawing/2014/main" id="{840735AD-8E72-4A0E-AB6F-2309EEEFD1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206" y="6021288"/>
            <a:ext cx="2170793" cy="82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05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5000">
        <p14:honeycomb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66ACECD9-3551-4BED-BACD-E6E4337A3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8913">
            <a:off x="4894032" y="3693747"/>
            <a:ext cx="3619496" cy="2320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Jobbra nyíl 27"/>
          <p:cNvSpPr/>
          <p:nvPr/>
        </p:nvSpPr>
        <p:spPr>
          <a:xfrm flipH="1">
            <a:off x="1619672" y="5517232"/>
            <a:ext cx="2592288" cy="64807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Jobbra nyíl 26"/>
          <p:cNvSpPr/>
          <p:nvPr/>
        </p:nvSpPr>
        <p:spPr>
          <a:xfrm flipH="1">
            <a:off x="1597671" y="4397627"/>
            <a:ext cx="2592288" cy="64807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Jobbra nyíl 25"/>
          <p:cNvSpPr/>
          <p:nvPr/>
        </p:nvSpPr>
        <p:spPr>
          <a:xfrm>
            <a:off x="1835696" y="4958323"/>
            <a:ext cx="2592288" cy="64807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Jobbra nyíl 24"/>
          <p:cNvSpPr/>
          <p:nvPr/>
        </p:nvSpPr>
        <p:spPr>
          <a:xfrm>
            <a:off x="1835696" y="3861048"/>
            <a:ext cx="2592288" cy="64807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kercs vízszintesen 23"/>
          <p:cNvSpPr/>
          <p:nvPr/>
        </p:nvSpPr>
        <p:spPr>
          <a:xfrm>
            <a:off x="107504" y="3284984"/>
            <a:ext cx="3672408" cy="648072"/>
          </a:xfrm>
          <a:prstGeom prst="horizontalScroll">
            <a:avLst/>
          </a:prstGeom>
          <a:solidFill>
            <a:srgbClr val="FDFFAF"/>
          </a:solidFill>
          <a:ln w="19050"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23" y="147972"/>
            <a:ext cx="2488940" cy="24889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Szövegdoboz 4"/>
          <p:cNvSpPr txBox="1"/>
          <p:nvPr/>
        </p:nvSpPr>
        <p:spPr>
          <a:xfrm rot="21404857">
            <a:off x="456477" y="1103549"/>
            <a:ext cx="20569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prstClr val="black"/>
                </a:solidFill>
                <a:latin typeface="Ink Free" panose="03080402000500000000" pitchFamily="66" charset="0"/>
              </a:rPr>
              <a:t>Grafika</a:t>
            </a:r>
            <a:endParaRPr lang="en-US" sz="4400" dirty="0">
              <a:solidFill>
                <a:prstClr val="black"/>
              </a:solidFill>
              <a:latin typeface="Ink Free" panose="03080402000500000000" pitchFamily="66" charset="0"/>
            </a:endParaRPr>
          </a:p>
        </p:txBody>
      </p:sp>
      <p:sp>
        <p:nvSpPr>
          <p:cNvPr id="7" name="Szabadkézi sokszög 6"/>
          <p:cNvSpPr/>
          <p:nvPr/>
        </p:nvSpPr>
        <p:spPr>
          <a:xfrm>
            <a:off x="995085" y="1798415"/>
            <a:ext cx="1228265" cy="397962"/>
          </a:xfrm>
          <a:custGeom>
            <a:avLst/>
            <a:gdLst>
              <a:gd name="connsiteX0" fmla="*/ 0 w 1228265"/>
              <a:gd name="connsiteY0" fmla="*/ 84173 h 397962"/>
              <a:gd name="connsiteX1" fmla="*/ 98612 w 1228265"/>
              <a:gd name="connsiteY1" fmla="*/ 75209 h 397962"/>
              <a:gd name="connsiteX2" fmla="*/ 125506 w 1228265"/>
              <a:gd name="connsiteY2" fmla="*/ 66244 h 397962"/>
              <a:gd name="connsiteX3" fmla="*/ 224118 w 1228265"/>
              <a:gd name="connsiteY3" fmla="*/ 48314 h 397962"/>
              <a:gd name="connsiteX4" fmla="*/ 251012 w 1228265"/>
              <a:gd name="connsiteY4" fmla="*/ 39350 h 397962"/>
              <a:gd name="connsiteX5" fmla="*/ 286871 w 1228265"/>
              <a:gd name="connsiteY5" fmla="*/ 30385 h 397962"/>
              <a:gd name="connsiteX6" fmla="*/ 349624 w 1228265"/>
              <a:gd name="connsiteY6" fmla="*/ 12456 h 397962"/>
              <a:gd name="connsiteX7" fmla="*/ 672353 w 1228265"/>
              <a:gd name="connsiteY7" fmla="*/ 3491 h 397962"/>
              <a:gd name="connsiteX8" fmla="*/ 1138518 w 1228265"/>
              <a:gd name="connsiteY8" fmla="*/ 12456 h 397962"/>
              <a:gd name="connsiteX9" fmla="*/ 1201271 w 1228265"/>
              <a:gd name="connsiteY9" fmla="*/ 12456 h 397962"/>
              <a:gd name="connsiteX10" fmla="*/ 1210236 w 1228265"/>
              <a:gd name="connsiteY10" fmla="*/ 39350 h 397962"/>
              <a:gd name="connsiteX11" fmla="*/ 1228165 w 1228265"/>
              <a:gd name="connsiteY11" fmla="*/ 66244 h 397962"/>
              <a:gd name="connsiteX12" fmla="*/ 1201271 w 1228265"/>
              <a:gd name="connsiteY12" fmla="*/ 120032 h 397962"/>
              <a:gd name="connsiteX13" fmla="*/ 1147483 w 1228265"/>
              <a:gd name="connsiteY13" fmla="*/ 137961 h 397962"/>
              <a:gd name="connsiteX14" fmla="*/ 1093694 w 1228265"/>
              <a:gd name="connsiteY14" fmla="*/ 155891 h 397962"/>
              <a:gd name="connsiteX15" fmla="*/ 1030942 w 1228265"/>
              <a:gd name="connsiteY15" fmla="*/ 173820 h 397962"/>
              <a:gd name="connsiteX16" fmla="*/ 1004047 w 1228265"/>
              <a:gd name="connsiteY16" fmla="*/ 182785 h 397962"/>
              <a:gd name="connsiteX17" fmla="*/ 968189 w 1228265"/>
              <a:gd name="connsiteY17" fmla="*/ 191750 h 397962"/>
              <a:gd name="connsiteX18" fmla="*/ 941294 w 1228265"/>
              <a:gd name="connsiteY18" fmla="*/ 200714 h 397962"/>
              <a:gd name="connsiteX19" fmla="*/ 869577 w 1228265"/>
              <a:gd name="connsiteY19" fmla="*/ 209679 h 397962"/>
              <a:gd name="connsiteX20" fmla="*/ 833718 w 1228265"/>
              <a:gd name="connsiteY20" fmla="*/ 218644 h 397962"/>
              <a:gd name="connsiteX21" fmla="*/ 735106 w 1228265"/>
              <a:gd name="connsiteY21" fmla="*/ 227609 h 397962"/>
              <a:gd name="connsiteX22" fmla="*/ 672353 w 1228265"/>
              <a:gd name="connsiteY22" fmla="*/ 236573 h 397962"/>
              <a:gd name="connsiteX23" fmla="*/ 528918 w 1228265"/>
              <a:gd name="connsiteY23" fmla="*/ 263467 h 397962"/>
              <a:gd name="connsiteX24" fmla="*/ 475130 w 1228265"/>
              <a:gd name="connsiteY24" fmla="*/ 281397 h 397962"/>
              <a:gd name="connsiteX25" fmla="*/ 466165 w 1228265"/>
              <a:gd name="connsiteY25" fmla="*/ 308291 h 397962"/>
              <a:gd name="connsiteX26" fmla="*/ 502024 w 1228265"/>
              <a:gd name="connsiteY26" fmla="*/ 353114 h 397962"/>
              <a:gd name="connsiteX27" fmla="*/ 555812 w 1228265"/>
              <a:gd name="connsiteY27" fmla="*/ 371044 h 397962"/>
              <a:gd name="connsiteX28" fmla="*/ 735106 w 1228265"/>
              <a:gd name="connsiteY28" fmla="*/ 388973 h 397962"/>
              <a:gd name="connsiteX29" fmla="*/ 770965 w 1228265"/>
              <a:gd name="connsiteY29" fmla="*/ 397938 h 39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28265" h="397962">
                <a:moveTo>
                  <a:pt x="0" y="84173"/>
                </a:moveTo>
                <a:cubicBezTo>
                  <a:pt x="32871" y="81185"/>
                  <a:pt x="65938" y="79877"/>
                  <a:pt x="98612" y="75209"/>
                </a:cubicBezTo>
                <a:cubicBezTo>
                  <a:pt x="107967" y="73873"/>
                  <a:pt x="116281" y="68294"/>
                  <a:pt x="125506" y="66244"/>
                </a:cubicBezTo>
                <a:cubicBezTo>
                  <a:pt x="197478" y="50250"/>
                  <a:pt x="158826" y="64636"/>
                  <a:pt x="224118" y="48314"/>
                </a:cubicBezTo>
                <a:cubicBezTo>
                  <a:pt x="233285" y="46022"/>
                  <a:pt x="241926" y="41946"/>
                  <a:pt x="251012" y="39350"/>
                </a:cubicBezTo>
                <a:cubicBezTo>
                  <a:pt x="262859" y="35965"/>
                  <a:pt x="275024" y="33770"/>
                  <a:pt x="286871" y="30385"/>
                </a:cubicBezTo>
                <a:cubicBezTo>
                  <a:pt x="303951" y="25505"/>
                  <a:pt x="332633" y="13306"/>
                  <a:pt x="349624" y="12456"/>
                </a:cubicBezTo>
                <a:cubicBezTo>
                  <a:pt x="457108" y="7082"/>
                  <a:pt x="564777" y="6479"/>
                  <a:pt x="672353" y="3491"/>
                </a:cubicBezTo>
                <a:lnTo>
                  <a:pt x="1138518" y="12456"/>
                </a:lnTo>
                <a:cubicBezTo>
                  <a:pt x="1228544" y="12456"/>
                  <a:pt x="1089169" y="-15570"/>
                  <a:pt x="1201271" y="12456"/>
                </a:cubicBezTo>
                <a:cubicBezTo>
                  <a:pt x="1204259" y="21421"/>
                  <a:pt x="1206010" y="30898"/>
                  <a:pt x="1210236" y="39350"/>
                </a:cubicBezTo>
                <a:cubicBezTo>
                  <a:pt x="1215054" y="48987"/>
                  <a:pt x="1226394" y="55616"/>
                  <a:pt x="1228165" y="66244"/>
                </a:cubicBezTo>
                <a:cubicBezTo>
                  <a:pt x="1229916" y="76750"/>
                  <a:pt x="1208339" y="115614"/>
                  <a:pt x="1201271" y="120032"/>
                </a:cubicBezTo>
                <a:cubicBezTo>
                  <a:pt x="1185245" y="130049"/>
                  <a:pt x="1165412" y="131985"/>
                  <a:pt x="1147483" y="137961"/>
                </a:cubicBezTo>
                <a:lnTo>
                  <a:pt x="1093694" y="155891"/>
                </a:lnTo>
                <a:cubicBezTo>
                  <a:pt x="1029208" y="177387"/>
                  <a:pt x="1109741" y="151307"/>
                  <a:pt x="1030942" y="173820"/>
                </a:cubicBezTo>
                <a:cubicBezTo>
                  <a:pt x="1021856" y="176416"/>
                  <a:pt x="1013133" y="180189"/>
                  <a:pt x="1004047" y="182785"/>
                </a:cubicBezTo>
                <a:cubicBezTo>
                  <a:pt x="992201" y="186170"/>
                  <a:pt x="980036" y="188365"/>
                  <a:pt x="968189" y="191750"/>
                </a:cubicBezTo>
                <a:cubicBezTo>
                  <a:pt x="959103" y="194346"/>
                  <a:pt x="950591" y="199024"/>
                  <a:pt x="941294" y="200714"/>
                </a:cubicBezTo>
                <a:cubicBezTo>
                  <a:pt x="917591" y="205024"/>
                  <a:pt x="893341" y="205718"/>
                  <a:pt x="869577" y="209679"/>
                </a:cubicBezTo>
                <a:cubicBezTo>
                  <a:pt x="857424" y="211705"/>
                  <a:pt x="845931" y="217016"/>
                  <a:pt x="833718" y="218644"/>
                </a:cubicBezTo>
                <a:cubicBezTo>
                  <a:pt x="801001" y="223006"/>
                  <a:pt x="767910" y="223964"/>
                  <a:pt x="735106" y="227609"/>
                </a:cubicBezTo>
                <a:cubicBezTo>
                  <a:pt x="714105" y="229942"/>
                  <a:pt x="693298" y="233780"/>
                  <a:pt x="672353" y="236573"/>
                </a:cubicBezTo>
                <a:cubicBezTo>
                  <a:pt x="592724" y="247190"/>
                  <a:pt x="607091" y="241132"/>
                  <a:pt x="528918" y="263467"/>
                </a:cubicBezTo>
                <a:cubicBezTo>
                  <a:pt x="510746" y="268659"/>
                  <a:pt x="475130" y="281397"/>
                  <a:pt x="475130" y="281397"/>
                </a:cubicBezTo>
                <a:cubicBezTo>
                  <a:pt x="472142" y="290362"/>
                  <a:pt x="466165" y="298841"/>
                  <a:pt x="466165" y="308291"/>
                </a:cubicBezTo>
                <a:cubicBezTo>
                  <a:pt x="466165" y="333134"/>
                  <a:pt x="481374" y="343936"/>
                  <a:pt x="502024" y="353114"/>
                </a:cubicBezTo>
                <a:cubicBezTo>
                  <a:pt x="519294" y="360790"/>
                  <a:pt x="537883" y="365067"/>
                  <a:pt x="555812" y="371044"/>
                </a:cubicBezTo>
                <a:cubicBezTo>
                  <a:pt x="630982" y="396102"/>
                  <a:pt x="573273" y="379454"/>
                  <a:pt x="735106" y="388973"/>
                </a:cubicBezTo>
                <a:cubicBezTo>
                  <a:pt x="764835" y="398883"/>
                  <a:pt x="752550" y="397938"/>
                  <a:pt x="770965" y="397938"/>
                </a:cubicBezTo>
              </a:path>
            </a:pathLst>
          </a:custGeom>
          <a:noFill/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 rot="21424104">
            <a:off x="236298" y="2580115"/>
            <a:ext cx="266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grafikai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sokszorosítás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nyomtatás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révén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történik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6" name="Görbe összekötő 5"/>
          <p:cNvCxnSpPr/>
          <p:nvPr/>
        </p:nvCxnSpPr>
        <p:spPr>
          <a:xfrm rot="5400000">
            <a:off x="7632340" y="2392136"/>
            <a:ext cx="1152128" cy="936104"/>
          </a:xfrm>
          <a:prstGeom prst="curvedConnector3">
            <a:avLst>
              <a:gd name="adj1" fmla="val 50000"/>
            </a:avLst>
          </a:prstGeom>
          <a:ln w="38100">
            <a:solidFill>
              <a:srgbClr val="FF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elhő 22"/>
          <p:cNvSpPr/>
          <p:nvPr/>
        </p:nvSpPr>
        <p:spPr>
          <a:xfrm>
            <a:off x="3137917" y="332660"/>
            <a:ext cx="5710790" cy="2704963"/>
          </a:xfrm>
          <a:prstGeom prst="cloudCallout">
            <a:avLst>
              <a:gd name="adj1" fmla="val -25637"/>
              <a:gd name="adj2" fmla="val 79778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i="1" dirty="0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A grafika a képzőművészet azon ága, amelyhez a sokszorosítási eljárással készült, de eredetinek tekinthető alkotások tartoznak, illetve azok az egyszeri alkotásokról  sokszorosító eljárással készült reprodukciók, melyek nem tekinthetők egyedi alkotásnak.</a:t>
            </a:r>
            <a:endParaRPr lang="en-US" sz="1600" i="1" dirty="0">
              <a:solidFill>
                <a:srgbClr val="492303"/>
              </a:solidFill>
              <a:latin typeface="Bahnschrift SemiBold" panose="020B0502040204020203" pitchFamily="34" charset="0"/>
              <a:cs typeface="Adobe Hebrew" pitchFamily="18" charset="-79"/>
            </a:endParaRPr>
          </a:p>
        </p:txBody>
      </p:sp>
      <p:sp>
        <p:nvSpPr>
          <p:cNvPr id="29" name="Mosolygó arc 28"/>
          <p:cNvSpPr/>
          <p:nvPr/>
        </p:nvSpPr>
        <p:spPr>
          <a:xfrm>
            <a:off x="159514" y="5085184"/>
            <a:ext cx="884094" cy="884732"/>
          </a:xfrm>
          <a:prstGeom prst="smileyFace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229CF64D-307A-4119-B21D-857A9DD5D639}"/>
              </a:ext>
            </a:extLst>
          </p:cNvPr>
          <p:cNvSpPr/>
          <p:nvPr/>
        </p:nvSpPr>
        <p:spPr>
          <a:xfrm>
            <a:off x="159514" y="3436835"/>
            <a:ext cx="3689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nyomtatás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technikai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eljárásai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1C85C829-7851-415F-976B-70679AA13FB9}"/>
              </a:ext>
            </a:extLst>
          </p:cNvPr>
          <p:cNvSpPr/>
          <p:nvPr/>
        </p:nvSpPr>
        <p:spPr>
          <a:xfrm>
            <a:off x="1943708" y="4003240"/>
            <a:ext cx="2044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• </a:t>
            </a:r>
            <a:r>
              <a:rPr lang="en-US" b="1" dirty="0" err="1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Magasnyomtatás</a:t>
            </a:r>
            <a:endParaRPr lang="hu-HU"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01156132-D9B6-463B-8301-326D8FCA7077}"/>
              </a:ext>
            </a:extLst>
          </p:cNvPr>
          <p:cNvSpPr/>
          <p:nvPr/>
        </p:nvSpPr>
        <p:spPr>
          <a:xfrm>
            <a:off x="1948372" y="4560220"/>
            <a:ext cx="1847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•</a:t>
            </a:r>
            <a:r>
              <a:rPr lang="hu-HU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Mélynyomtatás</a:t>
            </a:r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 </a:t>
            </a:r>
            <a:endParaRPr lang="hu-HU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54186468-D498-4843-A8D6-89317578841C}"/>
              </a:ext>
            </a:extLst>
          </p:cNvPr>
          <p:cNvSpPr/>
          <p:nvPr/>
        </p:nvSpPr>
        <p:spPr>
          <a:xfrm>
            <a:off x="1953570" y="5119129"/>
            <a:ext cx="1692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• </a:t>
            </a:r>
            <a:r>
              <a:rPr lang="en-US" b="1" dirty="0" err="1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Síknyomtatás</a:t>
            </a:r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 </a:t>
            </a:r>
            <a:endParaRPr lang="hu-HU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1F26BC0-DD3B-4BDB-B90A-075414CFE8B0}"/>
              </a:ext>
            </a:extLst>
          </p:cNvPr>
          <p:cNvSpPr/>
          <p:nvPr/>
        </p:nvSpPr>
        <p:spPr>
          <a:xfrm>
            <a:off x="1957818" y="5671142"/>
            <a:ext cx="1803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• </a:t>
            </a:r>
            <a:r>
              <a:rPr lang="en-US" b="1" dirty="0" err="1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Szitanyomtatás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952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crush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6" grpId="0" animBg="1"/>
      <p:bldP spid="25" grpId="0" animBg="1"/>
      <p:bldP spid="24" grpId="0" animBg="1"/>
      <p:bldP spid="5" grpId="0"/>
      <p:bldP spid="7" grpId="0" animBg="1"/>
      <p:bldP spid="10" grpId="0"/>
      <p:bldP spid="23" grpId="0" animBg="1"/>
      <p:bldP spid="3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Kép 28">
            <a:extLst>
              <a:ext uri="{FF2B5EF4-FFF2-40B4-BE49-F238E27FC236}">
                <a16:creationId xmlns:a16="http://schemas.microsoft.com/office/drawing/2014/main" id="{14468641-F229-4BFB-99FD-40C97F687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280" y="2715017"/>
            <a:ext cx="2660200" cy="376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92280" cy="2174037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5932">
            <a:off x="3410370" y="2489241"/>
            <a:ext cx="1743039" cy="65242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721" y="2274782"/>
            <a:ext cx="1949374" cy="72965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-36512" y="620688"/>
            <a:ext cx="2561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>
                <a:solidFill>
                  <a:srgbClr val="002060"/>
                </a:solidFill>
                <a:latin typeface="Brush Script Std" pitchFamily="66" charset="0"/>
              </a:rPr>
              <a:t>Festészet</a:t>
            </a:r>
            <a:endParaRPr lang="en-US" sz="5400" dirty="0">
              <a:solidFill>
                <a:srgbClr val="002060"/>
              </a:solidFill>
              <a:latin typeface="Brush Script Std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-36512" y="1610216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Síkbeli színekből, vonalakból állít elő művészi kompozíciót. </a:t>
            </a:r>
            <a:br>
              <a:rPr lang="hu-H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98" y="3068960"/>
            <a:ext cx="2266499" cy="84835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6827">
            <a:off x="3042708" y="5225771"/>
            <a:ext cx="1720195" cy="747799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29247">
            <a:off x="1319594" y="4065689"/>
            <a:ext cx="2058395" cy="832179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307891">
            <a:off x="3329161" y="4336361"/>
            <a:ext cx="1681179" cy="674664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56" y="4981154"/>
            <a:ext cx="1877366" cy="792088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889" y="5850493"/>
            <a:ext cx="2241736" cy="83908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5497" y="2361074"/>
            <a:ext cx="1565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solidFill>
                  <a:prstClr val="black"/>
                </a:solidFill>
                <a:latin typeface="Adobe Caslon Pro Bold" pitchFamily="18" charset="-18"/>
                <a:cs typeface="Arial" panose="020B0604020202020204" pitchFamily="34" charset="0"/>
              </a:rPr>
              <a:t>Fajtái:</a:t>
            </a:r>
            <a:endParaRPr lang="en-US" sz="2400" dirty="0">
              <a:solidFill>
                <a:prstClr val="black"/>
              </a:solidFill>
              <a:latin typeface="Adobe Caslon Pro Bold" pitchFamily="18" charset="-18"/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7902">
            <a:off x="3025138" y="3302764"/>
            <a:ext cx="1883400" cy="70496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516216" y="161950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festmény lehet: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6041232" y="2032668"/>
            <a:ext cx="2952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Blip>
                <a:blip r:embed="rId13"/>
              </a:buBlip>
            </a:pPr>
            <a:r>
              <a:rPr lang="hu-H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figuratív</a:t>
            </a:r>
            <a:r>
              <a:rPr lang="hu-H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(ábrázoló)</a:t>
            </a:r>
          </a:p>
          <a:p>
            <a:pPr marL="285750" indent="-285750" algn="ctr">
              <a:buFontTx/>
              <a:buBlip>
                <a:blip r:embed="rId13"/>
              </a:buBlip>
            </a:pPr>
            <a:r>
              <a:rPr lang="hu-H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nonfiguratív</a:t>
            </a:r>
            <a:r>
              <a:rPr lang="hu-H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(nem ábrázoló)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9E5B16FC-AF16-4796-A28C-A2CB1DDE8E27}"/>
              </a:ext>
            </a:extLst>
          </p:cNvPr>
          <p:cNvSpPr/>
          <p:nvPr/>
        </p:nvSpPr>
        <p:spPr>
          <a:xfrm>
            <a:off x="1294155" y="3283271"/>
            <a:ext cx="1513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Olajfestmény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060ACB16-7942-4789-BF59-D326F58C6743}"/>
              </a:ext>
            </a:extLst>
          </p:cNvPr>
          <p:cNvSpPr/>
          <p:nvPr/>
        </p:nvSpPr>
        <p:spPr>
          <a:xfrm>
            <a:off x="3774013" y="2618035"/>
            <a:ext cx="1088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Tempera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B254991-73CD-4476-8EA0-5FEF3E2FDAEE}"/>
              </a:ext>
            </a:extLst>
          </p:cNvPr>
          <p:cNvSpPr/>
          <p:nvPr/>
        </p:nvSpPr>
        <p:spPr>
          <a:xfrm>
            <a:off x="2108281" y="2437369"/>
            <a:ext cx="103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Akvarell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EFB1C468-6B26-4D04-9EE6-41E508122955}"/>
              </a:ext>
            </a:extLst>
          </p:cNvPr>
          <p:cNvSpPr/>
          <p:nvPr/>
        </p:nvSpPr>
        <p:spPr>
          <a:xfrm>
            <a:off x="3624980" y="4459318"/>
            <a:ext cx="870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Freskó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A975C4F8-454A-49F2-B8AF-4E38F9C39D4A}"/>
              </a:ext>
            </a:extLst>
          </p:cNvPr>
          <p:cNvSpPr/>
          <p:nvPr/>
        </p:nvSpPr>
        <p:spPr>
          <a:xfrm>
            <a:off x="1942111" y="6085370"/>
            <a:ext cx="1604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Üvegfestmény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DE3D7742-817E-4EE5-8EF0-FA490C91C439}"/>
              </a:ext>
            </a:extLst>
          </p:cNvPr>
          <p:cNvSpPr/>
          <p:nvPr/>
        </p:nvSpPr>
        <p:spPr>
          <a:xfrm>
            <a:off x="1388646" y="5175189"/>
            <a:ext cx="1077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err="1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Gouache</a:t>
            </a:r>
            <a:endParaRPr lang="hu-HU" b="1" i="1" dirty="0">
              <a:solidFill>
                <a:prstClr val="black"/>
              </a:solidFill>
              <a:latin typeface="Bell MT" panose="02020503060305020303" pitchFamily="18" charset="0"/>
              <a:cs typeface="Arial" panose="020B0604020202020204" pitchFamily="34" charset="0"/>
            </a:endParaRP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2589C19C-EA83-4F5D-86D8-939ABE7B309E}"/>
              </a:ext>
            </a:extLst>
          </p:cNvPr>
          <p:cNvSpPr/>
          <p:nvPr/>
        </p:nvSpPr>
        <p:spPr>
          <a:xfrm>
            <a:off x="3560654" y="3479034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Mozaik</a:t>
            </a: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9106CB3B-95C8-4A48-8D2B-620DFF6D8531}"/>
              </a:ext>
            </a:extLst>
          </p:cNvPr>
          <p:cNvSpPr/>
          <p:nvPr/>
        </p:nvSpPr>
        <p:spPr>
          <a:xfrm>
            <a:off x="3515203" y="5427370"/>
            <a:ext cx="815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Textil</a:t>
            </a:r>
            <a:endParaRPr lang="en-US" b="1" i="1" dirty="0">
              <a:solidFill>
                <a:prstClr val="black"/>
              </a:solidFill>
              <a:latin typeface="Bell MT" panose="02020503060305020303" pitchFamily="18" charset="0"/>
              <a:cs typeface="Arial" panose="020B0604020202020204" pitchFamily="34" charset="0"/>
            </a:endParaRP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EB6294CF-AFFC-4419-BBE3-F94DAC436B4E}"/>
              </a:ext>
            </a:extLst>
          </p:cNvPr>
          <p:cNvSpPr/>
          <p:nvPr/>
        </p:nvSpPr>
        <p:spPr>
          <a:xfrm>
            <a:off x="1550721" y="4270461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Tűzzománc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92973002"/>
      </p:ext>
    </p:extLst>
  </p:cSld>
  <p:clrMapOvr>
    <a:masterClrMapping/>
  </p:clrMapOvr>
  <p:transition spd="slow"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25" grpId="0"/>
      <p:bldP spid="2" grpId="0"/>
      <p:bldP spid="3" grpId="0"/>
      <p:bldP spid="4" grpId="0"/>
      <p:bldP spid="10" grpId="0"/>
      <p:bldP spid="12" grpId="0"/>
      <p:bldP spid="13" grpId="0"/>
      <p:bldP spid="20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406</Words>
  <Application>Microsoft Office PowerPoint</Application>
  <PresentationFormat>Diavetítés a képernyőre (4:3 oldalarány)</PresentationFormat>
  <Paragraphs>94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20</vt:i4>
      </vt:variant>
      <vt:variant>
        <vt:lpstr>Téma</vt:lpstr>
      </vt:variant>
      <vt:variant>
        <vt:i4>3</vt:i4>
      </vt:variant>
      <vt:variant>
        <vt:lpstr>Diacímek</vt:lpstr>
      </vt:variant>
      <vt:variant>
        <vt:i4>21</vt:i4>
      </vt:variant>
    </vt:vector>
  </HeadingPairs>
  <TitlesOfParts>
    <vt:vector size="44" baseType="lpstr">
      <vt:lpstr>Adobe Caslon Pro Bold</vt:lpstr>
      <vt:lpstr>Adobe Garamond Pro Bold</vt:lpstr>
      <vt:lpstr>Adobe Hebrew</vt:lpstr>
      <vt:lpstr>Arial</vt:lpstr>
      <vt:lpstr>Bahnschrift SemiBold</vt:lpstr>
      <vt:lpstr>Bahnschrift SemiCondensed</vt:lpstr>
      <vt:lpstr>Bell MT</vt:lpstr>
      <vt:lpstr>Bodoni Bk BT</vt:lpstr>
      <vt:lpstr>Brush Script MT</vt:lpstr>
      <vt:lpstr>Brush Script Std</vt:lpstr>
      <vt:lpstr>Calibri</vt:lpstr>
      <vt:lpstr>Calibri Light</vt:lpstr>
      <vt:lpstr>Copperplate Gothic Bold</vt:lpstr>
      <vt:lpstr>Embassy BT</vt:lpstr>
      <vt:lpstr>Forte</vt:lpstr>
      <vt:lpstr>Ink Free</vt:lpstr>
      <vt:lpstr>Monotype Corsiva</vt:lpstr>
      <vt:lpstr>Sanskrit Text</vt:lpstr>
      <vt:lpstr>Tahoma</vt:lpstr>
      <vt:lpstr>Viner Hand ITC</vt:lpstr>
      <vt:lpstr>1_Office-téma</vt:lpstr>
      <vt:lpstr>2_Office-téma</vt:lpstr>
      <vt:lpstr>3_Office-téma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Győri Kitti</dc:creator>
  <cp:lastModifiedBy>rg</cp:lastModifiedBy>
  <cp:revision>27</cp:revision>
  <dcterms:created xsi:type="dcterms:W3CDTF">2019-09-23T19:36:34Z</dcterms:created>
  <dcterms:modified xsi:type="dcterms:W3CDTF">2019-12-04T21:19:43Z</dcterms:modified>
</cp:coreProperties>
</file>