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-91" y="-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876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33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560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481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518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947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668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061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72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21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18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367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1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88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8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5363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67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CDEE-EF5B-43AA-9061-86ADE781DB3A}" type="datetimeFigureOut">
              <a:rPr lang="hu-HU" smtClean="0"/>
              <a:pPr/>
              <a:t>2019.12.06.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76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EE35EFB-8AF4-40F6-9B8F-E823DDA9C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Hungarikum’s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1D161717-8C6C-43C9-96C7-DEA06909E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:	</a:t>
            </a:r>
            <a:r>
              <a:rPr lang="hu-HU" dirty="0" err="1"/>
              <a:t>Iglai</a:t>
            </a:r>
            <a:r>
              <a:rPr lang="hu-HU" dirty="0"/>
              <a:t> Zsófia </a:t>
            </a:r>
          </a:p>
          <a:p>
            <a:r>
              <a:rPr lang="hu-HU" dirty="0" err="1"/>
              <a:t>Tóbi</a:t>
            </a:r>
            <a:r>
              <a:rPr lang="hu-HU" dirty="0"/>
              <a:t> Dorina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C48FC87-C01A-46C1-8D28-CBD7ECC44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3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67F69C7-3A95-421B-B4DD-DB6153AC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17883"/>
            <a:ext cx="9613861" cy="1080938"/>
          </a:xfrm>
        </p:spPr>
        <p:txBody>
          <a:bodyPr/>
          <a:lstStyle/>
          <a:p>
            <a:r>
              <a:rPr lang="hu-HU" dirty="0"/>
              <a:t>Sport: Ferenc Puskás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D34DBDA-5DF6-42E2-8FDF-16EFD974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national</a:t>
            </a:r>
            <a:r>
              <a:rPr lang="hu-HU" dirty="0"/>
              <a:t> team, </a:t>
            </a:r>
            <a:r>
              <a:rPr lang="hu-HU" dirty="0" err="1"/>
              <a:t>Olympic</a:t>
            </a:r>
            <a:r>
              <a:rPr lang="hu-HU" dirty="0"/>
              <a:t> </a:t>
            </a:r>
            <a:r>
              <a:rPr lang="hu-HU" dirty="0" err="1"/>
              <a:t>champion</a:t>
            </a:r>
            <a:endParaRPr lang="hu-HU" dirty="0"/>
          </a:p>
          <a:p>
            <a:r>
              <a:rPr lang="hu-HU" dirty="0"/>
              <a:t>Gold team </a:t>
            </a:r>
            <a:r>
              <a:rPr lang="hu-HU" dirty="0" err="1"/>
              <a:t>captain</a:t>
            </a:r>
            <a:endParaRPr lang="hu-HU" dirty="0"/>
          </a:p>
          <a:p>
            <a:r>
              <a:rPr lang="hu-HU" dirty="0"/>
              <a:t>Real </a:t>
            </a:r>
            <a:r>
              <a:rPr lang="hu-HU" dirty="0" err="1"/>
              <a:t>Madrid's</a:t>
            </a:r>
            <a:r>
              <a:rPr lang="hu-HU" dirty="0"/>
              <a:t> </a:t>
            </a:r>
            <a:r>
              <a:rPr lang="hu-HU" dirty="0" err="1"/>
              <a:t>epic</a:t>
            </a:r>
            <a:r>
              <a:rPr lang="hu-HU" dirty="0"/>
              <a:t> </a:t>
            </a:r>
            <a:r>
              <a:rPr lang="hu-HU" dirty="0" err="1"/>
              <a:t>star</a:t>
            </a:r>
            <a:endParaRPr lang="hu-HU" dirty="0"/>
          </a:p>
          <a:p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is </a:t>
            </a:r>
            <a:r>
              <a:rPr lang="hu-HU" dirty="0" err="1"/>
              <a:t>unique</a:t>
            </a:r>
            <a:endParaRPr lang="hu-HU" dirty="0"/>
          </a:p>
          <a:p>
            <a:r>
              <a:rPr lang="hu-HU" dirty="0" err="1"/>
              <a:t>Worldwide</a:t>
            </a:r>
            <a:r>
              <a:rPr lang="hu-HU" dirty="0"/>
              <a:t> </a:t>
            </a:r>
            <a:r>
              <a:rPr lang="hu-HU" dirty="0" err="1"/>
              <a:t>known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EA774AB-C709-4D85-8763-DECCA980F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782" y="2176462"/>
            <a:ext cx="1828800" cy="25050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2DE8899-82F3-4890-A333-81EAE4B351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6746">
            <a:off x="6561715" y="3377593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4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598541-833D-4344-A482-49FDB523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János Neumann</a:t>
            </a:r>
            <a:r>
              <a:rPr lang="hu-HU" dirty="0" smtClean="0"/>
              <a:t>: </a:t>
            </a:r>
            <a:r>
              <a:rPr lang="hu-HU" dirty="0" smtClean="0"/>
              <a:t>computer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AA5BE94-F06A-4962-8ABB-D891B97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47315" cy="3599316"/>
          </a:xfrm>
        </p:spPr>
        <p:txBody>
          <a:bodyPr/>
          <a:lstStyle/>
          <a:p>
            <a:r>
              <a:rPr lang="en-US" dirty="0" smtClean="0"/>
              <a:t>Neumann Principles 1945 </a:t>
            </a:r>
            <a:endParaRPr lang="hu-HU" dirty="0" smtClean="0"/>
          </a:p>
          <a:p>
            <a:r>
              <a:rPr lang="en-US" dirty="0" smtClean="0"/>
              <a:t>Basic</a:t>
            </a:r>
            <a:r>
              <a:rPr lang="hu-HU" dirty="0" smtClean="0"/>
              <a:t>s of</a:t>
            </a:r>
            <a:r>
              <a:rPr lang="en-US" dirty="0" smtClean="0"/>
              <a:t> </a:t>
            </a:r>
            <a:r>
              <a:rPr lang="en-US" dirty="0" smtClean="0"/>
              <a:t>computer operation </a:t>
            </a:r>
            <a:endParaRPr lang="hu-HU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computers, laptops, phones all have the same structure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255E26A-D9A4-454F-87D2-F4EAEF7DC3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2276" y="3245402"/>
            <a:ext cx="3775045" cy="20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7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799CC7-3D15-4D0E-B2A9-141F8A5F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Zsolnay </a:t>
            </a:r>
            <a:r>
              <a:rPr lang="hu-HU" dirty="0" err="1"/>
              <a:t>porcelain</a:t>
            </a:r>
            <a:r>
              <a:rPr lang="hu-HU" dirty="0"/>
              <a:t> and </a:t>
            </a:r>
            <a:r>
              <a:rPr lang="hu-HU" dirty="0" err="1"/>
              <a:t>ceramic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D4583A0-753E-4135-97F7-60C6ACC1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2291"/>
            <a:ext cx="9613861" cy="3599316"/>
          </a:xfrm>
        </p:spPr>
        <p:txBody>
          <a:bodyPr/>
          <a:lstStyle/>
          <a:p>
            <a:r>
              <a:rPr lang="en-US" dirty="0"/>
              <a:t>It is a symbol of constant renewal of artistic value</a:t>
            </a:r>
            <a:endParaRPr lang="hu-HU" dirty="0"/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quality</a:t>
            </a:r>
            <a:r>
              <a:rPr lang="hu-HU" dirty="0"/>
              <a:t>, 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aesthetics</a:t>
            </a:r>
            <a:endParaRPr lang="hu-HU" dirty="0"/>
          </a:p>
          <a:p>
            <a:r>
              <a:rPr lang="en-US" dirty="0"/>
              <a:t>A true spirit, a culture has developed</a:t>
            </a:r>
            <a:endParaRPr lang="hu-HU" dirty="0"/>
          </a:p>
          <a:p>
            <a:r>
              <a:rPr lang="en-US" dirty="0"/>
              <a:t>The participation of renowned artists </a:t>
            </a:r>
            <a:r>
              <a:rPr lang="hu-HU" dirty="0"/>
              <a:t>:</a:t>
            </a:r>
            <a:r>
              <a:rPr lang="hu-HU" dirty="0" err="1"/>
              <a:t>-Ferenc</a:t>
            </a:r>
            <a:r>
              <a:rPr lang="hu-HU" dirty="0"/>
              <a:t> </a:t>
            </a:r>
            <a:r>
              <a:rPr lang="hu-HU" dirty="0" err="1"/>
              <a:t>Martyn</a:t>
            </a:r>
            <a:endParaRPr lang="hu-HU" dirty="0"/>
          </a:p>
          <a:p>
            <a:pPr marL="2959100" indent="-2959100">
              <a:buNone/>
              <a:tabLst>
                <a:tab pos="2420938" algn="l"/>
              </a:tabLst>
            </a:pPr>
            <a:r>
              <a:rPr lang="hu-HU" dirty="0"/>
              <a:t>					</a:t>
            </a:r>
            <a:r>
              <a:rPr lang="hu-HU" dirty="0" err="1"/>
              <a:t>-József</a:t>
            </a:r>
            <a:r>
              <a:rPr lang="hu-HU" dirty="0"/>
              <a:t> </a:t>
            </a:r>
            <a:r>
              <a:rPr lang="hu-HU" dirty="0" smtClean="0"/>
              <a:t>Rippl-Rónai</a:t>
            </a:r>
          </a:p>
          <a:p>
            <a:pPr marL="2959100" indent="-2959100">
              <a:buNone/>
              <a:tabLst>
                <a:tab pos="2420938" algn="l"/>
              </a:tabLst>
            </a:pPr>
            <a:r>
              <a:rPr lang="hu-HU" dirty="0" smtClean="0"/>
              <a:t> </a:t>
            </a:r>
            <a:r>
              <a:rPr lang="hu-HU" dirty="0"/>
              <a:t>					-Victor Vasarely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E69CDD1-5778-4A46-99E2-7DB6DD5BD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7436">
            <a:off x="8711747" y="4560982"/>
            <a:ext cx="3344418" cy="18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7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6F296F2-BE2E-425D-BAE5-017DD668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Cultural</a:t>
            </a:r>
            <a:r>
              <a:rPr lang="hu-HU" dirty="0"/>
              <a:t> </a:t>
            </a:r>
            <a:r>
              <a:rPr lang="hu-HU" dirty="0" err="1"/>
              <a:t>heritage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3D7D7A8-325F-480D-BD23-68160297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Matyó </a:t>
            </a:r>
            <a:r>
              <a:rPr lang="hu-HU" dirty="0" err="1"/>
              <a:t>folk</a:t>
            </a:r>
            <a:r>
              <a:rPr lang="hu-HU" dirty="0"/>
              <a:t> art</a:t>
            </a:r>
          </a:p>
          <a:p>
            <a:r>
              <a:rPr lang="hu-HU" dirty="0"/>
              <a:t>Herend </a:t>
            </a:r>
            <a:r>
              <a:rPr lang="hu-HU" dirty="0" err="1"/>
              <a:t>porcelain</a:t>
            </a:r>
            <a:endParaRPr lang="hu-HU" dirty="0"/>
          </a:p>
          <a:p>
            <a:r>
              <a:rPr lang="hu-HU" dirty="0"/>
              <a:t>Mohácsi busójárás</a:t>
            </a:r>
          </a:p>
          <a:p>
            <a:r>
              <a:rPr lang="hu-HU" dirty="0"/>
              <a:t>Hortobágy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8839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AAB255-F448-44C0-88AE-DBF546DA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Matyó </a:t>
            </a:r>
            <a:r>
              <a:rPr lang="hu-HU" dirty="0" err="1"/>
              <a:t>folk</a:t>
            </a:r>
            <a:r>
              <a:rPr lang="hu-HU" dirty="0"/>
              <a:t> art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ADC2958-566C-487C-B188-63D81E95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End of 19th </a:t>
            </a:r>
            <a:r>
              <a:rPr lang="hu-HU" dirty="0" err="1"/>
              <a:t>century</a:t>
            </a:r>
            <a:endParaRPr lang="hu-HU" dirty="0"/>
          </a:p>
          <a:p>
            <a:r>
              <a:rPr lang="hu-HU" dirty="0" err="1"/>
              <a:t>Embroidery</a:t>
            </a:r>
            <a:endParaRPr lang="hu-HU" dirty="0"/>
          </a:p>
          <a:p>
            <a:r>
              <a:rPr lang="hu-HU" dirty="0" err="1"/>
              <a:t>Motfs</a:t>
            </a:r>
            <a:endParaRPr lang="hu-HU" dirty="0"/>
          </a:p>
          <a:p>
            <a:r>
              <a:rPr lang="hu-HU" dirty="0"/>
              <a:t>Matyó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costume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B0773BF-FB72-4323-90C0-44420C464F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5214">
            <a:off x="8641916" y="2453638"/>
            <a:ext cx="2044556" cy="30724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2642B2A-191F-4792-B316-B7A9C7CB6B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964" y="3523611"/>
            <a:ext cx="3069359" cy="20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9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9A4324E-D800-4B84-83E6-CDC4A52A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Herend </a:t>
            </a:r>
            <a:r>
              <a:rPr lang="hu-HU" dirty="0" err="1"/>
              <a:t>porcelain</a:t>
            </a:r>
            <a:r>
              <a:rPr lang="hu-HU" dirty="0"/>
              <a:t>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9E31D55-636C-46EB-B52B-217CCF08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1777 </a:t>
            </a:r>
            <a:r>
              <a:rPr lang="hu-HU" dirty="0" err="1"/>
              <a:t>porcelain</a:t>
            </a:r>
            <a:r>
              <a:rPr lang="hu-HU" dirty="0"/>
              <a:t> </a:t>
            </a:r>
            <a:r>
              <a:rPr lang="hu-HU" dirty="0" err="1"/>
              <a:t>factory</a:t>
            </a:r>
            <a:endParaRPr lang="hu-HU" dirty="0"/>
          </a:p>
          <a:p>
            <a:r>
              <a:rPr lang="hu-HU" dirty="0"/>
              <a:t>Hollóháza of </a:t>
            </a:r>
            <a:r>
              <a:rPr lang="hu-HU" dirty="0" err="1"/>
              <a:t>Borsod-Abauj-Zemplen</a:t>
            </a:r>
            <a:r>
              <a:rPr lang="hu-HU" dirty="0"/>
              <a:t> </a:t>
            </a:r>
            <a:r>
              <a:rPr lang="hu-HU" dirty="0" err="1"/>
              <a:t>County</a:t>
            </a:r>
            <a:endParaRPr lang="hu-HU" dirty="0"/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quality</a:t>
            </a:r>
            <a:endParaRPr lang="hu-HU" dirty="0"/>
          </a:p>
          <a:p>
            <a:r>
              <a:rPr lang="hu-HU" dirty="0" err="1"/>
              <a:t>Tastefully</a:t>
            </a:r>
            <a:r>
              <a:rPr lang="hu-HU" dirty="0"/>
              <a:t> </a:t>
            </a:r>
            <a:r>
              <a:rPr lang="hu-HU" dirty="0" err="1"/>
              <a:t>decorated</a:t>
            </a:r>
            <a:endParaRPr lang="hu-HU" dirty="0"/>
          </a:p>
          <a:p>
            <a:r>
              <a:rPr lang="es-ES" dirty="0"/>
              <a:t>World famous (ex: Japan, USA, Australia)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7C5CCBF-C883-4629-801A-F92BDFA9D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847">
            <a:off x="7239144" y="3298680"/>
            <a:ext cx="3779838" cy="20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2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EBAC151-7859-494D-802D-0C917937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Mohácsi búsójárás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C646D1-F965-417B-830B-5A22A67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belongs to a seminary, waiting for springtime </a:t>
            </a:r>
            <a:endParaRPr lang="hu-HU" dirty="0" smtClean="0"/>
          </a:p>
          <a:p>
            <a:r>
              <a:rPr lang="en-US" dirty="0" smtClean="0"/>
              <a:t>Sheepskin </a:t>
            </a:r>
            <a:r>
              <a:rPr lang="en-US" dirty="0" smtClean="0"/>
              <a:t>Dress, Leatherette, Mourning </a:t>
            </a:r>
            <a:r>
              <a:rPr lang="en-US" dirty="0" smtClean="0"/>
              <a:t>Mask</a:t>
            </a:r>
            <a:endParaRPr lang="hu-HU" dirty="0" smtClean="0"/>
          </a:p>
          <a:p>
            <a:r>
              <a:rPr lang="hu-HU" dirty="0" err="1" smtClean="0"/>
              <a:t>Sound-generating</a:t>
            </a:r>
            <a:r>
              <a:rPr lang="hu-HU" dirty="0" smtClean="0"/>
              <a:t> </a:t>
            </a:r>
            <a:r>
              <a:rPr lang="hu-HU" dirty="0" err="1"/>
              <a:t>devices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B7D46B5-AFAE-4F8F-8F9A-BE472AC066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7578">
            <a:off x="6419273" y="3681496"/>
            <a:ext cx="3486150" cy="21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7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3AE1F4-7D7A-4B29-9A34-997C8B96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Hortobágy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718E429-777C-4E14-BC52-7ABBFDF4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849788" cy="3599316"/>
          </a:xfrm>
        </p:spPr>
        <p:txBody>
          <a:bodyPr/>
          <a:lstStyle/>
          <a:p>
            <a:r>
              <a:rPr lang="hu-HU" dirty="0" err="1"/>
              <a:t>Europe's</a:t>
            </a:r>
            <a:r>
              <a:rPr lang="hu-HU" dirty="0"/>
              <a:t> </a:t>
            </a:r>
            <a:r>
              <a:rPr lang="hu-HU" dirty="0" err="1"/>
              <a:t>largest</a:t>
            </a:r>
            <a:r>
              <a:rPr lang="hu-HU" dirty="0"/>
              <a:t> </a:t>
            </a:r>
            <a:r>
              <a:rPr lang="hu-HU" dirty="0" err="1"/>
              <a:t>grassland</a:t>
            </a:r>
            <a:endParaRPr lang="hu-HU" dirty="0"/>
          </a:p>
          <a:p>
            <a:r>
              <a:rPr lang="hu-HU" dirty="0" err="1"/>
              <a:t>shepherd</a:t>
            </a:r>
            <a:r>
              <a:rPr lang="hu-HU" dirty="0"/>
              <a:t> </a:t>
            </a:r>
            <a:r>
              <a:rPr lang="hu-HU" dirty="0" err="1"/>
              <a:t>Communities</a:t>
            </a:r>
            <a:endParaRPr lang="hu-HU" dirty="0"/>
          </a:p>
          <a:p>
            <a:r>
              <a:rPr lang="hu-HU" dirty="0" err="1"/>
              <a:t>Sheer</a:t>
            </a:r>
            <a:r>
              <a:rPr lang="hu-HU" dirty="0"/>
              <a:t> </a:t>
            </a:r>
            <a:r>
              <a:rPr lang="hu-HU" dirty="0" err="1"/>
              <a:t>biodiversity</a:t>
            </a:r>
            <a:endParaRPr lang="hu-HU" dirty="0"/>
          </a:p>
          <a:p>
            <a:r>
              <a:rPr lang="en-US"/>
              <a:t>An outstanding example of the harmonious coexistence of man and nature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396CC3C-1903-4BC7-B030-D2AE268A66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5073" y="2388474"/>
            <a:ext cx="2966605" cy="208105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D8BEFD6-642B-45CB-9083-B2595DFBC4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347" y="4469525"/>
            <a:ext cx="2466975" cy="1847850"/>
          </a:xfrm>
          <a:prstGeom prst="rect">
            <a:avLst/>
          </a:prstGeom>
        </p:spPr>
      </p:pic>
      <p:pic>
        <p:nvPicPr>
          <p:cNvPr id="2049" name="DefaultOcx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1913" cy="455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447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5864BA-A070-488E-84D4-38EEDE90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Foods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7E2E70F-CD4F-4DC1-8176-8A461851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77214"/>
            <a:ext cx="9613861" cy="3599316"/>
          </a:xfrm>
        </p:spPr>
        <p:txBody>
          <a:bodyPr>
            <a:normAutofit/>
          </a:bodyPr>
          <a:lstStyle/>
          <a:p>
            <a:r>
              <a:rPr lang="en-US" dirty="0" err="1" smtClean="0"/>
              <a:t>Csabai</a:t>
            </a:r>
            <a:r>
              <a:rPr lang="en-US" dirty="0" smtClean="0"/>
              <a:t> sausage</a:t>
            </a:r>
          </a:p>
          <a:p>
            <a:r>
              <a:rPr lang="en-US" dirty="0" smtClean="0"/>
              <a:t>Winter salami</a:t>
            </a:r>
          </a:p>
          <a:p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Bikavér</a:t>
            </a:r>
            <a:endParaRPr lang="en-US" dirty="0" smtClean="0"/>
          </a:p>
          <a:p>
            <a:r>
              <a:rPr lang="en-US" dirty="0" err="1" smtClean="0"/>
              <a:t>Unicum</a:t>
            </a:r>
            <a:endParaRPr lang="en-US" dirty="0" smtClean="0"/>
          </a:p>
          <a:p>
            <a:r>
              <a:rPr lang="en-US" dirty="0" err="1" smtClean="0"/>
              <a:t>Kalocsai</a:t>
            </a:r>
            <a:r>
              <a:rPr lang="en-US" dirty="0" smtClean="0"/>
              <a:t> </a:t>
            </a:r>
            <a:r>
              <a:rPr lang="en-US" dirty="0" smtClean="0"/>
              <a:t>red pepper</a:t>
            </a:r>
            <a:endParaRPr lang="en-US" dirty="0" smtClean="0"/>
          </a:p>
          <a:p>
            <a:r>
              <a:rPr lang="en-US" dirty="0" smtClean="0"/>
              <a:t>Chimney cake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74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BA0F7F-B18D-4D36-85A0-9A7A08E5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hu-HU" dirty="0" smtClean="0"/>
              <a:t>Csabai </a:t>
            </a:r>
            <a:r>
              <a:rPr lang="hu-HU" dirty="0" err="1"/>
              <a:t>sausage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2FE074F-6CD6-4090-8DDC-9D255FC6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1809.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use </a:t>
            </a:r>
            <a:r>
              <a:rPr lang="en-US" dirty="0"/>
              <a:t>of hot pepper for </a:t>
            </a:r>
            <a:r>
              <a:rPr lang="en-US" dirty="0" smtClean="0"/>
              <a:t>seasoning</a:t>
            </a:r>
            <a:endParaRPr lang="hu-HU" dirty="0" smtClean="0"/>
          </a:p>
          <a:p>
            <a:r>
              <a:rPr lang="hu-HU" dirty="0" err="1" smtClean="0"/>
              <a:t>Inheritance</a:t>
            </a:r>
            <a:r>
              <a:rPr lang="hu-HU" dirty="0" smtClean="0"/>
              <a:t> </a:t>
            </a:r>
            <a:r>
              <a:rPr lang="hu-HU" dirty="0" smtClean="0"/>
              <a:t>of </a:t>
            </a:r>
            <a:r>
              <a:rPr lang="hu-HU" dirty="0" smtClean="0"/>
              <a:t>recipe</a:t>
            </a:r>
          </a:p>
          <a:p>
            <a:r>
              <a:rPr lang="hu-HU" dirty="0" err="1" smtClean="0"/>
              <a:t>Spread</a:t>
            </a:r>
            <a:r>
              <a:rPr lang="hu-HU" dirty="0"/>
              <a:t>:	</a:t>
            </a:r>
            <a:r>
              <a:rPr lang="hu-HU" dirty="0" err="1"/>
              <a:t>Carpathian</a:t>
            </a:r>
            <a:r>
              <a:rPr lang="hu-HU" dirty="0"/>
              <a:t> </a:t>
            </a:r>
            <a:r>
              <a:rPr lang="hu-HU" dirty="0" err="1"/>
              <a:t>Basin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Australia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North</a:t>
            </a:r>
            <a:r>
              <a:rPr lang="hu-HU" dirty="0"/>
              <a:t> and South </a:t>
            </a:r>
            <a:r>
              <a:rPr lang="hu-HU" dirty="0" err="1"/>
              <a:t>America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C451B15-197F-4BF8-AB22-72B05A2F0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5617">
            <a:off x="7666182" y="3192174"/>
            <a:ext cx="2899353" cy="2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86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EE411C-EAAE-4BCF-84A7-7EC3819E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Winter </a:t>
            </a:r>
            <a:r>
              <a:rPr lang="hu-HU" dirty="0" err="1"/>
              <a:t>salami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4EBC31-1FAA-445E-9A5F-C4EEB530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Ármin </a:t>
            </a:r>
            <a:r>
              <a:rPr lang="hu-HU" dirty="0" err="1"/>
              <a:t>Herz</a:t>
            </a:r>
            <a:endParaRPr lang="hu-HU" dirty="0"/>
          </a:p>
          <a:p>
            <a:r>
              <a:rPr lang="hu-HU" dirty="0"/>
              <a:t>XIX. </a:t>
            </a:r>
            <a:r>
              <a:rPr lang="hu-HU" dirty="0" err="1"/>
              <a:t>Century</a:t>
            </a:r>
            <a:r>
              <a:rPr lang="hu-HU" dirty="0"/>
              <a:t> recipe</a:t>
            </a:r>
          </a:p>
          <a:p>
            <a:r>
              <a:rPr lang="hu-HU" dirty="0" err="1"/>
              <a:t>premium</a:t>
            </a:r>
            <a:r>
              <a:rPr lang="hu-HU" dirty="0"/>
              <a:t> </a:t>
            </a:r>
            <a:r>
              <a:rPr lang="hu-HU" dirty="0" err="1"/>
              <a:t>quality</a:t>
            </a:r>
            <a:r>
              <a:rPr lang="hu-HU" dirty="0"/>
              <a:t>: 	</a:t>
            </a:r>
            <a:r>
              <a:rPr lang="hu-HU" dirty="0" err="1"/>
              <a:t>-beechwood-smoked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		</a:t>
            </a:r>
            <a:r>
              <a:rPr lang="hu-HU" dirty="0" err="1"/>
              <a:t>-white</a:t>
            </a:r>
            <a:r>
              <a:rPr lang="hu-HU" dirty="0"/>
              <a:t> </a:t>
            </a:r>
            <a:r>
              <a:rPr lang="hu-HU" dirty="0" err="1"/>
              <a:t>allspice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		</a:t>
            </a:r>
            <a:r>
              <a:rPr lang="hu-HU" dirty="0" err="1"/>
              <a:t>-gray-white</a:t>
            </a:r>
            <a:r>
              <a:rPr lang="hu-HU" dirty="0"/>
              <a:t> </a:t>
            </a:r>
            <a:r>
              <a:rPr lang="hu-HU" dirty="0" err="1"/>
              <a:t>noble</a:t>
            </a:r>
            <a:r>
              <a:rPr lang="hu-HU" dirty="0"/>
              <a:t> </a:t>
            </a:r>
            <a:r>
              <a:rPr lang="hu-HU" dirty="0" err="1"/>
              <a:t>mold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1A738CF-2ED2-4E45-B953-7874AB6FDB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9616">
            <a:off x="8685755" y="3979537"/>
            <a:ext cx="3216852" cy="216022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E020EFC-FA37-415E-8295-B7C2C822A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499">
            <a:off x="1138960" y="425954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50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A496E7A-66F8-4E87-871E-F57BC87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Egri Bikavér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83B5682-2A02-4354-8590-4AF7220B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Modern Wine of Protected Origin (1997) </a:t>
            </a:r>
            <a:endParaRPr lang="hu-HU" dirty="0" smtClean="0"/>
          </a:p>
          <a:p>
            <a:r>
              <a:rPr lang="en-US" dirty="0" smtClean="0"/>
              <a:t>Red </a:t>
            </a:r>
            <a:r>
              <a:rPr lang="en-US" dirty="0" smtClean="0"/>
              <a:t>wine </a:t>
            </a:r>
            <a:endParaRPr lang="hu-HU" dirty="0" smtClean="0"/>
          </a:p>
          <a:p>
            <a:r>
              <a:rPr lang="en-US" dirty="0" err="1" smtClean="0"/>
              <a:t>Terroir</a:t>
            </a:r>
            <a:r>
              <a:rPr lang="en-US" dirty="0" smtClean="0"/>
              <a:t> </a:t>
            </a:r>
            <a:r>
              <a:rPr lang="en-US" dirty="0" smtClean="0"/>
              <a:t>wine: - production </a:t>
            </a:r>
            <a:r>
              <a:rPr lang="en-US" dirty="0" smtClean="0"/>
              <a:t>areas</a:t>
            </a:r>
            <a:r>
              <a:rPr lang="hu-HU" dirty="0" smtClean="0"/>
              <a:t>	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	   </a:t>
            </a:r>
            <a:r>
              <a:rPr lang="hu-HU" dirty="0" err="1" smtClean="0"/>
              <a:t>-mezoclimate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	   - </a:t>
            </a:r>
            <a:r>
              <a:rPr lang="hu-HU" dirty="0" err="1" smtClean="0"/>
              <a:t>choosing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appropriate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		</a:t>
            </a:r>
            <a:r>
              <a:rPr lang="hu-HU" dirty="0" err="1" smtClean="0"/>
              <a:t>wine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	  - </a:t>
            </a:r>
            <a:r>
              <a:rPr lang="hu-HU" dirty="0" err="1" smtClean="0"/>
              <a:t>maturation</a:t>
            </a:r>
            <a:endParaRPr lang="hu-HU" dirty="0" smtClean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E969FEE-95BF-400A-8F39-6CEEED7FD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2584">
            <a:off x="7174490" y="2969057"/>
            <a:ext cx="2911619" cy="25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46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5C87B7A-F330-42E7-8DC0-A1A11C5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Unicum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8ED115-23F5-4F18-AC8E-3D76D56B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was formed in 1790 by Joseph II and one of the ancestors of the </a:t>
            </a:r>
            <a:r>
              <a:rPr lang="en-US" dirty="0" err="1" smtClean="0"/>
              <a:t>Zwack</a:t>
            </a:r>
            <a:r>
              <a:rPr lang="en-US" dirty="0" smtClean="0"/>
              <a:t> family </a:t>
            </a:r>
            <a:endParaRPr lang="hu-HU" dirty="0" smtClean="0"/>
          </a:p>
          <a:p>
            <a:r>
              <a:rPr lang="en-US" dirty="0" smtClean="0"/>
              <a:t>According </a:t>
            </a:r>
            <a:r>
              <a:rPr lang="en-US" dirty="0" smtClean="0"/>
              <a:t>to history, he served 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en-US" dirty="0" smtClean="0"/>
              <a:t>a</a:t>
            </a:r>
            <a:r>
              <a:rPr lang="hu-HU" dirty="0" smtClean="0"/>
              <a:t>s a</a:t>
            </a:r>
            <a:r>
              <a:rPr lang="en-US" dirty="0" smtClean="0"/>
              <a:t> </a:t>
            </a:r>
            <a:r>
              <a:rPr lang="en-US" dirty="0" smtClean="0"/>
              <a:t>medicine to the king 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the first sip the king </a:t>
            </a:r>
            <a:r>
              <a:rPr lang="en-US" dirty="0" smtClean="0"/>
              <a:t>exclaim</a:t>
            </a:r>
            <a:r>
              <a:rPr lang="hu-HU" dirty="0" err="1" smtClean="0"/>
              <a:t>ed</a:t>
            </a:r>
            <a:r>
              <a:rPr lang="en-US" dirty="0" smtClean="0"/>
              <a:t>: </a:t>
            </a:r>
            <a:r>
              <a:rPr lang="en-US" dirty="0" smtClean="0"/>
              <a:t>"</a:t>
            </a:r>
            <a:r>
              <a:rPr lang="en-US" dirty="0" err="1" smtClean="0"/>
              <a:t>Dasistein</a:t>
            </a:r>
            <a:r>
              <a:rPr lang="en-US" dirty="0" smtClean="0"/>
              <a:t> </a:t>
            </a:r>
            <a:r>
              <a:rPr lang="en-US" dirty="0" err="1" smtClean="0"/>
              <a:t>Unicum</a:t>
            </a:r>
            <a:r>
              <a:rPr lang="en-US" dirty="0" smtClean="0"/>
              <a:t>" </a:t>
            </a:r>
            <a:endParaRPr lang="hu-HU" dirty="0" smtClean="0"/>
          </a:p>
          <a:p>
            <a:r>
              <a:rPr lang="en-US" dirty="0" smtClean="0"/>
              <a:t>Popular</a:t>
            </a:r>
            <a:endParaRPr lang="hu-HU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Italy</a:t>
            </a:r>
            <a:endParaRPr lang="hu-HU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in Germany </a:t>
            </a:r>
            <a:endParaRPr lang="hu-HU" dirty="0" smtClean="0"/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Austria </a:t>
            </a:r>
            <a:endParaRPr lang="hu-HU" dirty="0" smtClean="0"/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Hungarian </a:t>
            </a:r>
            <a:r>
              <a:rPr lang="en-US" dirty="0" smtClean="0"/>
              <a:t>populated areas of the Carpathian Basin</a:t>
            </a:r>
            <a:endParaRPr lang="hu-HU" dirty="0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xmlns="" id="{8B23FC4E-2BCB-4965-BFA1-248A1EC6F855}"/>
              </a:ext>
            </a:extLst>
          </p:cNvPr>
          <p:cNvSpPr/>
          <p:nvPr/>
        </p:nvSpPr>
        <p:spPr>
          <a:xfrm rot="5400000">
            <a:off x="5308006" y="3389481"/>
            <a:ext cx="424873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5E37128-4741-4A19-8FA4-EB7E043FF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4627" y="3061531"/>
            <a:ext cx="1889091" cy="31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90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46323BB-1C03-42CF-B019-C2774C6E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Kalocsai 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pepper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44C15CF-C557-41E7-A0B0-8F71F446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Kalocsa</a:t>
            </a:r>
            <a:r>
              <a:rPr lang="hu-HU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pepper-producing landscape </a:t>
            </a:r>
            <a:endParaRPr lang="hu-HU" dirty="0" smtClean="0"/>
          </a:p>
          <a:p>
            <a:r>
              <a:rPr lang="en-US" dirty="0" smtClean="0"/>
              <a:t>Product</a:t>
            </a:r>
            <a:r>
              <a:rPr lang="en-US" dirty="0" smtClean="0"/>
              <a:t>: deep red with a pleasant aroma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B3E479F-9AB6-4DF4-BD01-35FE7ABE93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5180">
            <a:off x="7407564" y="3290164"/>
            <a:ext cx="3113231" cy="23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48B5F6-FA5C-4617-B1FB-3EAEF72C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</a:t>
            </a:r>
            <a:r>
              <a:rPr lang="hu-HU" dirty="0" err="1" smtClean="0"/>
              <a:t>Chimney</a:t>
            </a:r>
            <a:r>
              <a:rPr lang="hu-HU" dirty="0" smtClean="0"/>
              <a:t> </a:t>
            </a:r>
            <a:r>
              <a:rPr lang="hu-HU" dirty="0" err="1" smtClean="0"/>
              <a:t>cake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97A9994-CDC9-4E30-AAFF-52203908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shape is reminiscent of smoke extraction chimneys </a:t>
            </a:r>
            <a:endParaRPr lang="hu-HU" dirty="0" smtClean="0"/>
          </a:p>
          <a:p>
            <a:r>
              <a:rPr lang="en-US" dirty="0" smtClean="0"/>
              <a:t>Mary </a:t>
            </a:r>
            <a:r>
              <a:rPr lang="en-US" dirty="0" smtClean="0"/>
              <a:t>Mikes 1784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4FB7BE4-439B-440A-AE18-DA28756D03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9104">
            <a:off x="8053964" y="3253363"/>
            <a:ext cx="2466254" cy="24662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003B1C4-93DC-4018-B44D-AB6847F0AE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7067">
            <a:off x="4177562" y="40047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89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7ABA5AF-AD86-4386-AB04-A12AF721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Aggtelek </a:t>
            </a:r>
            <a:r>
              <a:rPr lang="hu-HU" dirty="0" err="1"/>
              <a:t>stalactite</a:t>
            </a:r>
            <a:r>
              <a:rPr lang="hu-HU" dirty="0"/>
              <a:t> </a:t>
            </a:r>
            <a:r>
              <a:rPr lang="hu-HU" dirty="0" err="1"/>
              <a:t>cave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BEC14D1-9A01-4881-9216-01EF3887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712 </a:t>
            </a:r>
            <a:r>
              <a:rPr lang="hu-HU" dirty="0" err="1"/>
              <a:t>cave</a:t>
            </a:r>
            <a:endParaRPr lang="hu-HU" dirty="0"/>
          </a:p>
          <a:p>
            <a:r>
              <a:rPr lang="en-US" dirty="0"/>
              <a:t>Of these, 273 are Hungarian states</a:t>
            </a:r>
            <a:endParaRPr lang="hu-HU" dirty="0"/>
          </a:p>
          <a:p>
            <a:r>
              <a:rPr lang="hu-HU" dirty="0"/>
              <a:t>Most </a:t>
            </a:r>
            <a:r>
              <a:rPr lang="hu-HU" dirty="0" err="1"/>
              <a:t>famous</a:t>
            </a:r>
            <a:r>
              <a:rPr lang="hu-HU" dirty="0"/>
              <a:t>: </a:t>
            </a:r>
            <a:r>
              <a:rPr lang="hu-HU" dirty="0" err="1"/>
              <a:t>Baradla-Domica</a:t>
            </a:r>
            <a:r>
              <a:rPr lang="hu-HU" dirty="0"/>
              <a:t> </a:t>
            </a:r>
            <a:r>
              <a:rPr lang="hu-HU" dirty="0" err="1"/>
              <a:t>cave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  <a:p>
            <a:r>
              <a:rPr lang="hu-HU" dirty="0" err="1"/>
              <a:t>Diverse</a:t>
            </a:r>
            <a:r>
              <a:rPr lang="hu-HU" dirty="0"/>
              <a:t> </a:t>
            </a:r>
            <a:r>
              <a:rPr lang="hu-HU" dirty="0" err="1"/>
              <a:t>flora</a:t>
            </a:r>
            <a:r>
              <a:rPr lang="hu-HU" dirty="0"/>
              <a:t> and fauna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06C1DCC-5DFE-4491-A1BF-0D1009D71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7631">
            <a:off x="8046748" y="2714480"/>
            <a:ext cx="2916273" cy="19406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15C5E5A-E7BE-4F87-BEA1-948F65925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137">
            <a:off x="4581525" y="45098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59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155</TotalTime>
  <Words>362</Words>
  <Application>Microsoft Office PowerPoint</Application>
  <PresentationFormat>Egyéni</PresentationFormat>
  <Paragraphs>94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Berlin</vt:lpstr>
      <vt:lpstr>Hungarikum’s</vt:lpstr>
      <vt:lpstr>Foods</vt:lpstr>
      <vt:lpstr>1. Csabai sausage</vt:lpstr>
      <vt:lpstr>2. Winter salami</vt:lpstr>
      <vt:lpstr>3. Egri Bikavér </vt:lpstr>
      <vt:lpstr>4. Unicum</vt:lpstr>
      <vt:lpstr>5. Kalocsai red pepper</vt:lpstr>
      <vt:lpstr>6. Chimney cake</vt:lpstr>
      <vt:lpstr>Aggtelek stalactite cave</vt:lpstr>
      <vt:lpstr>Sport: Ferenc Puskás</vt:lpstr>
      <vt:lpstr>János Neumann: computer</vt:lpstr>
      <vt:lpstr>Zsolnay porcelain and ceramic</vt:lpstr>
      <vt:lpstr>Cultural heritage</vt:lpstr>
      <vt:lpstr>1. Matyó folk art</vt:lpstr>
      <vt:lpstr>2. Herend porcelain: </vt:lpstr>
      <vt:lpstr>3. Mohácsi búsójárás</vt:lpstr>
      <vt:lpstr>4. Hortobágy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Hungarikumok</dc:title>
  <dc:creator>Dorina</dc:creator>
  <cp:lastModifiedBy>Eszter</cp:lastModifiedBy>
  <cp:revision>22</cp:revision>
  <dcterms:created xsi:type="dcterms:W3CDTF">2019-09-21T14:05:33Z</dcterms:created>
  <dcterms:modified xsi:type="dcterms:W3CDTF">2019-12-06T16:23:25Z</dcterms:modified>
</cp:coreProperties>
</file>