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660"/>
  </p:normalViewPr>
  <p:slideViewPr>
    <p:cSldViewPr snapToGrid="0">
      <p:cViewPr varScale="1">
        <p:scale>
          <a:sx n="90" d="100"/>
          <a:sy n="90" d="100"/>
        </p:scale>
        <p:origin x="5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tr-TR"/>
              <a:t>Asıl başlık stilini düzenlemek için tıklayın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2/10/2019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98EBFC-4A12-4D68-A1FF-60AF5668232D}"/>
              </a:ext>
            </a:extLst>
          </p:cNvPr>
          <p:cNvSpPr>
            <a:spLocks noGrp="1"/>
          </p:cNvSpPr>
          <p:nvPr>
            <p:ph type="ctrTitle"/>
          </p:nvPr>
        </p:nvSpPr>
        <p:spPr/>
        <p:txBody>
          <a:bodyPr/>
          <a:lstStyle/>
          <a:p>
            <a:r>
              <a:rPr lang="en-US" dirty="0"/>
              <a:t> CAUTİONS TO TAKE AGAİNST AİR POLLUTİON</a:t>
            </a:r>
            <a:endParaRPr lang="tr-TR" dirty="0"/>
          </a:p>
        </p:txBody>
      </p:sp>
      <p:pic>
        <p:nvPicPr>
          <p:cNvPr id="5" name="Resim 4">
            <a:extLst>
              <a:ext uri="{FF2B5EF4-FFF2-40B4-BE49-F238E27FC236}">
                <a16:creationId xmlns:a16="http://schemas.microsoft.com/office/drawing/2014/main" id="{F4568619-934C-4898-8787-D1D3D4A09028}"/>
              </a:ext>
            </a:extLst>
          </p:cNvPr>
          <p:cNvPicPr>
            <a:picLocks noChangeAspect="1"/>
          </p:cNvPicPr>
          <p:nvPr/>
        </p:nvPicPr>
        <p:blipFill>
          <a:blip r:embed="rId2"/>
          <a:stretch>
            <a:fillRect/>
          </a:stretch>
        </p:blipFill>
        <p:spPr>
          <a:xfrm>
            <a:off x="464288" y="542154"/>
            <a:ext cx="4416057" cy="28442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107952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CE267F4-98CC-45F9-81A9-A83E31357965}"/>
              </a:ext>
            </a:extLst>
          </p:cNvPr>
          <p:cNvSpPr>
            <a:spLocks noGrp="1"/>
          </p:cNvSpPr>
          <p:nvPr>
            <p:ph idx="1"/>
          </p:nvPr>
        </p:nvSpPr>
        <p:spPr>
          <a:xfrm>
            <a:off x="201908" y="1171543"/>
            <a:ext cx="8097361" cy="4933506"/>
          </a:xfrm>
        </p:spPr>
        <p:txBody>
          <a:bodyPr>
            <a:normAutofit fontScale="92500" lnSpcReduction="20000"/>
          </a:bodyPr>
          <a:lstStyle/>
          <a:p>
            <a:r>
              <a:rPr lang="en-US" sz="2000" dirty="0"/>
              <a:t>İt needs to be ensured that industrial plants put filters  on their flues. They also need to pick their spots wisely.</a:t>
            </a:r>
            <a:endParaRPr lang="tr-TR" sz="2000" dirty="0"/>
          </a:p>
          <a:p>
            <a:endParaRPr lang="tr-TR" sz="2000" dirty="0"/>
          </a:p>
          <a:p>
            <a:r>
              <a:rPr lang="en-US" sz="2000" dirty="0"/>
              <a:t>People should use high calorie coal to w</a:t>
            </a:r>
            <a:r>
              <a:rPr lang="tr-TR" sz="2000" dirty="0"/>
              <a:t>a</a:t>
            </a:r>
            <a:r>
              <a:rPr lang="en-US" sz="2000" dirty="0"/>
              <a:t>rm up their homes. Flues and stove pipes should be cleaned annually. It should be considered important to isolate windows , doors and roofs. Using of natural gas should be generalized and encouraged. Low calorie illegal coal usage should be prevented as that c</a:t>
            </a:r>
            <a:r>
              <a:rPr lang="tr-TR" sz="2000" dirty="0"/>
              <a:t>a</a:t>
            </a:r>
            <a:r>
              <a:rPr lang="en-US" sz="2000" dirty="0"/>
              <a:t>uses for more pollution.</a:t>
            </a:r>
            <a:endParaRPr lang="tr-TR" sz="2000" dirty="0"/>
          </a:p>
          <a:p>
            <a:endParaRPr lang="tr-TR" sz="2000" dirty="0"/>
          </a:p>
          <a:p>
            <a:r>
              <a:rPr lang="en-US" sz="2000" dirty="0"/>
              <a:t>Bailers of heaters and natural gas should be treated periodically. People that are </a:t>
            </a:r>
            <a:r>
              <a:rPr lang="en-US" sz="2000" dirty="0" err="1"/>
              <a:t>gonna</a:t>
            </a:r>
            <a:r>
              <a:rPr lang="en-US" sz="2000" dirty="0"/>
              <a:t> treat the </a:t>
            </a:r>
            <a:r>
              <a:rPr lang="en-US" sz="2000" dirty="0" err="1"/>
              <a:t>henters</a:t>
            </a:r>
            <a:r>
              <a:rPr lang="en-US" sz="2000" dirty="0"/>
              <a:t> must be educated well. Central </a:t>
            </a:r>
            <a:r>
              <a:rPr lang="en-US" sz="2000" dirty="0" err="1"/>
              <a:t>healting</a:t>
            </a:r>
            <a:r>
              <a:rPr lang="en-US" sz="2000" dirty="0"/>
              <a:t> systems should be used at new settlements. Forests should be </a:t>
            </a:r>
            <a:r>
              <a:rPr lang="en-US" sz="2000" dirty="0" err="1"/>
              <a:t>increared</a:t>
            </a:r>
            <a:r>
              <a:rPr lang="en-US" sz="2000" dirty="0"/>
              <a:t> , pollution decreasing , precautions in development plans must be followed. </a:t>
            </a:r>
            <a:endParaRPr lang="tr-TR" sz="2000" dirty="0"/>
          </a:p>
          <a:p>
            <a:endParaRPr lang="tr-TR" sz="2000" dirty="0"/>
          </a:p>
          <a:p>
            <a:r>
              <a:rPr lang="en-US" sz="2000" dirty="0"/>
              <a:t>Public transportations should be generalized. Fir</a:t>
            </a:r>
            <a:r>
              <a:rPr lang="tr-TR" sz="2000" dirty="0"/>
              <a:t>s</a:t>
            </a:r>
            <a:r>
              <a:rPr lang="en-US" sz="2000" dirty="0"/>
              <a:t>t of all to prevent air pollution we must replace fossil fuels with solar energy wind power and geothermal energy.</a:t>
            </a:r>
            <a:endParaRPr lang="tr-TR" sz="2000" dirty="0"/>
          </a:p>
          <a:p>
            <a:endParaRPr lang="tr-TR" sz="2000" dirty="0"/>
          </a:p>
          <a:p>
            <a:endParaRPr lang="tr-TR" sz="2000" dirty="0"/>
          </a:p>
          <a:p>
            <a:endParaRPr lang="tr-TR" sz="2000" dirty="0"/>
          </a:p>
        </p:txBody>
      </p:sp>
      <p:pic>
        <p:nvPicPr>
          <p:cNvPr id="11" name="Resim 10">
            <a:extLst>
              <a:ext uri="{FF2B5EF4-FFF2-40B4-BE49-F238E27FC236}">
                <a16:creationId xmlns:a16="http://schemas.microsoft.com/office/drawing/2014/main" id="{BC88B37C-7507-4504-8D32-E7DEA6B22C83}"/>
              </a:ext>
            </a:extLst>
          </p:cNvPr>
          <p:cNvPicPr>
            <a:picLocks noChangeAspect="1"/>
          </p:cNvPicPr>
          <p:nvPr/>
        </p:nvPicPr>
        <p:blipFill>
          <a:blip r:embed="rId2"/>
          <a:stretch>
            <a:fillRect/>
          </a:stretch>
        </p:blipFill>
        <p:spPr>
          <a:xfrm>
            <a:off x="8107109" y="3531399"/>
            <a:ext cx="4128115" cy="2766431"/>
          </a:xfrm>
          <a:prstGeom prst="rect">
            <a:avLst/>
          </a:prstGeom>
          <a:ln>
            <a:noFill/>
          </a:ln>
          <a:effectLst>
            <a:softEdge rad="112500"/>
          </a:effectLst>
        </p:spPr>
      </p:pic>
      <p:pic>
        <p:nvPicPr>
          <p:cNvPr id="13" name="Resim 12">
            <a:extLst>
              <a:ext uri="{FF2B5EF4-FFF2-40B4-BE49-F238E27FC236}">
                <a16:creationId xmlns:a16="http://schemas.microsoft.com/office/drawing/2014/main" id="{0548FB4E-53B2-4893-9E05-1C9D2E963078}"/>
              </a:ext>
            </a:extLst>
          </p:cNvPr>
          <p:cNvPicPr>
            <a:picLocks noChangeAspect="1"/>
          </p:cNvPicPr>
          <p:nvPr/>
        </p:nvPicPr>
        <p:blipFill>
          <a:blip r:embed="rId3"/>
          <a:stretch>
            <a:fillRect/>
          </a:stretch>
        </p:blipFill>
        <p:spPr>
          <a:xfrm>
            <a:off x="8063885" y="560170"/>
            <a:ext cx="4128115" cy="2640230"/>
          </a:xfrm>
          <a:prstGeom prst="rect">
            <a:avLst/>
          </a:prstGeom>
          <a:ln>
            <a:noFill/>
          </a:ln>
          <a:effectLst>
            <a:softEdge rad="112500"/>
          </a:effectLst>
        </p:spPr>
      </p:pic>
    </p:spTree>
    <p:extLst>
      <p:ext uri="{BB962C8B-B14F-4D97-AF65-F5344CB8AC3E}">
        <p14:creationId xmlns:p14="http://schemas.microsoft.com/office/powerpoint/2010/main" val="17505495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4F6142-85E4-442B-AE72-00A074CCF9FB}"/>
              </a:ext>
            </a:extLst>
          </p:cNvPr>
          <p:cNvSpPr>
            <a:spLocks noGrp="1"/>
          </p:cNvSpPr>
          <p:nvPr>
            <p:ph idx="1"/>
          </p:nvPr>
        </p:nvSpPr>
        <p:spPr>
          <a:xfrm>
            <a:off x="0" y="1535834"/>
            <a:ext cx="6602819" cy="4960660"/>
          </a:xfrm>
        </p:spPr>
        <p:txBody>
          <a:bodyPr>
            <a:normAutofit fontScale="92500" lnSpcReduction="10000"/>
          </a:bodyPr>
          <a:lstStyle/>
          <a:p>
            <a:r>
              <a:rPr lang="en-US" sz="2100" dirty="0"/>
              <a:t> Forest should be increased when building industrial plants. Industrial waste releasing to the air without being filtered should be prevented. İn cities precautions should be taken to lower the pollution that’s caused by car exhausts.</a:t>
            </a:r>
            <a:endParaRPr lang="tr-TR" sz="2100" dirty="0"/>
          </a:p>
          <a:p>
            <a:endParaRPr lang="tr-TR" sz="2100" dirty="0"/>
          </a:p>
          <a:p>
            <a:r>
              <a:rPr lang="en-US" sz="2100" dirty="0"/>
              <a:t>These </a:t>
            </a:r>
            <a:r>
              <a:rPr lang="en-US" sz="2100" dirty="0" err="1"/>
              <a:t>pollutan</a:t>
            </a:r>
            <a:r>
              <a:rPr lang="tr-TR" sz="2100" dirty="0"/>
              <a:t>t</a:t>
            </a:r>
            <a:r>
              <a:rPr lang="en-US" sz="2100" dirty="0"/>
              <a:t>s make it harder for living creatures to </a:t>
            </a:r>
            <a:r>
              <a:rPr lang="en-US" sz="2100" dirty="0" err="1"/>
              <a:t>breathin</a:t>
            </a:r>
            <a:r>
              <a:rPr lang="en-US" sz="2100" dirty="0"/>
              <a:t>  the winter time because they cause ozone to get thinner. People must be encouraged to use public transportation.</a:t>
            </a:r>
            <a:endParaRPr lang="tr-TR" sz="2100" dirty="0"/>
          </a:p>
          <a:p>
            <a:endParaRPr lang="tr-TR" sz="2100" dirty="0"/>
          </a:p>
          <a:p>
            <a:r>
              <a:rPr lang="en-US" sz="2100" dirty="0"/>
              <a:t>The natural gas that’s used as a fuel must be generalized in public transportation. The destruction of forests should be prevented , afforestation action should be accelerated. </a:t>
            </a:r>
            <a:endParaRPr lang="tr-TR" sz="2100" dirty="0"/>
          </a:p>
          <a:p>
            <a:endParaRPr lang="tr-TR" sz="2100" dirty="0"/>
          </a:p>
          <a:p>
            <a:r>
              <a:rPr lang="en-US" sz="2100" dirty="0"/>
              <a:t>Substances like chlorofluorocarbon damage ozone. Chemicals that could replace these substances must be searched.</a:t>
            </a:r>
            <a:endParaRPr lang="tr-TR" sz="2100" dirty="0"/>
          </a:p>
          <a:p>
            <a:endParaRPr lang="tr-TR" sz="2100" dirty="0"/>
          </a:p>
          <a:p>
            <a:pPr marL="0" indent="0">
              <a:buNone/>
            </a:pPr>
            <a:endParaRPr lang="tr-TR" sz="2100" dirty="0"/>
          </a:p>
          <a:p>
            <a:endParaRPr lang="tr-TR" sz="2100" dirty="0"/>
          </a:p>
          <a:p>
            <a:endParaRPr lang="tr-TR" dirty="0"/>
          </a:p>
          <a:p>
            <a:endParaRPr lang="tr-TR" dirty="0"/>
          </a:p>
          <a:p>
            <a:endParaRPr lang="tr-TR" dirty="0"/>
          </a:p>
        </p:txBody>
      </p:sp>
      <p:pic>
        <p:nvPicPr>
          <p:cNvPr id="5" name="Resim 4">
            <a:extLst>
              <a:ext uri="{FF2B5EF4-FFF2-40B4-BE49-F238E27FC236}">
                <a16:creationId xmlns:a16="http://schemas.microsoft.com/office/drawing/2014/main" id="{7D214AC8-1389-4864-BD42-BD3B87D00FD5}"/>
              </a:ext>
            </a:extLst>
          </p:cNvPr>
          <p:cNvPicPr>
            <a:picLocks noChangeAspect="1"/>
          </p:cNvPicPr>
          <p:nvPr/>
        </p:nvPicPr>
        <p:blipFill>
          <a:blip r:embed="rId2"/>
          <a:stretch>
            <a:fillRect/>
          </a:stretch>
        </p:blipFill>
        <p:spPr>
          <a:xfrm>
            <a:off x="6602819" y="212651"/>
            <a:ext cx="5475927" cy="3007990"/>
          </a:xfrm>
          <a:prstGeom prst="rect">
            <a:avLst/>
          </a:prstGeom>
          <a:ln>
            <a:noFill/>
          </a:ln>
          <a:effectLst>
            <a:softEdge rad="112500"/>
          </a:effectLst>
        </p:spPr>
      </p:pic>
      <p:pic>
        <p:nvPicPr>
          <p:cNvPr id="7" name="Resim 6">
            <a:extLst>
              <a:ext uri="{FF2B5EF4-FFF2-40B4-BE49-F238E27FC236}">
                <a16:creationId xmlns:a16="http://schemas.microsoft.com/office/drawing/2014/main" id="{13D40518-A6AF-4B21-AF14-0024CEAC4B43}"/>
              </a:ext>
            </a:extLst>
          </p:cNvPr>
          <p:cNvPicPr>
            <a:picLocks noChangeAspect="1"/>
          </p:cNvPicPr>
          <p:nvPr/>
        </p:nvPicPr>
        <p:blipFill>
          <a:blip r:embed="rId3"/>
          <a:stretch>
            <a:fillRect/>
          </a:stretch>
        </p:blipFill>
        <p:spPr>
          <a:xfrm>
            <a:off x="6716074" y="3775459"/>
            <a:ext cx="5475926" cy="2869890"/>
          </a:xfrm>
          <a:prstGeom prst="rect">
            <a:avLst/>
          </a:prstGeom>
          <a:ln>
            <a:noFill/>
          </a:ln>
          <a:effectLst>
            <a:softEdge rad="112500"/>
          </a:effectLst>
        </p:spPr>
      </p:pic>
    </p:spTree>
    <p:extLst>
      <p:ext uri="{BB962C8B-B14F-4D97-AF65-F5344CB8AC3E}">
        <p14:creationId xmlns:p14="http://schemas.microsoft.com/office/powerpoint/2010/main" val="11294667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80">
                                          <p:stCondLst>
                                            <p:cond delay="0"/>
                                          </p:stCondLst>
                                        </p:cTn>
                                        <p:tgtEl>
                                          <p:spTgt spid="3">
                                            <p:txEl>
                                              <p:pRg st="4" end="4"/>
                                            </p:txEl>
                                          </p:spTgt>
                                        </p:tgtEl>
                                      </p:cBhvr>
                                    </p:animEffect>
                                    <p:anim calcmode="lin" valueType="num">
                                      <p:cBhvr>
                                        <p:cTn id="3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4" end="4"/>
                                            </p:txEl>
                                          </p:spTgt>
                                        </p:tgtEl>
                                      </p:cBhvr>
                                      <p:to x="100000" y="60000"/>
                                    </p:animScale>
                                    <p:animScale>
                                      <p:cBhvr>
                                        <p:cTn id="40" dur="166" decel="50000">
                                          <p:stCondLst>
                                            <p:cond delay="676"/>
                                          </p:stCondLst>
                                        </p:cTn>
                                        <p:tgtEl>
                                          <p:spTgt spid="3">
                                            <p:txEl>
                                              <p:pRg st="4" end="4"/>
                                            </p:txEl>
                                          </p:spTgt>
                                        </p:tgtEl>
                                      </p:cBhvr>
                                      <p:to x="100000" y="100000"/>
                                    </p:animScale>
                                    <p:animScale>
                                      <p:cBhvr>
                                        <p:cTn id="41" dur="26">
                                          <p:stCondLst>
                                            <p:cond delay="1312"/>
                                          </p:stCondLst>
                                        </p:cTn>
                                        <p:tgtEl>
                                          <p:spTgt spid="3">
                                            <p:txEl>
                                              <p:pRg st="4" end="4"/>
                                            </p:txEl>
                                          </p:spTgt>
                                        </p:tgtEl>
                                      </p:cBhvr>
                                      <p:to x="100000" y="80000"/>
                                    </p:animScale>
                                    <p:animScale>
                                      <p:cBhvr>
                                        <p:cTn id="42" dur="166" decel="50000">
                                          <p:stCondLst>
                                            <p:cond delay="1338"/>
                                          </p:stCondLst>
                                        </p:cTn>
                                        <p:tgtEl>
                                          <p:spTgt spid="3">
                                            <p:txEl>
                                              <p:pRg st="4" end="4"/>
                                            </p:txEl>
                                          </p:spTgt>
                                        </p:tgtEl>
                                      </p:cBhvr>
                                      <p:to x="100000" y="100000"/>
                                    </p:animScale>
                                    <p:animScale>
                                      <p:cBhvr>
                                        <p:cTn id="43" dur="26">
                                          <p:stCondLst>
                                            <p:cond delay="1642"/>
                                          </p:stCondLst>
                                        </p:cTn>
                                        <p:tgtEl>
                                          <p:spTgt spid="3">
                                            <p:txEl>
                                              <p:pRg st="4" end="4"/>
                                            </p:txEl>
                                          </p:spTgt>
                                        </p:tgtEl>
                                      </p:cBhvr>
                                      <p:to x="100000" y="90000"/>
                                    </p:animScale>
                                    <p:animScale>
                                      <p:cBhvr>
                                        <p:cTn id="44" dur="166" decel="50000">
                                          <p:stCondLst>
                                            <p:cond delay="1668"/>
                                          </p:stCondLst>
                                        </p:cTn>
                                        <p:tgtEl>
                                          <p:spTgt spid="3">
                                            <p:txEl>
                                              <p:pRg st="4" end="4"/>
                                            </p:txEl>
                                          </p:spTgt>
                                        </p:tgtEl>
                                      </p:cBhvr>
                                      <p:to x="100000" y="100000"/>
                                    </p:animScale>
                                    <p:animScale>
                                      <p:cBhvr>
                                        <p:cTn id="45" dur="26">
                                          <p:stCondLst>
                                            <p:cond delay="1808"/>
                                          </p:stCondLst>
                                        </p:cTn>
                                        <p:tgtEl>
                                          <p:spTgt spid="3">
                                            <p:txEl>
                                              <p:pRg st="4" end="4"/>
                                            </p:txEl>
                                          </p:spTgt>
                                        </p:tgtEl>
                                      </p:cBhvr>
                                      <p:to x="100000" y="95000"/>
                                    </p:animScale>
                                    <p:animScale>
                                      <p:cBhvr>
                                        <p:cTn id="46" dur="166" decel="50000">
                                          <p:stCondLst>
                                            <p:cond delay="1834"/>
                                          </p:stCondLst>
                                        </p:cTn>
                                        <p:tgtEl>
                                          <p:spTgt spid="3">
                                            <p:txEl>
                                              <p:pRg st="4" end="4"/>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down)">
                                      <p:cBhvr>
                                        <p:cTn id="49" dur="580">
                                          <p:stCondLst>
                                            <p:cond delay="0"/>
                                          </p:stCondLst>
                                        </p:cTn>
                                        <p:tgtEl>
                                          <p:spTgt spid="3">
                                            <p:txEl>
                                              <p:pRg st="6" end="6"/>
                                            </p:txEl>
                                          </p:spTgt>
                                        </p:tgtEl>
                                      </p:cBhvr>
                                    </p:animEffect>
                                    <p:anim calcmode="lin" valueType="num">
                                      <p:cBhvr>
                                        <p:cTn id="5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6" end="6"/>
                                            </p:txEl>
                                          </p:spTgt>
                                        </p:tgtEl>
                                      </p:cBhvr>
                                      <p:to x="100000" y="60000"/>
                                    </p:animScale>
                                    <p:animScale>
                                      <p:cBhvr>
                                        <p:cTn id="56" dur="166" decel="50000">
                                          <p:stCondLst>
                                            <p:cond delay="676"/>
                                          </p:stCondLst>
                                        </p:cTn>
                                        <p:tgtEl>
                                          <p:spTgt spid="3">
                                            <p:txEl>
                                              <p:pRg st="6" end="6"/>
                                            </p:txEl>
                                          </p:spTgt>
                                        </p:tgtEl>
                                      </p:cBhvr>
                                      <p:to x="100000" y="100000"/>
                                    </p:animScale>
                                    <p:animScale>
                                      <p:cBhvr>
                                        <p:cTn id="57" dur="26">
                                          <p:stCondLst>
                                            <p:cond delay="1312"/>
                                          </p:stCondLst>
                                        </p:cTn>
                                        <p:tgtEl>
                                          <p:spTgt spid="3">
                                            <p:txEl>
                                              <p:pRg st="6" end="6"/>
                                            </p:txEl>
                                          </p:spTgt>
                                        </p:tgtEl>
                                      </p:cBhvr>
                                      <p:to x="100000" y="80000"/>
                                    </p:animScale>
                                    <p:animScale>
                                      <p:cBhvr>
                                        <p:cTn id="58" dur="166" decel="50000">
                                          <p:stCondLst>
                                            <p:cond delay="1338"/>
                                          </p:stCondLst>
                                        </p:cTn>
                                        <p:tgtEl>
                                          <p:spTgt spid="3">
                                            <p:txEl>
                                              <p:pRg st="6" end="6"/>
                                            </p:txEl>
                                          </p:spTgt>
                                        </p:tgtEl>
                                      </p:cBhvr>
                                      <p:to x="100000" y="100000"/>
                                    </p:animScale>
                                    <p:animScale>
                                      <p:cBhvr>
                                        <p:cTn id="59" dur="26">
                                          <p:stCondLst>
                                            <p:cond delay="1642"/>
                                          </p:stCondLst>
                                        </p:cTn>
                                        <p:tgtEl>
                                          <p:spTgt spid="3">
                                            <p:txEl>
                                              <p:pRg st="6" end="6"/>
                                            </p:txEl>
                                          </p:spTgt>
                                        </p:tgtEl>
                                      </p:cBhvr>
                                      <p:to x="100000" y="90000"/>
                                    </p:animScale>
                                    <p:animScale>
                                      <p:cBhvr>
                                        <p:cTn id="60" dur="166" decel="50000">
                                          <p:stCondLst>
                                            <p:cond delay="1668"/>
                                          </p:stCondLst>
                                        </p:cTn>
                                        <p:tgtEl>
                                          <p:spTgt spid="3">
                                            <p:txEl>
                                              <p:pRg st="6" end="6"/>
                                            </p:txEl>
                                          </p:spTgt>
                                        </p:tgtEl>
                                      </p:cBhvr>
                                      <p:to x="100000" y="100000"/>
                                    </p:animScale>
                                    <p:animScale>
                                      <p:cBhvr>
                                        <p:cTn id="61" dur="26">
                                          <p:stCondLst>
                                            <p:cond delay="1808"/>
                                          </p:stCondLst>
                                        </p:cTn>
                                        <p:tgtEl>
                                          <p:spTgt spid="3">
                                            <p:txEl>
                                              <p:pRg st="6" end="6"/>
                                            </p:txEl>
                                          </p:spTgt>
                                        </p:tgtEl>
                                      </p:cBhvr>
                                      <p:to x="100000" y="95000"/>
                                    </p:animScale>
                                    <p:animScale>
                                      <p:cBhvr>
                                        <p:cTn id="62" dur="166" decel="50000">
                                          <p:stCondLst>
                                            <p:cond delay="1834"/>
                                          </p:stCondLst>
                                        </p:cTn>
                                        <p:tgtEl>
                                          <p:spTgt spid="3">
                                            <p:txEl>
                                              <p:pRg st="6" end="6"/>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randombar(horizontal)">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AA5A94-EFB3-4B3B-B178-41AC779FF633}"/>
              </a:ext>
            </a:extLst>
          </p:cNvPr>
          <p:cNvSpPr>
            <a:spLocks noGrp="1"/>
          </p:cNvSpPr>
          <p:nvPr>
            <p:ph idx="1"/>
          </p:nvPr>
        </p:nvSpPr>
        <p:spPr>
          <a:xfrm>
            <a:off x="217970" y="398329"/>
            <a:ext cx="6119036" cy="2674480"/>
          </a:xfrm>
        </p:spPr>
        <p:txBody>
          <a:bodyPr>
            <a:normAutofit/>
          </a:bodyPr>
          <a:lstStyle/>
          <a:p>
            <a:r>
              <a:rPr lang="en-US" sz="1900" dirty="0"/>
              <a:t>With the help of various banners sensitive people should encourage and help other sensitive people to solve this issue and others many more issues</a:t>
            </a:r>
            <a:endParaRPr lang="tr-TR" sz="1900" dirty="0"/>
          </a:p>
        </p:txBody>
      </p:sp>
      <p:pic>
        <p:nvPicPr>
          <p:cNvPr id="5" name="Resim 4">
            <a:extLst>
              <a:ext uri="{FF2B5EF4-FFF2-40B4-BE49-F238E27FC236}">
                <a16:creationId xmlns:a16="http://schemas.microsoft.com/office/drawing/2014/main" id="{AC5EFEE7-A010-4F08-8FD6-4CA7CE7EB061}"/>
              </a:ext>
            </a:extLst>
          </p:cNvPr>
          <p:cNvPicPr>
            <a:picLocks noChangeAspect="1"/>
          </p:cNvPicPr>
          <p:nvPr/>
        </p:nvPicPr>
        <p:blipFill>
          <a:blip r:embed="rId2"/>
          <a:stretch>
            <a:fillRect/>
          </a:stretch>
        </p:blipFill>
        <p:spPr>
          <a:xfrm>
            <a:off x="6528391" y="409647"/>
            <a:ext cx="5192231" cy="2663162"/>
          </a:xfrm>
          <a:prstGeom prst="rect">
            <a:avLst/>
          </a:prstGeom>
          <a:ln>
            <a:noFill/>
          </a:ln>
          <a:effectLst>
            <a:softEdge rad="112500"/>
          </a:effectLst>
        </p:spPr>
      </p:pic>
    </p:spTree>
    <p:extLst>
      <p:ext uri="{BB962C8B-B14F-4D97-AF65-F5344CB8AC3E}">
        <p14:creationId xmlns:p14="http://schemas.microsoft.com/office/powerpoint/2010/main" val="13402455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42A5065-0510-45D0-9459-93883012D677}"/>
              </a:ext>
            </a:extLst>
          </p:cNvPr>
          <p:cNvSpPr>
            <a:spLocks noGrp="1"/>
          </p:cNvSpPr>
          <p:nvPr>
            <p:ph type="title"/>
          </p:nvPr>
        </p:nvSpPr>
        <p:spPr/>
        <p:txBody>
          <a:bodyPr/>
          <a:lstStyle/>
          <a:p>
            <a:r>
              <a:rPr lang="tr-TR" dirty="0" err="1"/>
              <a:t>Questions</a:t>
            </a:r>
            <a:endParaRPr lang="tr-TR" dirty="0"/>
          </a:p>
        </p:txBody>
      </p:sp>
      <p:sp>
        <p:nvSpPr>
          <p:cNvPr id="3" name="İçerik Yer Tutucusu 2">
            <a:extLst>
              <a:ext uri="{FF2B5EF4-FFF2-40B4-BE49-F238E27FC236}">
                <a16:creationId xmlns:a16="http://schemas.microsoft.com/office/drawing/2014/main" id="{E6903789-6599-48FC-99F7-1F2B04CDBB87}"/>
              </a:ext>
            </a:extLst>
          </p:cNvPr>
          <p:cNvSpPr>
            <a:spLocks noGrp="1"/>
          </p:cNvSpPr>
          <p:nvPr>
            <p:ph idx="1"/>
          </p:nvPr>
        </p:nvSpPr>
        <p:spPr>
          <a:xfrm>
            <a:off x="249866" y="609600"/>
            <a:ext cx="10131425" cy="3649133"/>
          </a:xfrm>
        </p:spPr>
        <p:txBody>
          <a:bodyPr>
            <a:normAutofit/>
          </a:bodyPr>
          <a:lstStyle/>
          <a:p>
            <a:r>
              <a:rPr lang="tr-TR" sz="2800" dirty="0" err="1"/>
              <a:t>Why</a:t>
            </a:r>
            <a:r>
              <a:rPr lang="tr-TR" sz="2800" dirty="0"/>
              <a:t> </a:t>
            </a:r>
            <a:r>
              <a:rPr lang="tr-TR" sz="2800" dirty="0" err="1"/>
              <a:t>public</a:t>
            </a:r>
            <a:r>
              <a:rPr lang="tr-TR" sz="2800" dirty="0"/>
              <a:t> transport  </a:t>
            </a:r>
            <a:r>
              <a:rPr lang="tr-TR" sz="2800" dirty="0" err="1"/>
              <a:t>should</a:t>
            </a:r>
            <a:r>
              <a:rPr lang="tr-TR" sz="2800" dirty="0"/>
              <a:t> be </a:t>
            </a:r>
            <a:r>
              <a:rPr lang="tr-TR" sz="2800" dirty="0" err="1"/>
              <a:t>used</a:t>
            </a:r>
            <a:r>
              <a:rPr lang="tr-TR" sz="2800" dirty="0"/>
              <a:t>?</a:t>
            </a:r>
          </a:p>
          <a:p>
            <a:r>
              <a:rPr lang="tr-TR" sz="2800" dirty="0" err="1"/>
              <a:t>What</a:t>
            </a:r>
            <a:r>
              <a:rPr lang="tr-TR" sz="2800" dirty="0"/>
              <a:t> </a:t>
            </a:r>
            <a:r>
              <a:rPr lang="tr-TR" sz="2800" dirty="0" err="1"/>
              <a:t>document</a:t>
            </a:r>
            <a:r>
              <a:rPr lang="tr-TR" sz="2800" dirty="0"/>
              <a:t> </a:t>
            </a:r>
            <a:r>
              <a:rPr lang="tr-TR" sz="2800" dirty="0" err="1"/>
              <a:t>should</a:t>
            </a:r>
            <a:r>
              <a:rPr lang="tr-TR" sz="2800" dirty="0"/>
              <a:t> be in </a:t>
            </a:r>
            <a:r>
              <a:rPr lang="tr-TR" sz="2800" dirty="0" err="1"/>
              <a:t>the</a:t>
            </a:r>
            <a:r>
              <a:rPr lang="tr-TR" sz="2800" dirty="0"/>
              <a:t> </a:t>
            </a:r>
            <a:r>
              <a:rPr lang="tr-TR" sz="2800" dirty="0" err="1"/>
              <a:t>stove</a:t>
            </a:r>
            <a:r>
              <a:rPr lang="tr-TR" sz="2800" dirty="0"/>
              <a:t> </a:t>
            </a:r>
            <a:r>
              <a:rPr lang="tr-TR" sz="2800" dirty="0" err="1"/>
              <a:t>to</a:t>
            </a:r>
            <a:r>
              <a:rPr lang="tr-TR" sz="2800" dirty="0"/>
              <a:t> </a:t>
            </a:r>
            <a:r>
              <a:rPr lang="tr-TR" sz="2800" dirty="0" err="1"/>
              <a:t>prevent</a:t>
            </a:r>
            <a:r>
              <a:rPr lang="tr-TR" sz="2800" dirty="0"/>
              <a:t> </a:t>
            </a:r>
            <a:r>
              <a:rPr lang="tr-TR" sz="2800" dirty="0" err="1"/>
              <a:t>air</a:t>
            </a:r>
            <a:r>
              <a:rPr lang="tr-TR" sz="2800" dirty="0"/>
              <a:t> </a:t>
            </a:r>
            <a:r>
              <a:rPr lang="tr-TR" sz="2800" dirty="0" err="1"/>
              <a:t>pollution</a:t>
            </a:r>
            <a:r>
              <a:rPr lang="tr-TR" sz="2800" dirty="0"/>
              <a:t>?</a:t>
            </a:r>
          </a:p>
          <a:p>
            <a:r>
              <a:rPr lang="tr-TR" sz="2800" dirty="0" err="1"/>
              <a:t>Which</a:t>
            </a:r>
            <a:r>
              <a:rPr lang="tr-TR" sz="2800" dirty="0"/>
              <a:t> </a:t>
            </a:r>
            <a:r>
              <a:rPr lang="tr-TR" sz="2800" dirty="0" err="1"/>
              <a:t>substances</a:t>
            </a:r>
            <a:r>
              <a:rPr lang="tr-TR" sz="2800" dirty="0"/>
              <a:t> </a:t>
            </a:r>
            <a:r>
              <a:rPr lang="tr-TR" sz="2800" dirty="0" err="1"/>
              <a:t>damage</a:t>
            </a:r>
            <a:r>
              <a:rPr lang="tr-TR" sz="2800" dirty="0"/>
              <a:t> </a:t>
            </a:r>
            <a:r>
              <a:rPr lang="tr-TR" sz="2800" dirty="0" err="1"/>
              <a:t>the</a:t>
            </a:r>
            <a:r>
              <a:rPr lang="tr-TR" sz="2800" dirty="0"/>
              <a:t> </a:t>
            </a:r>
            <a:r>
              <a:rPr lang="tr-TR" sz="2800" dirty="0" err="1"/>
              <a:t>ozone</a:t>
            </a:r>
            <a:r>
              <a:rPr lang="tr-TR" sz="2800" dirty="0"/>
              <a:t> </a:t>
            </a:r>
            <a:r>
              <a:rPr lang="tr-TR" sz="2800" dirty="0" err="1"/>
              <a:t>layer</a:t>
            </a:r>
            <a:r>
              <a:rPr lang="tr-TR" sz="2800" dirty="0"/>
              <a:t>?</a:t>
            </a:r>
          </a:p>
        </p:txBody>
      </p:sp>
    </p:spTree>
    <p:extLst>
      <p:ext uri="{BB962C8B-B14F-4D97-AF65-F5344CB8AC3E}">
        <p14:creationId xmlns:p14="http://schemas.microsoft.com/office/powerpoint/2010/main" val="509255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CE6D93A-793E-45F9-B772-70D7CEEE1D9C}"/>
              </a:ext>
            </a:extLst>
          </p:cNvPr>
          <p:cNvSpPr txBox="1"/>
          <p:nvPr/>
        </p:nvSpPr>
        <p:spPr>
          <a:xfrm>
            <a:off x="648586" y="812060"/>
            <a:ext cx="6081823" cy="2954655"/>
          </a:xfrm>
          <a:prstGeom prst="rect">
            <a:avLst/>
          </a:prstGeom>
          <a:noFill/>
        </p:spPr>
        <p:txBody>
          <a:bodyPr wrap="square" rtlCol="0">
            <a:spAutoFit/>
          </a:bodyPr>
          <a:lstStyle/>
          <a:p>
            <a:r>
              <a:rPr lang="tr-TR" sz="3200" dirty="0" err="1"/>
              <a:t>Please</a:t>
            </a:r>
            <a:r>
              <a:rPr lang="tr-TR" sz="3200" dirty="0"/>
              <a:t> </a:t>
            </a:r>
            <a:r>
              <a:rPr lang="tr-TR" sz="3200" dirty="0" err="1"/>
              <a:t>everyone</a:t>
            </a:r>
            <a:r>
              <a:rPr lang="en-US" sz="3200" dirty="0"/>
              <a:t> follow these warnings because our world is becoming an </a:t>
            </a:r>
            <a:r>
              <a:rPr lang="en-US" sz="4000" dirty="0"/>
              <a:t>uninhabitable</a:t>
            </a:r>
            <a:r>
              <a:rPr lang="en-US" sz="3200" dirty="0"/>
              <a:t> place</a:t>
            </a:r>
            <a:r>
              <a:rPr lang="tr-TR" sz="3200" dirty="0"/>
              <a:t>.</a:t>
            </a:r>
          </a:p>
          <a:p>
            <a:endParaRPr lang="tr-TR" sz="3200" dirty="0"/>
          </a:p>
          <a:p>
            <a:endParaRPr lang="tr-TR" dirty="0"/>
          </a:p>
        </p:txBody>
      </p:sp>
      <p:sp>
        <p:nvSpPr>
          <p:cNvPr id="5" name="Metin kutusu 4">
            <a:extLst>
              <a:ext uri="{FF2B5EF4-FFF2-40B4-BE49-F238E27FC236}">
                <a16:creationId xmlns:a16="http://schemas.microsoft.com/office/drawing/2014/main" id="{63273D4F-D8FB-4819-9D61-A865A5555BB0}"/>
              </a:ext>
            </a:extLst>
          </p:cNvPr>
          <p:cNvSpPr txBox="1"/>
          <p:nvPr/>
        </p:nvSpPr>
        <p:spPr>
          <a:xfrm>
            <a:off x="6570921" y="3855600"/>
            <a:ext cx="5337544" cy="1323439"/>
          </a:xfrm>
          <a:prstGeom prst="rect">
            <a:avLst/>
          </a:prstGeom>
          <a:noFill/>
        </p:spPr>
        <p:txBody>
          <a:bodyPr wrap="square" rtlCol="0">
            <a:spAutoFit/>
          </a:bodyPr>
          <a:lstStyle/>
          <a:p>
            <a:r>
              <a:rPr lang="en-US" sz="4000" dirty="0"/>
              <a:t>I hope you found my presentation useful</a:t>
            </a:r>
            <a:r>
              <a:rPr lang="tr-TR" sz="4000" dirty="0"/>
              <a:t>.</a:t>
            </a:r>
          </a:p>
        </p:txBody>
      </p:sp>
      <p:pic>
        <p:nvPicPr>
          <p:cNvPr id="7" name="Resim 6">
            <a:extLst>
              <a:ext uri="{FF2B5EF4-FFF2-40B4-BE49-F238E27FC236}">
                <a16:creationId xmlns:a16="http://schemas.microsoft.com/office/drawing/2014/main" id="{49D1AE44-AC89-4F8F-A718-C456DE1ED4B9}"/>
              </a:ext>
            </a:extLst>
          </p:cNvPr>
          <p:cNvPicPr>
            <a:picLocks noChangeAspect="1"/>
          </p:cNvPicPr>
          <p:nvPr/>
        </p:nvPicPr>
        <p:blipFill>
          <a:blip r:embed="rId2"/>
          <a:stretch>
            <a:fillRect/>
          </a:stretch>
        </p:blipFill>
        <p:spPr>
          <a:xfrm>
            <a:off x="610411" y="3541779"/>
            <a:ext cx="5375719" cy="2954655"/>
          </a:xfrm>
          <a:prstGeom prst="rect">
            <a:avLst/>
          </a:prstGeom>
          <a:ln>
            <a:noFill/>
          </a:ln>
          <a:effectLst>
            <a:softEdge rad="112500"/>
          </a:effectLst>
        </p:spPr>
      </p:pic>
      <p:pic>
        <p:nvPicPr>
          <p:cNvPr id="9" name="Resim 8">
            <a:extLst>
              <a:ext uri="{FF2B5EF4-FFF2-40B4-BE49-F238E27FC236}">
                <a16:creationId xmlns:a16="http://schemas.microsoft.com/office/drawing/2014/main" id="{89894EE9-589A-4E12-BE5F-107165036839}"/>
              </a:ext>
            </a:extLst>
          </p:cNvPr>
          <p:cNvPicPr>
            <a:picLocks noChangeAspect="1"/>
          </p:cNvPicPr>
          <p:nvPr/>
        </p:nvPicPr>
        <p:blipFill>
          <a:blip r:embed="rId3"/>
          <a:stretch>
            <a:fillRect/>
          </a:stretch>
        </p:blipFill>
        <p:spPr>
          <a:xfrm>
            <a:off x="6203464" y="498239"/>
            <a:ext cx="5705001" cy="3043540"/>
          </a:xfrm>
          <a:prstGeom prst="rect">
            <a:avLst/>
          </a:prstGeom>
          <a:ln>
            <a:noFill/>
          </a:ln>
          <a:effectLst>
            <a:softEdge rad="112500"/>
          </a:effectLst>
        </p:spPr>
      </p:pic>
    </p:spTree>
    <p:extLst>
      <p:ext uri="{BB962C8B-B14F-4D97-AF65-F5344CB8AC3E}">
        <p14:creationId xmlns:p14="http://schemas.microsoft.com/office/powerpoint/2010/main" val="20545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Gökyüzü</Template>
  <TotalTime>120</TotalTime>
  <Words>360</Words>
  <Application>Microsoft Office PowerPoint</Application>
  <PresentationFormat>Geniş ekran</PresentationFormat>
  <Paragraphs>27</Paragraphs>
  <Slides>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vt:i4>
      </vt:variant>
    </vt:vector>
  </HeadingPairs>
  <TitlesOfParts>
    <vt:vector size="10" baseType="lpstr">
      <vt:lpstr>Arial</vt:lpstr>
      <vt:lpstr>Calibri</vt:lpstr>
      <vt:lpstr>Calibri Light</vt:lpstr>
      <vt:lpstr>Gökyüzü</vt:lpstr>
      <vt:lpstr> CAUTİONS TO TAKE AGAİNST AİR POLLUTİON</vt:lpstr>
      <vt:lpstr>PowerPoint Sunusu</vt:lpstr>
      <vt:lpstr>PowerPoint Sunusu</vt:lpstr>
      <vt:lpstr>PowerPoint Sunusu</vt:lpstr>
      <vt:lpstr>Questions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CAUTİONS TO TAKE AGAİNST AİR POLLUTİON</dc:title>
  <dc:creator>Kaya</dc:creator>
  <cp:lastModifiedBy>Kaya</cp:lastModifiedBy>
  <cp:revision>14</cp:revision>
  <dcterms:created xsi:type="dcterms:W3CDTF">2019-02-10T08:48:18Z</dcterms:created>
  <dcterms:modified xsi:type="dcterms:W3CDTF">2019-02-10T20:31:31Z</dcterms:modified>
</cp:coreProperties>
</file>