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5"/>
  </p:notesMasterIdLst>
  <p:handoutMasterIdLst>
    <p:handoutMasterId r:id="rId46"/>
  </p:handoutMasterIdLst>
  <p:sldIdLst>
    <p:sldId id="256" r:id="rId5"/>
    <p:sldId id="257" r:id="rId6"/>
    <p:sldId id="260" r:id="rId7"/>
    <p:sldId id="267" r:id="rId8"/>
    <p:sldId id="261"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4" r:id="rId32"/>
    <p:sldId id="290" r:id="rId33"/>
    <p:sldId id="291" r:id="rId34"/>
    <p:sldId id="292" r:id="rId35"/>
    <p:sldId id="293" r:id="rId36"/>
    <p:sldId id="295" r:id="rId37"/>
    <p:sldId id="296" r:id="rId38"/>
    <p:sldId id="297" r:id="rId39"/>
    <p:sldId id="298" r:id="rId40"/>
    <p:sldId id="299" r:id="rId41"/>
    <p:sldId id="300" r:id="rId42"/>
    <p:sldId id="301" r:id="rId43"/>
    <p:sldId id="302" r:id="rId4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876" autoAdjust="0"/>
    <p:restoredTop sz="95274" autoAdjust="0"/>
  </p:normalViewPr>
  <p:slideViewPr>
    <p:cSldViewPr>
      <p:cViewPr>
        <p:scale>
          <a:sx n="79" d="100"/>
          <a:sy n="79" d="100"/>
        </p:scale>
        <p:origin x="-90" y="-762"/>
      </p:cViewPr>
      <p:guideLst>
        <p:guide orient="horz" pos="2160"/>
        <p:guide pos="3839"/>
      </p:guideLst>
    </p:cSldViewPr>
  </p:slideViewPr>
  <p:notesTextViewPr>
    <p:cViewPr>
      <p:scale>
        <a:sx n="1" d="1"/>
        <a:sy n="1" d="1"/>
      </p:scale>
      <p:origin x="0" y="0"/>
    </p:cViewPr>
  </p:notesTextViewPr>
  <p:notesViewPr>
    <p:cSldViewPr showGuides="1">
      <p:cViewPr varScale="1">
        <p:scale>
          <a:sx n="101" d="100"/>
          <a:sy n="101" d="100"/>
        </p:scale>
        <p:origin x="1842"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6BEB48A8-E693-4727-8FE2-1FBC1BE2E48B}" type="datetime1">
              <a:rPr lang="tr-TR" smtClean="0"/>
              <a:pPr/>
              <a:t>10.02.2019</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A850423A-8BCE-448E-A97B-03A88B2B12C1}" type="slidenum">
              <a:rPr lang="tr-TR"/>
              <a:pPr/>
              <a:t>‹#›</a:t>
            </a:fld>
            <a:endParaRPr lang="tr-TR" dirty="0"/>
          </a:p>
        </p:txBody>
      </p:sp>
    </p:spTree>
    <p:extLst>
      <p:ext uri="{BB962C8B-B14F-4D97-AF65-F5344CB8AC3E}">
        <p14:creationId xmlns:p14="http://schemas.microsoft.com/office/powerpoint/2010/main" xmlns=""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tr-TR" sz="1200"/>
            </a:lvl1pPr>
          </a:lstStyle>
          <a:p>
            <a:fld id="{4F789E17-5DB8-4E47-B978-E2F96967D7CE}" type="datetime1">
              <a:rPr lang="tr-TR" smtClean="0"/>
              <a:pPr/>
              <a:t>10.02.2019</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tr-TR" sz="1200"/>
            </a:lvl1pPr>
          </a:lstStyle>
          <a:p>
            <a:fld id="{01F2A70B-78F2-4DCF-B53B-C990D2FAFB8A}" type="slidenum">
              <a:rPr lang="tr-TR" smtClean="0"/>
              <a:pPr/>
              <a:t>‹#›</a:t>
            </a:fld>
            <a:endParaRPr lang="tr-TR" dirty="0"/>
          </a:p>
        </p:txBody>
      </p:sp>
    </p:spTree>
    <p:extLst>
      <p:ext uri="{BB962C8B-B14F-4D97-AF65-F5344CB8AC3E}">
        <p14:creationId xmlns:p14="http://schemas.microsoft.com/office/powerpoint/2010/main" xmlns=""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1905000"/>
            <a:ext cx="9144000" cy="2667000"/>
          </a:xfrm>
        </p:spPr>
        <p:txBody>
          <a:bodyPr>
            <a:noAutofit/>
          </a:bodyPr>
          <a:lstStyle>
            <a:lvl1pPr latinLnBrk="0">
              <a:defRPr lang="tr-TR" sz="5400"/>
            </a:lvl1pPr>
          </a:lstStyle>
          <a:p>
            <a:r>
              <a:rPr lang="tr-TR" dirty="0"/>
              <a:t>Asıl başlık stili için tıklatın</a:t>
            </a:r>
          </a:p>
        </p:txBody>
      </p:sp>
      <p:sp>
        <p:nvSpPr>
          <p:cNvPr id="3" name="Alt Konu Başlığı 2"/>
          <p:cNvSpPr>
            <a:spLocks noGrp="1"/>
          </p:cNvSpPr>
          <p:nvPr>
            <p:ph type="subTitle" idx="1"/>
          </p:nvPr>
        </p:nvSpPr>
        <p:spPr>
          <a:xfrm>
            <a:off x="1522413" y="5105400"/>
            <a:ext cx="9143999" cy="1066800"/>
          </a:xfrm>
        </p:spPr>
        <p:txBody>
          <a:bodyPr/>
          <a:lstStyle>
            <a:lvl1pPr marL="0" indent="0" algn="l" latinLnBrk="0">
              <a:spcBef>
                <a:spcPts val="0"/>
              </a:spcBef>
              <a:buNone/>
              <a:defRPr lang="tr-TR">
                <a:solidFill>
                  <a:schemeClr val="tx1">
                    <a:tint val="75000"/>
                  </a:schemeClr>
                </a:solidFill>
              </a:defRPr>
            </a:lvl1pPr>
            <a:lvl2pPr marL="457200" indent="0" algn="ctr" latinLnBrk="0">
              <a:buNone/>
              <a:defRPr lang="tr-TR">
                <a:solidFill>
                  <a:schemeClr val="tx1">
                    <a:tint val="75000"/>
                  </a:schemeClr>
                </a:solidFill>
              </a:defRPr>
            </a:lvl2pPr>
            <a:lvl3pPr marL="914400" indent="0" algn="ctr" latinLnBrk="0">
              <a:buNone/>
              <a:defRPr lang="tr-TR">
                <a:solidFill>
                  <a:schemeClr val="tx1">
                    <a:tint val="75000"/>
                  </a:schemeClr>
                </a:solidFill>
              </a:defRPr>
            </a:lvl3pPr>
            <a:lvl4pPr marL="1371600" indent="0" algn="ctr" latinLnBrk="0">
              <a:buNone/>
              <a:defRPr lang="tr-TR">
                <a:solidFill>
                  <a:schemeClr val="tx1">
                    <a:tint val="75000"/>
                  </a:schemeClr>
                </a:solidFill>
              </a:defRPr>
            </a:lvl4pPr>
            <a:lvl5pPr marL="1828800" indent="0" algn="ctr" latinLnBrk="0">
              <a:buNone/>
              <a:defRPr lang="tr-TR">
                <a:solidFill>
                  <a:schemeClr val="tx1">
                    <a:tint val="75000"/>
                  </a:schemeClr>
                </a:solidFill>
              </a:defRPr>
            </a:lvl5pPr>
            <a:lvl6pPr marL="2286000" indent="0" algn="ctr" latinLnBrk="0">
              <a:buNone/>
              <a:defRPr lang="tr-TR">
                <a:solidFill>
                  <a:schemeClr val="tx1">
                    <a:tint val="75000"/>
                  </a:schemeClr>
                </a:solidFill>
              </a:defRPr>
            </a:lvl6pPr>
            <a:lvl7pPr marL="2743200" indent="0" algn="ctr" latinLnBrk="0">
              <a:buNone/>
              <a:defRPr lang="tr-TR">
                <a:solidFill>
                  <a:schemeClr val="tx1">
                    <a:tint val="75000"/>
                  </a:schemeClr>
                </a:solidFill>
              </a:defRPr>
            </a:lvl7pPr>
            <a:lvl8pPr marL="3200400" indent="0" algn="ctr" latinLnBrk="0">
              <a:buNone/>
              <a:defRPr lang="tr-TR">
                <a:solidFill>
                  <a:schemeClr val="tx1">
                    <a:tint val="75000"/>
                  </a:schemeClr>
                </a:solidFill>
              </a:defRPr>
            </a:lvl8pPr>
            <a:lvl9pPr marL="3657600" indent="0" algn="ctr" latinLnBrk="0">
              <a:buNone/>
              <a:defRPr lang="tr-TR">
                <a:solidFill>
                  <a:schemeClr val="tx1">
                    <a:tint val="75000"/>
                  </a:schemeClr>
                </a:solidFill>
              </a:defRPr>
            </a:lvl9pPr>
          </a:lstStyle>
          <a:p>
            <a:r>
              <a:rPr lang="tr-TR" dirty="0"/>
              <a:t>Asıl alt başlık stilini düzenlemek için tıklatın</a:t>
            </a:r>
          </a:p>
        </p:txBody>
      </p:sp>
      <p:grpSp>
        <p:nvGrpSpPr>
          <p:cNvPr id="256" name="çizgi"/>
          <p:cNvGrpSpPr/>
          <p:nvPr/>
        </p:nvGrpSpPr>
        <p:grpSpPr bwMode="invGray">
          <a:xfrm>
            <a:off x="1584896" y="4724400"/>
            <a:ext cx="8631936" cy="64008"/>
            <a:chOff x="-4110038" y="2703513"/>
            <a:chExt cx="17394239" cy="160336"/>
          </a:xfrm>
          <a:solidFill>
            <a:schemeClr val="accent1"/>
          </a:solidFill>
        </p:grpSpPr>
        <p:sp>
          <p:nvSpPr>
            <p:cNvPr id="257" name="Serbest Biçi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8" name="Serbest Biçi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9" name="Serbest Biçi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0" name="Serbest Biçi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1" name="Serbest Biçi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2" name="Serbest Biçi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3" name="Serbest Biçi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4" name="Serbest Biçi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5" name="Serbest Biçi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6" name="Serbest Biçi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7" name="Serbest Biçi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8" name="Serbest Biçi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9" name="Serbest Biçi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0" name="Serbest Biçi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1" name="Serbest Biçi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2" name="Serbest Biçi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3" name="Serbest Biçi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4" name="Serbest Biçi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5" name="Serbest Biçi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6" name="Serbest Biçi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7" name="Serbest Biçi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8" name="Serbest Biçi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9" name="Serbest Biçi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0" name="Serbest Biçi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1" name="Serbest Biçi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2" name="Serbest Biçi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3" name="Serbest Biçi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4" name="Serbest Biçi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5" name="Serbest Biçi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6" name="Serbest Biçi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7" name="Serbest Biçi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8" name="Serbest Biçi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9" name="Serbest Biçi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0" name="Serbest Biçi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1" name="Serbest Biçi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2" name="Serbest Biçi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3" name="Serbest Biçi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4" name="Serbest Biçi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5" name="Serbest Biçi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6" name="Serbest Biçi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7" name="Serbest Biçi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8" name="Serbest Biçi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9" name="Serbest Biçi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0" name="Serbest Biçi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1" name="Serbest Biçi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2" name="Serbest Biçi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3" name="Serbest Biçi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4" name="Serbest Biçi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5" name="Serbest Biçi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6" name="Serbest Biçi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7" name="Serbest Biçi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8" name="Serbest Biçi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9" name="Serbest Biçi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0" name="Serbest Biçi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1" name="Serbest Biçi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2" name="Serbest Biçi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3" name="Serbest Biçi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4" name="Serbest Biçi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5" name="Serbest Biçi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6" name="Serbest Biçi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7" name="Serbest Biçi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8" name="Serbest Biçi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9" name="Serbest Biçi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0" name="Serbest Biçi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1" name="Serbest Biçi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2" name="Serbest Biçi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3" name="Serbest Biçi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4" name="Serbest Biçi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5" name="Serbest Biçi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6" name="Serbest Biçi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7" name="Serbest Biçi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8" name="Serbest Biçi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9" name="Serbest Biçi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0" name="Serbest Biçi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1" name="Serbest Biçi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2" name="Serbest Biçi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3" name="Serbest Biçi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4" name="Serbest Biçi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5" name="Serbest Biçi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6" name="Serbest Biçi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7" name="Serbest Biçi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8" name="Serbest Biçi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9" name="Serbest Biçi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0" name="Serbest Biçi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1" name="Serbest Biçi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2" name="Serbest Biçi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3" name="Serbest Biçi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4" name="Serbest Biçi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5" name="Serbest Biçi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6" name="Serbest Biçi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7" name="Serbest Biçi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8" name="Serbest Biçi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9" name="Serbest Biçi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0" name="Serbest Biçi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1" name="Serbest Biçi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2" name="Serbest Biçi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3" name="Serbest Biçi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4" name="Serbest Biçi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5" name="Serbest Biçi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6" name="Serbest Biçi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7" name="Serbest Biçi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8" name="Serbest Biçi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9" name="Serbest Biçi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0" name="Serbest Biçi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1" name="Serbest Biçi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2" name="Serbest Biçi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3" name="Serbest Biçi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4" name="Serbest Biçi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5" name="Serbest Biçi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6" name="Serbest Biçi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7" name="Serbest Biçi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8" name="Serbest Biçi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9" name="Serbest Biçi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0" name="Serbest Biçi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1" name="Serbest Biçi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2" name="Serbest Biçi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3" name="Serbest Biçi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4" name="Serbest Biçi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5" name="Serbest Biçi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6" name="Serbest Biçi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7" name="Serbest Biçi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8" name="Serbest Biçi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9" name="Serbest Biçi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grpSp>
    </p:spTree>
    <p:extLst>
      <p:ext uri="{BB962C8B-B14F-4D97-AF65-F5344CB8AC3E}">
        <p14:creationId xmlns:p14="http://schemas.microsoft.com/office/powerpoint/2010/main" xmlns="" val="674356654"/>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 name="çizgi"/>
          <p:cNvGrpSpPr/>
          <p:nvPr/>
        </p:nvGrpSpPr>
        <p:grpSpPr bwMode="invGray">
          <a:xfrm>
            <a:off x="1522413" y="1514475"/>
            <a:ext cx="10569575" cy="64008"/>
            <a:chOff x="1522413" y="1514475"/>
            <a:chExt cx="10569575" cy="64008"/>
          </a:xfrm>
        </p:grpSpPr>
        <p:sp>
          <p:nvSpPr>
            <p:cNvPr id="8" name="Serbest Biçi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 name="Serbest Biçi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0" name="Serbest Biçi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lvl5pPr latinLnBrk="0">
              <a:defRPr lang="tr-TR"/>
            </a:lvl5pPr>
            <a:lvl6pPr marL="1956816" latinLnBrk="0">
              <a:defRPr lang="tr-TR"/>
            </a:lvl6pPr>
            <a:lvl7pPr marL="1956816" latinLnBrk="0">
              <a:defRPr lang="tr-TR"/>
            </a:lvl7pPr>
            <a:lvl8pPr marL="1956816" latinLnBrk="0">
              <a:defRPr lang="tr-TR"/>
            </a:lvl8pPr>
            <a:lvl9pPr marL="1956816"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F7ED59F2-41A3-4FC6-B28B-31A520BF1AE3}" type="datetime1">
              <a:rPr lang="tr-TR" smtClean="0"/>
              <a:pPr/>
              <a:t>10.02.2019</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2126793511"/>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 name="çizgi"/>
          <p:cNvGrpSpPr/>
          <p:nvPr/>
        </p:nvGrpSpPr>
        <p:grpSpPr bwMode="invGray">
          <a:xfrm rot="5400000">
            <a:off x="6864412" y="3472598"/>
            <a:ext cx="6492240" cy="64008"/>
            <a:chOff x="1522413" y="1514475"/>
            <a:chExt cx="10569575" cy="64008"/>
          </a:xfrm>
        </p:grpSpPr>
        <p:sp>
          <p:nvSpPr>
            <p:cNvPr id="8"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0"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3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4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5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Dikey Başlık 1"/>
          <p:cNvSpPr>
            <a:spLocks noGrp="1"/>
          </p:cNvSpPr>
          <p:nvPr>
            <p:ph type="title" orient="vert"/>
          </p:nvPr>
        </p:nvSpPr>
        <p:spPr>
          <a:xfrm>
            <a:off x="10361612" y="274639"/>
            <a:ext cx="1371600" cy="5901747"/>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608012" y="277813"/>
            <a:ext cx="9144001" cy="5898573"/>
          </a:xfrm>
        </p:spPr>
        <p:txBody>
          <a:bodyPr vert="eaVert"/>
          <a:lstStyle>
            <a:lvl5pPr latinLnBrk="0">
              <a:defRPr lang="tr-TR"/>
            </a:lvl5pPr>
            <a:lvl6pPr latinLnBrk="0">
              <a:defRPr lang="tr-TR"/>
            </a:lvl6pPr>
            <a:lvl7pPr latinLnBrk="0">
              <a:defRPr lang="tr-TR"/>
            </a:lvl7pPr>
            <a:lvl8pPr latinLnBrk="0">
              <a:defRPr lang="tr-TR" baseline="0"/>
            </a:lvl8pPr>
            <a:lvl9pPr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6CA8D436-8769-48FB-A01A-945FDB6BE38C}" type="datetime1">
              <a:rPr lang="tr-TR" smtClean="0"/>
              <a:pPr/>
              <a:t>10.02.2019</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2211791015"/>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167" name="çizgi"/>
          <p:cNvGrpSpPr/>
          <p:nvPr/>
        </p:nvGrpSpPr>
        <p:grpSpPr bwMode="invGray">
          <a:xfrm>
            <a:off x="1522413" y="1514475"/>
            <a:ext cx="10569575" cy="64008"/>
            <a:chOff x="1522413" y="1514475"/>
            <a:chExt cx="10569575" cy="64008"/>
          </a:xfrm>
        </p:grpSpPr>
        <p:sp>
          <p:nvSpPr>
            <p:cNvPr id="168"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3"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4"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5"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6"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7"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8"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9"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0"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41"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idx="1"/>
          </p:nvPr>
        </p:nvSpPr>
        <p:spPr/>
        <p:txBody>
          <a:bodyPr/>
          <a:lstStyle>
            <a:lvl2pPr marL="548640" latinLnBrk="0">
              <a:defRPr lang="tr-TR"/>
            </a:lvl2pPr>
            <a:lvl3pPr marL="777240" latinLnBrk="0">
              <a:defRPr lang="tr-TR"/>
            </a:lvl3pPr>
            <a:lvl4pPr marL="1005840" latinLnBrk="0">
              <a:defRPr lang="tr-TR"/>
            </a:lvl4pPr>
            <a:lvl5pPr marL="1234440" latinLnBrk="0">
              <a:defRPr lang="tr-TR"/>
            </a:lvl5pPr>
            <a:lvl6pPr marL="1463040" latinLnBrk="0">
              <a:defRPr lang="tr-TR" baseline="0"/>
            </a:lvl6pPr>
            <a:lvl7pPr marL="1691640" latinLnBrk="0">
              <a:defRPr lang="tr-TR" baseline="0"/>
            </a:lvl7pPr>
            <a:lvl8pPr marL="1920240" latinLnBrk="0">
              <a:defRPr lang="tr-TR" baseline="0"/>
            </a:lvl8pPr>
            <a:lvl9pPr marL="2148840" latinLnBrk="0">
              <a:defRPr lang="tr-TR"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lvl1pPr>
              <a:defRPr/>
            </a:lvl1pPr>
          </a:lstStyle>
          <a:p>
            <a:fld id="{0DE911D8-B6E8-4E5E-B96D-5B4B0012B439}" type="datetime1">
              <a:rPr lang="tr-TR" smtClean="0"/>
              <a:pPr/>
              <a:t>10.02.2019</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2614472672"/>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Başlığı">
    <p:spTree>
      <p:nvGrpSpPr>
        <p:cNvPr id="1" name=""/>
        <p:cNvGrpSpPr/>
        <p:nvPr/>
      </p:nvGrpSpPr>
      <p:grpSpPr>
        <a:xfrm>
          <a:off x="0" y="0"/>
          <a:ext cx="0" cy="0"/>
          <a:chOff x="0" y="0"/>
          <a:chExt cx="0" cy="0"/>
        </a:xfrm>
      </p:grpSpPr>
      <p:grpSp>
        <p:nvGrpSpPr>
          <p:cNvPr id="255" name="çizgi"/>
          <p:cNvGrpSpPr/>
          <p:nvPr/>
        </p:nvGrpSpPr>
        <p:grpSpPr bwMode="invGray">
          <a:xfrm>
            <a:off x="1584896" y="4724400"/>
            <a:ext cx="8631936" cy="64008"/>
            <a:chOff x="-4110038" y="2703513"/>
            <a:chExt cx="17394239" cy="160336"/>
          </a:xfrm>
          <a:solidFill>
            <a:schemeClr val="accent1"/>
          </a:solidFill>
        </p:grpSpPr>
        <p:sp>
          <p:nvSpPr>
            <p:cNvPr id="256" name="Serbest Biçi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7" name="Serbest Biçi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8" name="Serbest Biçi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59" name="Serbest Biçi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0" name="Serbest Biçi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1" name="Serbest Biçi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2" name="Serbest Biçi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3" name="Serbest Biçi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4" name="Serbest Biçi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5" name="Serbest Biçi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6" name="Serbest Biçi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7" name="Serbest Biçi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8" name="Serbest Biçi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69" name="Serbest Biçi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0" name="Serbest Biçi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1" name="Serbest Biçi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2" name="Serbest Biçi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3" name="Serbest Biçi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4" name="Serbest Biçi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5" name="Serbest Biçi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6" name="Serbest Biçi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7" name="Serbest Biçi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8" name="Serbest Biçi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79" name="Serbest Biçi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0" name="Serbest Biçi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1" name="Serbest Biçi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2" name="Serbest Biçi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3" name="Serbest Biçi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4" name="Serbest Biçi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5" name="Serbest Biçi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6" name="Serbest Biçi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7" name="Serbest Biçi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8" name="Serbest Biçi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89" name="Serbest Biçi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0" name="Serbest Biçi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1" name="Serbest Biçi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2" name="Serbest Biçi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3" name="Serbest Biçi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4" name="Serbest Biçi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5" name="Serbest Biçi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6" name="Serbest Biçi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7" name="Serbest Biçi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8" name="Serbest Biçi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299" name="Serbest Biçi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0" name="Serbest Biçi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1" name="Serbest Biçi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2" name="Serbest Biçi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3" name="Serbest Biçi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4" name="Serbest Biçi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5" name="Serbest Biçi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6" name="Serbest Biçi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7" name="Serbest Biçi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8" name="Serbest Biçi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09" name="Serbest Biçi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0" name="Serbest Biçi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1" name="Serbest Biçi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2" name="Serbest Biçi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3" name="Serbest Biçi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4" name="Serbest Biçi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5" name="Serbest Biçi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6" name="Serbest Biçi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7" name="Serbest Biçi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8" name="Serbest Biçi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19" name="Serbest Biçi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0" name="Serbest Biçi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1" name="Serbest Biçi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2" name="Serbest Biçi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3" name="Serbest Biçi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4" name="Serbest Biçi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5" name="Serbest Biçi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6" name="Serbest Biçi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7" name="Serbest Biçi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8" name="Serbest Biçi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29" name="Serbest Biçi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0" name="Serbest Biçi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1" name="Serbest Biçi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2" name="Serbest Biçi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3" name="Serbest Biçi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4" name="Serbest Biçi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5" name="Serbest Biçi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6" name="Serbest Biçi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7" name="Serbest Biçi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8" name="Serbest Biçi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39" name="Serbest Biçi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0" name="Serbest Biçi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1" name="Serbest Biçi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2" name="Serbest Biçi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3" name="Serbest Biçi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4" name="Serbest Biçi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5" name="Serbest Biçi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6" name="Serbest Biçi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7" name="Serbest Biçi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8" name="Serbest Biçi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49" name="Serbest Biçi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0" name="Serbest Biçi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1" name="Serbest Biçi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2" name="Serbest Biçi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3" name="Serbest Biçi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4" name="Serbest Biçi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5" name="Serbest Biçi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6" name="Serbest Biçi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7" name="Serbest Biçi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8" name="Serbest Biçi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59" name="Serbest Biçi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0" name="Serbest Biçi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1" name="Serbest Biçi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2" name="Serbest Biçi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3" name="Serbest Biçi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4" name="Serbest Biçi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5" name="Serbest Biçi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6" name="Serbest Biçi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7" name="Serbest Biçi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8" name="Serbest Biçi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69" name="Serbest Biçi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0" name="Serbest Biçi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1" name="Serbest Biçi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2" name="Serbest Biçi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3" name="Serbest Biçi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4" name="Serbest Biçi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5" name="Serbest Biçi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6" name="Serbest Biçi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7" name="Serbest Biçi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sp>
          <p:nvSpPr>
            <p:cNvPr id="378" name="Serbest Biçi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p>
          </p:txBody>
        </p:sp>
      </p:grpSp>
      <p:sp>
        <p:nvSpPr>
          <p:cNvPr id="2" name="Başlık 1"/>
          <p:cNvSpPr>
            <a:spLocks noGrp="1"/>
          </p:cNvSpPr>
          <p:nvPr>
            <p:ph type="title"/>
          </p:nvPr>
        </p:nvSpPr>
        <p:spPr>
          <a:xfrm>
            <a:off x="1522413" y="1905000"/>
            <a:ext cx="9144000" cy="2667000"/>
          </a:xfrm>
        </p:spPr>
        <p:txBody>
          <a:bodyPr anchor="b">
            <a:noAutofit/>
          </a:bodyPr>
          <a:lstStyle>
            <a:lvl1pPr algn="l" latinLnBrk="0">
              <a:defRPr lang="tr-TR" sz="4400" b="0" cap="none" baseline="0"/>
            </a:lvl1pPr>
          </a:lstStyle>
          <a:p>
            <a:r>
              <a:rPr lang="tr-TR" dirty="0"/>
              <a:t>Asıl başlık stili için tıklatın</a:t>
            </a:r>
          </a:p>
        </p:txBody>
      </p:sp>
      <p:sp>
        <p:nvSpPr>
          <p:cNvPr id="3" name="Metin Yer Tutucusu 2"/>
          <p:cNvSpPr>
            <a:spLocks noGrp="1"/>
          </p:cNvSpPr>
          <p:nvPr>
            <p:ph type="body" idx="1"/>
          </p:nvPr>
        </p:nvSpPr>
        <p:spPr>
          <a:xfrm>
            <a:off x="1522413" y="5102525"/>
            <a:ext cx="9143999" cy="1069675"/>
          </a:xfrm>
        </p:spPr>
        <p:txBody>
          <a:bodyPr anchor="t">
            <a:normAutofit/>
          </a:bodyPr>
          <a:lstStyle>
            <a:lvl1pPr marL="0" indent="0" latinLnBrk="0">
              <a:spcBef>
                <a:spcPts val="0"/>
              </a:spcBef>
              <a:buNone/>
              <a:defRPr lang="tr-TR" sz="2400">
                <a:solidFill>
                  <a:schemeClr val="tx1">
                    <a:tint val="75000"/>
                  </a:schemeClr>
                </a:solidFill>
              </a:defRPr>
            </a:lvl1pPr>
            <a:lvl2pPr marL="457200" indent="0" latinLnBrk="0">
              <a:buNone/>
              <a:defRPr lang="tr-TR" sz="1800">
                <a:solidFill>
                  <a:schemeClr val="tx1">
                    <a:tint val="75000"/>
                  </a:schemeClr>
                </a:solidFill>
              </a:defRPr>
            </a:lvl2pPr>
            <a:lvl3pPr marL="914400" indent="0" latinLnBrk="0">
              <a:buNone/>
              <a:defRPr lang="tr-TR" sz="1600">
                <a:solidFill>
                  <a:schemeClr val="tx1">
                    <a:tint val="75000"/>
                  </a:schemeClr>
                </a:solidFill>
              </a:defRPr>
            </a:lvl3pPr>
            <a:lvl4pPr marL="1371600" indent="0" latinLnBrk="0">
              <a:buNone/>
              <a:defRPr lang="tr-TR" sz="1400">
                <a:solidFill>
                  <a:schemeClr val="tx1">
                    <a:tint val="75000"/>
                  </a:schemeClr>
                </a:solidFill>
              </a:defRPr>
            </a:lvl4pPr>
            <a:lvl5pPr marL="1828800" indent="0" latinLnBrk="0">
              <a:buNone/>
              <a:defRPr lang="tr-TR" sz="1400">
                <a:solidFill>
                  <a:schemeClr val="tx1">
                    <a:tint val="75000"/>
                  </a:schemeClr>
                </a:solidFill>
              </a:defRPr>
            </a:lvl5pPr>
            <a:lvl6pPr marL="2286000" indent="0" latinLnBrk="0">
              <a:buNone/>
              <a:defRPr lang="tr-TR" sz="1400">
                <a:solidFill>
                  <a:schemeClr val="tx1">
                    <a:tint val="75000"/>
                  </a:schemeClr>
                </a:solidFill>
              </a:defRPr>
            </a:lvl6pPr>
            <a:lvl7pPr marL="2743200" indent="0" latinLnBrk="0">
              <a:buNone/>
              <a:defRPr lang="tr-TR" sz="1400">
                <a:solidFill>
                  <a:schemeClr val="tx1">
                    <a:tint val="75000"/>
                  </a:schemeClr>
                </a:solidFill>
              </a:defRPr>
            </a:lvl7pPr>
            <a:lvl8pPr marL="3200400" indent="0" latinLnBrk="0">
              <a:buNone/>
              <a:defRPr lang="tr-TR" sz="1400">
                <a:solidFill>
                  <a:schemeClr val="tx1">
                    <a:tint val="75000"/>
                  </a:schemeClr>
                </a:solidFill>
              </a:defRPr>
            </a:lvl8pPr>
            <a:lvl9pPr marL="3657600" indent="0" latinLnBrk="0">
              <a:buNone/>
              <a:defRPr lang="tr-TR" sz="14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lvl1pPr>
              <a:defRPr/>
            </a:lvl1pPr>
          </a:lstStyle>
          <a:p>
            <a:fld id="{F16060F8-A1EC-4E96-8B5C-3FA7836EABF7}" type="datetime1">
              <a:rPr lang="tr-TR" smtClean="0"/>
              <a:pPr/>
              <a:t>10.02.2019</a:t>
            </a:fld>
            <a:endParaRPr lang="tr-TR" dirty="0"/>
          </a:p>
        </p:txBody>
      </p:sp>
      <p:sp>
        <p:nvSpPr>
          <p:cNvPr id="5" name="Alt 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4058797780"/>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158" name="çizgi"/>
          <p:cNvGrpSpPr/>
          <p:nvPr/>
        </p:nvGrpSpPr>
        <p:grpSpPr bwMode="invGray">
          <a:xfrm>
            <a:off x="1522413" y="1514475"/>
            <a:ext cx="10569575" cy="64008"/>
            <a:chOff x="1522413" y="1514475"/>
            <a:chExt cx="10569575" cy="64008"/>
          </a:xfrm>
        </p:grpSpPr>
        <p:sp>
          <p:nvSpPr>
            <p:cNvPr id="159"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0"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1"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p>
            <a:r>
              <a:rPr lang="tr-TR" dirty="0"/>
              <a:t>Asıl başlık stili için tıklatın</a:t>
            </a:r>
          </a:p>
        </p:txBody>
      </p:sp>
      <p:sp>
        <p:nvSpPr>
          <p:cNvPr id="3" name="İçerik Yer Tutucusu 2"/>
          <p:cNvSpPr>
            <a:spLocks noGrp="1"/>
          </p:cNvSpPr>
          <p:nvPr>
            <p:ph sz="half" idx="1"/>
          </p:nvPr>
        </p:nvSpPr>
        <p:spPr>
          <a:xfrm>
            <a:off x="1522413" y="1905000"/>
            <a:ext cx="4419599"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246815" y="1905000"/>
            <a:ext cx="4419598" cy="42672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lvl1pPr>
              <a:defRPr/>
            </a:lvl1pPr>
          </a:lstStyle>
          <a:p>
            <a:fld id="{4C5CB81C-43FF-4981-B12C-1FC82CDC3384}" type="datetime1">
              <a:rPr lang="tr-TR" smtClean="0"/>
              <a:pPr/>
              <a:t>10.02.2019</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1683294107"/>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160" name="çizgi"/>
          <p:cNvGrpSpPr/>
          <p:nvPr/>
        </p:nvGrpSpPr>
        <p:grpSpPr bwMode="invGray">
          <a:xfrm>
            <a:off x="1522413" y="1514475"/>
            <a:ext cx="10569575" cy="64008"/>
            <a:chOff x="1522413" y="1514475"/>
            <a:chExt cx="10569575" cy="64008"/>
          </a:xfrm>
        </p:grpSpPr>
        <p:sp>
          <p:nvSpPr>
            <p:cNvPr id="161" name="Serbest Biçi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1"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2"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3"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4"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a:xfrm>
            <a:off x="1522414" y="274638"/>
            <a:ext cx="9143998" cy="1020762"/>
          </a:xfrm>
        </p:spPr>
        <p:txBody>
          <a:bodyPr/>
          <a:lstStyle>
            <a:lvl1pPr latinLnBrk="0">
              <a:defRPr lang="tr-TR"/>
            </a:lvl1pPr>
          </a:lstStyle>
          <a:p>
            <a:r>
              <a:rPr lang="tr-TR" dirty="0"/>
              <a:t>Asıl başlık stili için tıklatın</a:t>
            </a:r>
          </a:p>
        </p:txBody>
      </p:sp>
      <p:sp>
        <p:nvSpPr>
          <p:cNvPr id="3" name="Metin Yer Tutucusu 2"/>
          <p:cNvSpPr>
            <a:spLocks noGrp="1"/>
          </p:cNvSpPr>
          <p:nvPr>
            <p:ph type="body" idx="1"/>
          </p:nvPr>
        </p:nvSpPr>
        <p:spPr>
          <a:xfrm>
            <a:off x="1522413"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522413"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marL="1956816" latinLnBrk="0">
              <a:defRPr lang="tr-TR" sz="1600"/>
            </a:lvl6pPr>
            <a:lvl7pPr marL="1956816" latinLnBrk="0">
              <a:defRPr lang="tr-TR" sz="1600" baseline="0"/>
            </a:lvl7pPr>
            <a:lvl8pPr marL="1956816" latinLnBrk="0">
              <a:defRPr lang="tr-TR" sz="1600" baseline="0"/>
            </a:lvl8pPr>
            <a:lvl9pPr marL="1956816"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249860" y="1905000"/>
            <a:ext cx="4416552" cy="762000"/>
          </a:xfrm>
        </p:spPr>
        <p:txBody>
          <a:bodyPr anchor="ctr"/>
          <a:lstStyle>
            <a:lvl1pPr marL="0" indent="0" latinLnBrk="0">
              <a:spcBef>
                <a:spcPts val="0"/>
              </a:spcBef>
              <a:buNone/>
              <a:defRPr lang="tr-TR" sz="2400" b="0"/>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249860" y="2819399"/>
            <a:ext cx="4416552" cy="3352801"/>
          </a:xfrm>
        </p:spPr>
        <p:txBody>
          <a:bodyPr/>
          <a:lstStyle>
            <a:lvl1pPr latinLnBrk="0">
              <a:defRPr lang="tr-TR" sz="2400"/>
            </a:lvl1pPr>
            <a:lvl2pPr latinLnBrk="0">
              <a:defRPr lang="tr-TR" sz="2000"/>
            </a:lvl2pPr>
            <a:lvl3pPr latinLnBrk="0">
              <a:defRPr lang="tr-TR" sz="1800"/>
            </a:lvl3pPr>
            <a:lvl4pPr latinLnBrk="0">
              <a:defRPr lang="tr-TR" sz="1600"/>
            </a:lvl4pPr>
            <a:lvl5pPr marL="1956816" latinLnBrk="0">
              <a:defRPr lang="tr-TR" sz="1600"/>
            </a:lvl5pPr>
            <a:lvl6pPr marL="1956816" latinLnBrk="0">
              <a:defRPr lang="tr-TR" sz="1600"/>
            </a:lvl6pPr>
            <a:lvl7pPr marL="1956816" latinLnBrk="0">
              <a:defRPr lang="tr-TR" sz="1600"/>
            </a:lvl7pPr>
            <a:lvl8pPr marL="1956816" latinLnBrk="0">
              <a:defRPr lang="tr-TR" sz="1600"/>
            </a:lvl8pPr>
            <a:lvl9pPr marL="1956816" latinLnBrk="0">
              <a:defRPr lang="tr-TR" sz="16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lvl1pPr>
              <a:defRPr/>
            </a:lvl1pPr>
          </a:lstStyle>
          <a:p>
            <a:fld id="{A2D7374A-E224-44F7-BB81-BD264CE1BE84}" type="datetime1">
              <a:rPr lang="tr-TR" smtClean="0"/>
              <a:pPr/>
              <a:t>10.02.2019</a:t>
            </a:fld>
            <a:endParaRPr lang="tr-TR" dirty="0"/>
          </a:p>
        </p:txBody>
      </p:sp>
      <p:sp>
        <p:nvSpPr>
          <p:cNvPr id="8" name="Alt 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4182491816"/>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156" name="çizgi"/>
          <p:cNvGrpSpPr/>
          <p:nvPr/>
        </p:nvGrpSpPr>
        <p:grpSpPr bwMode="invGray">
          <a:xfrm>
            <a:off x="1522413" y="1514475"/>
            <a:ext cx="10569575" cy="64008"/>
            <a:chOff x="1522413" y="1514475"/>
            <a:chExt cx="10569575" cy="64008"/>
          </a:xfrm>
        </p:grpSpPr>
        <p:sp>
          <p:nvSpPr>
            <p:cNvPr id="157" name="Serbest Biçi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8" name="Serbest Biçi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59" name="Serbest Biçi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0"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1"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2"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3"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4"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5"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6"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7"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8"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69"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0"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1"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2"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3"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4"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5"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6"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7"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8"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79"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0"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1"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2"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3"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4"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5"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6"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7"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8"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89"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0"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1"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2"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3"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4"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5"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6"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7"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8"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199"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0"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1"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2"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3"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4"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5"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6"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7"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8"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09"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0"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1"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2"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3"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4"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5"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6"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7"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8"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19"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0"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1"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2"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3"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4"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5"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6"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7"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8"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29"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230"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lvl1pPr>
              <a:defRPr/>
            </a:lvl1pPr>
          </a:lstStyle>
          <a:p>
            <a:fld id="{63DDF5A1-8E2B-48CB-91AE-5745C3DA9B77}" type="datetime1">
              <a:rPr lang="tr-TR" smtClean="0"/>
              <a:pPr/>
              <a:t>10.02.2019</a:t>
            </a:fld>
            <a:endParaRPr lang="tr-TR" dirty="0"/>
          </a:p>
        </p:txBody>
      </p:sp>
      <p:sp>
        <p:nvSpPr>
          <p:cNvPr id="4" name="Alt 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2531561462"/>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lvl1pPr>
              <a:defRPr/>
            </a:lvl1pPr>
          </a:lstStyle>
          <a:p>
            <a:fld id="{C606A482-DE59-4F45-BDF9-C2535463D2D3}" type="datetime1">
              <a:rPr lang="tr-TR" smtClean="0"/>
              <a:pPr/>
              <a:t>10.02.2019</a:t>
            </a:fld>
            <a:endParaRPr lang="tr-TR" dirty="0"/>
          </a:p>
        </p:txBody>
      </p:sp>
      <p:sp>
        <p:nvSpPr>
          <p:cNvPr id="3" name="Alt 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140596662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615" name="çerçeve"/>
          <p:cNvGrpSpPr/>
          <p:nvPr/>
        </p:nvGrpSpPr>
        <p:grpSpPr bwMode="invGray">
          <a:xfrm>
            <a:off x="4417839" y="1630821"/>
            <a:ext cx="6291028" cy="4575885"/>
            <a:chOff x="4417839" y="1630821"/>
            <a:chExt cx="6291028" cy="4575885"/>
          </a:xfrm>
        </p:grpSpPr>
        <p:grpSp>
          <p:nvGrpSpPr>
            <p:cNvPr id="616" name="Grup 615"/>
            <p:cNvGrpSpPr/>
            <p:nvPr/>
          </p:nvGrpSpPr>
          <p:grpSpPr bwMode="invGray">
            <a:xfrm>
              <a:off x="5414491" y="1630821"/>
              <a:ext cx="5294376" cy="4114800"/>
              <a:chOff x="3310555" y="716546"/>
              <a:chExt cx="5294376" cy="4114800"/>
            </a:xfrm>
          </p:grpSpPr>
          <p:grpSp>
            <p:nvGrpSpPr>
              <p:cNvPr id="768" name="Grup 767"/>
              <p:cNvGrpSpPr/>
              <p:nvPr/>
            </p:nvGrpSpPr>
            <p:grpSpPr bwMode="invGray">
              <a:xfrm flipH="1">
                <a:off x="3310555" y="737968"/>
                <a:ext cx="5294376" cy="54864"/>
                <a:chOff x="1522413" y="1514475"/>
                <a:chExt cx="10569575" cy="64008"/>
              </a:xfrm>
              <a:solidFill>
                <a:schemeClr val="accent1"/>
              </a:solidFill>
            </p:grpSpPr>
            <p:sp>
              <p:nvSpPr>
                <p:cNvPr id="844" name="Serbest Biçi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5" name="Serbest Biçi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6" name="Serbest Biçi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7"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8"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9"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0"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1"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2"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3"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4"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5"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6"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7"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8"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9"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0"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1"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2"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3"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4"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5"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6"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7"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8"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9"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0"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1"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2"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3"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4"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5"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6"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7"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8"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9"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0"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1"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2"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3"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4"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5"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6"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7"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8"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9"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0"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1"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2"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3"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4"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5"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6"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7"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8"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9"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0"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1"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2"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3"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4"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5"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6"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7"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8"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9"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0"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1"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2"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3"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4"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5"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6"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7"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769" name="Grup 768"/>
              <p:cNvGrpSpPr/>
              <p:nvPr/>
            </p:nvGrpSpPr>
            <p:grpSpPr bwMode="invGray">
              <a:xfrm rot="16200000" flipH="1">
                <a:off x="6492229" y="2755658"/>
                <a:ext cx="4114800" cy="36576"/>
                <a:chOff x="1522413" y="1514475"/>
                <a:chExt cx="10569575" cy="64008"/>
              </a:xfrm>
              <a:solidFill>
                <a:schemeClr val="accent1"/>
              </a:solidFill>
            </p:grpSpPr>
            <p:sp>
              <p:nvSpPr>
                <p:cNvPr id="770" name="Serbest Biçi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1" name="Serbest Biçi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2" name="Serbest Biçi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3"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4"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5"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6"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7"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8"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9"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0"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1"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2"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3"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4"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5"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6"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7"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8"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9"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0"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1"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2"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3"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4"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5"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6"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7"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8"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9"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0"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1"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2"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3"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4"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5"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6"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7"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8"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9"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0"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1"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2"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3"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4"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5"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6"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7"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8"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9"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0"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1"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2"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3"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4"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5"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6"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7"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8"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9"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0"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1"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2"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3"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4"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5"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6"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7"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8"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9"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0"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1"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2"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3"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nvGrpSpPr>
            <p:cNvPr id="617" name="Grup 616"/>
            <p:cNvGrpSpPr/>
            <p:nvPr/>
          </p:nvGrpSpPr>
          <p:grpSpPr bwMode="invGray">
            <a:xfrm rot="10800000">
              <a:off x="4417839" y="2091906"/>
              <a:ext cx="5294376" cy="4114800"/>
              <a:chOff x="3310555" y="716546"/>
              <a:chExt cx="5294376" cy="4114800"/>
            </a:xfrm>
          </p:grpSpPr>
          <p:grpSp>
            <p:nvGrpSpPr>
              <p:cNvPr id="618" name="Grup 617"/>
              <p:cNvGrpSpPr/>
              <p:nvPr/>
            </p:nvGrpSpPr>
            <p:grpSpPr bwMode="invGray">
              <a:xfrm flipH="1">
                <a:off x="3310555" y="737968"/>
                <a:ext cx="5294376" cy="54864"/>
                <a:chOff x="1522413" y="1514475"/>
                <a:chExt cx="10569575" cy="64008"/>
              </a:xfrm>
              <a:solidFill>
                <a:schemeClr val="accent1"/>
              </a:solidFill>
            </p:grpSpPr>
            <p:sp>
              <p:nvSpPr>
                <p:cNvPr id="694" name="Serbest Biçi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5" name="Serbest Biçi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6" name="Serbest Biçi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7"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8"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9"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0"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1"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2"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3"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4"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5"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6"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7"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8"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9"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0"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1"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2"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3"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4"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5"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6"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7"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8"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9"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0"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1"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2"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3"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4"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5"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6"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7"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8"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9"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0"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1"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2"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3"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4"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5"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6"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7"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8"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9"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0"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1"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2"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3"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4"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5"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6"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7"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8"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9"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0"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1"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2"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3"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4"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5"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6"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7"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8"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9"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0"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1"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2"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3"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4"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5"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6"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7"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619" name="Grup 618"/>
              <p:cNvGrpSpPr/>
              <p:nvPr/>
            </p:nvGrpSpPr>
            <p:grpSpPr bwMode="invGray">
              <a:xfrm rot="16200000" flipH="1">
                <a:off x="6492229" y="2755658"/>
                <a:ext cx="4114800" cy="36576"/>
                <a:chOff x="1522413" y="1514475"/>
                <a:chExt cx="10569575" cy="64008"/>
              </a:xfrm>
              <a:solidFill>
                <a:schemeClr val="accent1"/>
              </a:solidFill>
            </p:grpSpPr>
            <p:sp>
              <p:nvSpPr>
                <p:cNvPr id="620" name="Serbest Biçi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1" name="Serbest Biçi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2" name="Serbest Biçi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3"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4"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5"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6"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7"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8"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9"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0"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1"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2"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3"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4"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5"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6"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7"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8"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9"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0"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1"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2"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3"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4"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5"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6"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7"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8"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9"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0"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1"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2"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3"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4"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5"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6"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7"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8"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9"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0"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1"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2"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3"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4"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5"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6"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7"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8"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9"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0"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1"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2"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3"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4"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5"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6"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7"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8"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9"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0"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1"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2"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3"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4"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5"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6"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7"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8"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9"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0"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1"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2"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3"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sp>
        <p:nvSpPr>
          <p:cNvPr id="2" name="Başlık 1"/>
          <p:cNvSpPr>
            <a:spLocks noGrp="1"/>
          </p:cNvSpPr>
          <p:nvPr>
            <p:ph type="title"/>
          </p:nvPr>
        </p:nvSpPr>
        <p:spPr>
          <a:xfrm>
            <a:off x="1522414" y="274638"/>
            <a:ext cx="9143998" cy="1020762"/>
          </a:xfrm>
        </p:spPr>
        <p:txBody>
          <a:bodyPr anchor="b">
            <a:noAutofit/>
          </a:bodyPr>
          <a:lstStyle>
            <a:lvl1pPr algn="l" latinLnBrk="0">
              <a:defRPr lang="tr-TR" sz="3200" b="0"/>
            </a:lvl1pPr>
          </a:lstStyle>
          <a:p>
            <a:r>
              <a:rPr lang="tr-TR" dirty="0"/>
              <a:t>Asıl başlık stili için tıklatın</a:t>
            </a:r>
          </a:p>
        </p:txBody>
      </p:sp>
      <p:sp>
        <p:nvSpPr>
          <p:cNvPr id="3" name="İçerik Yer Tutucusu 2"/>
          <p:cNvSpPr>
            <a:spLocks noGrp="1"/>
          </p:cNvSpPr>
          <p:nvPr>
            <p:ph idx="1"/>
          </p:nvPr>
        </p:nvSpPr>
        <p:spPr>
          <a:xfrm>
            <a:off x="4710022" y="1905000"/>
            <a:ext cx="5669280" cy="4038600"/>
          </a:xfrm>
        </p:spPr>
        <p:txBody>
          <a:bodyPr>
            <a:normAutofit/>
          </a:bodyPr>
          <a:lstStyle>
            <a:lvl1pPr latinLnBrk="0">
              <a:defRPr lang="tr-TR" sz="2400"/>
            </a:lvl1pPr>
            <a:lvl2pPr latinLnBrk="0">
              <a:defRPr lang="tr-TR" sz="2000"/>
            </a:lvl2pPr>
            <a:lvl3pPr latinLnBrk="0">
              <a:defRPr lang="tr-TR" sz="1800"/>
            </a:lvl3pPr>
            <a:lvl4pPr latinLnBrk="0">
              <a:defRPr lang="tr-TR" sz="1600"/>
            </a:lvl4pPr>
            <a:lvl5pPr latinLnBrk="0">
              <a:defRPr lang="tr-TR" sz="1600"/>
            </a:lvl5pPr>
            <a:lvl6pPr latinLnBrk="0">
              <a:defRPr lang="tr-TR" sz="1600"/>
            </a:lvl6pPr>
            <a:lvl7pPr latinLnBrk="0">
              <a:defRPr lang="tr-TR" sz="1600" baseline="0"/>
            </a:lvl7pPr>
            <a:lvl8pPr latinLnBrk="0">
              <a:defRPr lang="tr-TR" sz="1600" baseline="0"/>
            </a:lvl8pPr>
            <a:lvl9pPr latinLnBrk="0">
              <a:defRPr lang="tr-TR" sz="1600" baseline="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522413" y="3429000"/>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499AC313-7B26-4164-8EC0-1CF147AC114E}" type="datetime1">
              <a:rPr lang="tr-TR" smtClean="0"/>
              <a:pPr/>
              <a:t>10.02.2019</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962116614"/>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614" name="çerçeve"/>
          <p:cNvGrpSpPr/>
          <p:nvPr/>
        </p:nvGrpSpPr>
        <p:grpSpPr bwMode="invGray">
          <a:xfrm flipH="1">
            <a:off x="1447500" y="1630821"/>
            <a:ext cx="6291028" cy="4575885"/>
            <a:chOff x="4417839" y="1630821"/>
            <a:chExt cx="6291028" cy="4575885"/>
          </a:xfrm>
        </p:grpSpPr>
        <p:grpSp>
          <p:nvGrpSpPr>
            <p:cNvPr id="615" name="Grup 614"/>
            <p:cNvGrpSpPr/>
            <p:nvPr/>
          </p:nvGrpSpPr>
          <p:grpSpPr bwMode="invGray">
            <a:xfrm>
              <a:off x="5414491" y="1630821"/>
              <a:ext cx="5294376" cy="4114800"/>
              <a:chOff x="3310555" y="716546"/>
              <a:chExt cx="5294376" cy="4114800"/>
            </a:xfrm>
          </p:grpSpPr>
          <p:grpSp>
            <p:nvGrpSpPr>
              <p:cNvPr id="767" name="Grup 766"/>
              <p:cNvGrpSpPr/>
              <p:nvPr/>
            </p:nvGrpSpPr>
            <p:grpSpPr bwMode="invGray">
              <a:xfrm flipH="1">
                <a:off x="3310555" y="737968"/>
                <a:ext cx="5294376" cy="54864"/>
                <a:chOff x="1522413" y="1514475"/>
                <a:chExt cx="10569575" cy="64008"/>
              </a:xfrm>
              <a:solidFill>
                <a:schemeClr val="accent1"/>
              </a:solidFill>
            </p:grpSpPr>
            <p:sp>
              <p:nvSpPr>
                <p:cNvPr id="843" name="Serbest Biçi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4" name="Serbest Biçi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5" name="Serbest Biçi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6"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7"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8"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9"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0"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1"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2"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3"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4"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5"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6"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7"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8"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59"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0"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1"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2"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3"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4"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5"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6"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7"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8"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69"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0"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1"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2"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3"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4"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5"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6"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7"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8"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79"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0"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1"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2"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3"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4"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5"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6"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7"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8"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89"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0"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1"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2"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3"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4"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5"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6"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7"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8"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99"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0"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1"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2"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3"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4"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5"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6"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7"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8"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09"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0"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1"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2"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3"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4"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5"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916"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768" name="Grup 767"/>
              <p:cNvGrpSpPr/>
              <p:nvPr/>
            </p:nvGrpSpPr>
            <p:grpSpPr bwMode="invGray">
              <a:xfrm rot="16200000" flipH="1">
                <a:off x="6492229" y="2755658"/>
                <a:ext cx="4114800" cy="36576"/>
                <a:chOff x="1522413" y="1514475"/>
                <a:chExt cx="10569575" cy="64008"/>
              </a:xfrm>
              <a:solidFill>
                <a:schemeClr val="accent1"/>
              </a:solidFill>
            </p:grpSpPr>
            <p:sp>
              <p:nvSpPr>
                <p:cNvPr id="769" name="Serbest Biçi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0" name="Serbest Biçi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1" name="Serbest Biçi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2"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3"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4"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5"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6"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7"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8"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79"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0"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1"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2"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3"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4"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5"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6"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7"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8"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89"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0"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1"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2"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3"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4"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5"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6"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7"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8"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99"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0"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1"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2"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3"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4"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5"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6"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7"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8"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09"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0"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1"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2"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3"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4"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5"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6"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7"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8"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19"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0"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1"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2"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3"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4"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5"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6"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7"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8"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29"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0"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1"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2"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3"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4"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5"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6"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7"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8"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39"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0"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1"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842"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nvGrpSpPr>
            <p:cNvPr id="616" name="Grup 615"/>
            <p:cNvGrpSpPr/>
            <p:nvPr/>
          </p:nvGrpSpPr>
          <p:grpSpPr bwMode="invGray">
            <a:xfrm rot="10800000">
              <a:off x="4417839" y="2091906"/>
              <a:ext cx="5294376" cy="4114800"/>
              <a:chOff x="3310555" y="716546"/>
              <a:chExt cx="5294376" cy="4114800"/>
            </a:xfrm>
          </p:grpSpPr>
          <p:grpSp>
            <p:nvGrpSpPr>
              <p:cNvPr id="617" name="Grup 616"/>
              <p:cNvGrpSpPr/>
              <p:nvPr/>
            </p:nvGrpSpPr>
            <p:grpSpPr bwMode="invGray">
              <a:xfrm flipH="1">
                <a:off x="3310555" y="737968"/>
                <a:ext cx="5294376" cy="54864"/>
                <a:chOff x="1522413" y="1514475"/>
                <a:chExt cx="10569575" cy="64008"/>
              </a:xfrm>
              <a:solidFill>
                <a:schemeClr val="accent1"/>
              </a:solidFill>
            </p:grpSpPr>
            <p:sp>
              <p:nvSpPr>
                <p:cNvPr id="693" name="Serbest Biçi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4" name="Serbest Biçi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5" name="Serbest Biçi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6" name="Serbest Biçi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7" name="Serbest Biçi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8" name="Serbest Biçi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9" name="Serbest Biçi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0" name="Serbest Biçi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1" name="Serbest Biçi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2" name="Serbest Biçi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3" name="Serbest Biçi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4" name="Serbest Biçi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5" name="Serbest Biçi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6" name="Serbest Biçi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7" name="Serbest Biçi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8" name="Serbest Biçi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09" name="Serbest Biçi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0" name="Serbest Biçi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1" name="Serbest Biçi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2" name="Serbest Biçi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3" name="Serbest Biçi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4" name="Serbest Biçi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5" name="Serbest Biçi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6" name="Serbest Biçi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7" name="Serbest Biçi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8" name="Serbest Biçi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19" name="Serbest Biçi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0" name="Serbest Biçi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1" name="Serbest Biçi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2" name="Serbest Biçi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3" name="Serbest Biçi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4" name="Serbest Biçi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5" name="Serbest Biçi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6" name="Serbest Biçi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7" name="Serbest Biçi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8" name="Serbest Biçi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29" name="Serbest Biçi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0" name="Serbest Biçi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1" name="Serbest Biçi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2" name="Serbest Biçi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3" name="Serbest Biçi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4" name="Serbest Biçi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5" name="Serbest Biçi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6" name="Serbest Biçi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7" name="Serbest Biçi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8" name="Serbest Biçi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39" name="Serbest Biçi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0" name="Serbest Biçi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1" name="Serbest Biçi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2" name="Serbest Biçi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3" name="Serbest Biçi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4" name="Serbest Biçi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5" name="Serbest Biçi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6" name="Serbest Biçi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7" name="Serbest Biçi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8" name="Serbest Biçi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49" name="Serbest Biçi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0" name="Serbest Biçi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1" name="Serbest Biçi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2" name="Serbest Biçi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3" name="Serbest Biçi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4" name="Serbest Biçi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5" name="Serbest Biçi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6" name="Serbest Biçi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7" name="Serbest Biçi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8" name="Serbest Biçi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59" name="Serbest Biçi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0" name="Serbest Biçi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1" name="Serbest Biçi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2" name="Serbest Biçi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3" name="Serbest Biçi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4" name="Serbest Biçi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5" name="Serbest Biçi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766" name="Serbest Biçi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nvGrpSpPr>
              <p:cNvPr id="618" name="Grup 617"/>
              <p:cNvGrpSpPr/>
              <p:nvPr/>
            </p:nvGrpSpPr>
            <p:grpSpPr bwMode="invGray">
              <a:xfrm rot="16200000" flipH="1">
                <a:off x="6492229" y="2755658"/>
                <a:ext cx="4114800" cy="36576"/>
                <a:chOff x="1522413" y="1514475"/>
                <a:chExt cx="10569575" cy="64008"/>
              </a:xfrm>
              <a:solidFill>
                <a:schemeClr val="accent1"/>
              </a:solidFill>
            </p:grpSpPr>
            <p:sp>
              <p:nvSpPr>
                <p:cNvPr id="619" name="Serbest Biçi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0" name="Serbest Biçi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1" name="Serbest Biçi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2" name="Serbest Biçi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3" name="Serbest Biçi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4" name="Serbest Biçi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5" name="Serbest Biçi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6" name="Serbest Biçi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7" name="Serbest Biçi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8" name="Serbest Biçi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29" name="Serbest Biçi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0" name="Serbest Biçi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1" name="Serbest Biçi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2" name="Serbest Biçi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3" name="Serbest Biçi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4" name="Serbest Biçi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5" name="Serbest Biçi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6" name="Serbest Biçi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7" name="Serbest Biçi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8" name="Serbest Biçi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39" name="Serbest Biçi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0" name="Serbest Biçi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1" name="Serbest Biçi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2" name="Serbest Biçi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3" name="Serbest Biçi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4" name="Serbest Biçi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5" name="Serbest Biçi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6" name="Serbest Biçi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7" name="Serbest Biçi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8" name="Serbest Biçi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49" name="Serbest Biçi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0" name="Serbest Biçi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1" name="Serbest Biçi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2" name="Serbest Biçi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3" name="Serbest Biçi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4" name="Serbest Biçi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5" name="Serbest Biçi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6" name="Serbest Biçi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7" name="Serbest Biçi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8" name="Serbest Biçi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59" name="Serbest Biçi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0" name="Serbest Biçi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1" name="Serbest Biçi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2" name="Serbest Biçi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3" name="Serbest Biçi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4" name="Serbest Biçi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5" name="Serbest Biçi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6" name="Serbest Biçi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7" name="Serbest Biçi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8" name="Serbest Biçi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69" name="Serbest Biçi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0" name="Serbest Biçi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1" name="Serbest Biçi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2" name="Serbest Biçi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3" name="Serbest Biçi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4" name="Serbest Biçi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5" name="Serbest Biçi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6" name="Serbest Biçi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7" name="Serbest Biçi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8" name="Serbest Biçi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79" name="Serbest Biçi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0" name="Serbest Biçi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1" name="Serbest Biçi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2" name="Serbest Biçi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3" name="Serbest Biçi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4" name="Serbest Biçi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5" name="Serbest Biçi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6" name="Serbest Biçi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7" name="Serbest Biçi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8" name="Serbest Biçi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89" name="Serbest Biçi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0" name="Serbest Biçi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1" name="Serbest Biçi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sp>
              <p:nvSpPr>
                <p:cNvPr id="692" name="Serbest Biçi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r-TR" dirty="0">
                    <a:ln>
                      <a:noFill/>
                    </a:ln>
                  </a:endParaRPr>
                </a:p>
              </p:txBody>
            </p:sp>
          </p:grpSp>
        </p:grpSp>
      </p:grpSp>
      <p:sp>
        <p:nvSpPr>
          <p:cNvPr id="2" name="Başlık 1"/>
          <p:cNvSpPr>
            <a:spLocks noGrp="1"/>
          </p:cNvSpPr>
          <p:nvPr>
            <p:ph type="title"/>
          </p:nvPr>
        </p:nvSpPr>
        <p:spPr>
          <a:xfrm>
            <a:off x="1522414" y="274638"/>
            <a:ext cx="9143998" cy="1020762"/>
          </a:xfrm>
        </p:spPr>
        <p:txBody>
          <a:bodyPr anchor="b">
            <a:noAutofit/>
          </a:bodyPr>
          <a:lstStyle>
            <a:lvl1pPr algn="l" latinLnBrk="0">
              <a:defRPr lang="tr-TR" sz="3200" b="0"/>
            </a:lvl1pPr>
          </a:lstStyle>
          <a:p>
            <a:r>
              <a:rPr lang="tr-TR" dirty="0"/>
              <a:t>Asıl başlık stili için tıklatın</a:t>
            </a:r>
          </a:p>
        </p:txBody>
      </p:sp>
      <p:sp>
        <p:nvSpPr>
          <p:cNvPr id="3" name="Resim Yer Tutucusu 2"/>
          <p:cNvSpPr>
            <a:spLocks noGrp="1"/>
          </p:cNvSpPr>
          <p:nvPr>
            <p:ph type="pic" idx="1"/>
          </p:nvPr>
        </p:nvSpPr>
        <p:spPr>
          <a:xfrm>
            <a:off x="1745838" y="1884311"/>
            <a:ext cx="5669280" cy="4041648"/>
          </a:xfrm>
          <a:solidFill>
            <a:schemeClr val="bg1"/>
          </a:solidFill>
        </p:spPr>
        <p:txBody>
          <a:bodyPr tIns="914400">
            <a:normAutofit/>
          </a:bodyPr>
          <a:lstStyle>
            <a:lvl1pPr marL="0" indent="0" algn="ctr" latinLnBrk="0">
              <a:buNone/>
              <a:defRPr lang="tr-TR" sz="24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r>
              <a:rPr lang="tr-TR" dirty="0" smtClean="0"/>
              <a:t>Resim eklemek için simgeyi tıklatın</a:t>
            </a:r>
            <a:endParaRPr lang="tr-TR" dirty="0"/>
          </a:p>
        </p:txBody>
      </p:sp>
      <p:sp>
        <p:nvSpPr>
          <p:cNvPr id="4" name="Metin Yer Tutucusu 3"/>
          <p:cNvSpPr>
            <a:spLocks noGrp="1"/>
          </p:cNvSpPr>
          <p:nvPr>
            <p:ph type="body" sz="half" idx="2"/>
          </p:nvPr>
        </p:nvSpPr>
        <p:spPr>
          <a:xfrm>
            <a:off x="7905959" y="3411748"/>
            <a:ext cx="2743200" cy="2743200"/>
          </a:xfrm>
        </p:spPr>
        <p:txBody>
          <a:bodyPr anchor="b">
            <a:normAutofit/>
          </a:bodyPr>
          <a:lstStyle>
            <a:lvl1pPr marL="0" indent="0" latinLnBrk="0">
              <a:spcBef>
                <a:spcPts val="1200"/>
              </a:spcBef>
              <a:buNone/>
              <a:defRPr lang="tr-TR" sz="1600"/>
            </a:lvl1pPr>
            <a:lvl2pPr marL="457200" indent="0" latinLnBrk="0">
              <a:buNone/>
              <a:defRPr lang="tr-TR" sz="1200"/>
            </a:lvl2pPr>
            <a:lvl3pPr marL="914400" indent="0" latinLnBrk="0">
              <a:buNone/>
              <a:defRPr lang="tr-TR" sz="1000"/>
            </a:lvl3pPr>
            <a:lvl4pPr marL="1371600" indent="0" latinLnBrk="0">
              <a:buNone/>
              <a:defRPr lang="tr-TR" sz="900"/>
            </a:lvl4pPr>
            <a:lvl5pPr marL="1828800" indent="0" latinLnBrk="0">
              <a:buNone/>
              <a:defRPr lang="tr-TR" sz="900"/>
            </a:lvl5pPr>
            <a:lvl6pPr marL="2286000" indent="0" latinLnBrk="0">
              <a:buNone/>
              <a:defRPr lang="tr-TR" sz="900"/>
            </a:lvl6pPr>
            <a:lvl7pPr marL="2743200" indent="0" latinLnBrk="0">
              <a:buNone/>
              <a:defRPr lang="tr-TR" sz="900"/>
            </a:lvl7pPr>
            <a:lvl8pPr marL="3200400" indent="0" latinLnBrk="0">
              <a:buNone/>
              <a:defRPr lang="tr-TR" sz="900"/>
            </a:lvl8pPr>
            <a:lvl9pPr marL="3657600" indent="0" latinLnBrk="0">
              <a:buNone/>
              <a:defRPr lang="tr-TR" sz="9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lvl1pPr>
              <a:defRPr/>
            </a:lvl1pPr>
          </a:lstStyle>
          <a:p>
            <a:fld id="{882AE158-C4A9-4B86-8EDF-33D6A1AEC111}" type="datetime1">
              <a:rPr lang="tr-TR" smtClean="0"/>
              <a:pPr/>
              <a:t>10.02.2019</a:t>
            </a:fld>
            <a:endParaRPr lang="tr-TR" dirty="0"/>
          </a:p>
        </p:txBody>
      </p:sp>
      <p:sp>
        <p:nvSpPr>
          <p:cNvPr id="6" name="Alt 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3617694101"/>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latinLnBrk="0">
              <a:defRPr lang="tr-TR" sz="1000">
                <a:solidFill>
                  <a:schemeClr val="tx1">
                    <a:tint val="75000"/>
                  </a:schemeClr>
                </a:solidFill>
              </a:defRPr>
            </a:lvl1pPr>
          </a:lstStyle>
          <a:p>
            <a:fld id="{ABD71D7C-09B5-49B1-AEDB-EE9DBED80D9B}" type="datetime1">
              <a:rPr lang="tr-TR" smtClean="0"/>
              <a:pPr/>
              <a:t>10.02.2019</a:t>
            </a:fld>
            <a:endParaRPr lang="tr-TR" dirty="0"/>
          </a:p>
        </p:txBody>
      </p:sp>
      <p:sp>
        <p:nvSpPr>
          <p:cNvPr id="5" name="Alt Bilgi Yer Tutucusu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latinLnBrk="0">
              <a:defRPr lang="tr-TR" sz="1000">
                <a:solidFill>
                  <a:schemeClr val="tx1">
                    <a:tint val="75000"/>
                  </a:schemeClr>
                </a:solidFill>
              </a:defRPr>
            </a:lvl1pPr>
          </a:lstStyle>
          <a:p>
            <a:endParaRPr lang="tr-TR" dirty="0"/>
          </a:p>
        </p:txBody>
      </p:sp>
      <p:sp>
        <p:nvSpPr>
          <p:cNvPr id="6" name="Slayt Numarası Yer Tutucusu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latinLnBrk="0">
              <a:defRPr lang="tr-TR" sz="1000">
                <a:solidFill>
                  <a:schemeClr val="tx1">
                    <a:tint val="75000"/>
                  </a:schemeClr>
                </a:solidFill>
              </a:defRPr>
            </a:lvl1pPr>
          </a:lstStyle>
          <a:p>
            <a:fld id="{25BA54BD-C84D-46CE-8B72-31BFB26ABA43}" type="slidenum">
              <a:rPr lang="tr-TR" smtClean="0"/>
              <a:pPr/>
              <a:t>‹#›</a:t>
            </a:fld>
            <a:endParaRPr lang="tr-TR" dirty="0"/>
          </a:p>
        </p:txBody>
      </p:sp>
    </p:spTree>
    <p:extLst>
      <p:ext uri="{BB962C8B-B14F-4D97-AF65-F5344CB8AC3E}">
        <p14:creationId xmlns:p14="http://schemas.microsoft.com/office/powerpoint/2010/main" xmlns=""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iming>
    <p:tnLst>
      <p:par>
        <p:cTn id="1" dur="indefinite" restart="never" nodeType="tmRoot"/>
      </p:par>
    </p:tnLst>
  </p:timing>
  <p:txStyles>
    <p:titleStyle>
      <a:lvl1pPr algn="l" defTabSz="914400" rtl="0" eaLnBrk="1" latinLnBrk="0" hangingPunct="1">
        <a:lnSpc>
          <a:spcPct val="90000"/>
        </a:lnSpc>
        <a:spcBef>
          <a:spcPct val="0"/>
        </a:spcBef>
        <a:buNone/>
        <a:defRPr lang="tr-T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lang="tr-T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lang="tr-T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lang="tr-T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lang="tr-T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lang="tr-TR" sz="16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2522512" y="2285992"/>
            <a:ext cx="7143800" cy="1143008"/>
          </a:xfrm>
          <a:ln>
            <a:solidFill>
              <a:srgbClr val="7030A0"/>
            </a:solidFill>
          </a:ln>
          <a:effectLst>
            <a:glow rad="139700">
              <a:schemeClr val="accent6">
                <a:satMod val="175000"/>
                <a:alpha val="40000"/>
              </a:schemeClr>
            </a:glow>
          </a:effectLst>
        </p:spPr>
        <p:txBody>
          <a:bodyPr/>
          <a:lstStyle/>
          <a:p>
            <a:pPr algn="ctr"/>
            <a:r>
              <a:rPr sz="6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HAVA KİRLİLİĞİ</a:t>
            </a:r>
            <a:endParaRPr lang="tr-TR"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Alt Konu Başlığı 2"/>
          <p:cNvSpPr>
            <a:spLocks noGrp="1"/>
          </p:cNvSpPr>
          <p:nvPr>
            <p:ph type="subTitle" idx="1"/>
          </p:nvPr>
        </p:nvSpPr>
        <p:spPr>
          <a:xfrm>
            <a:off x="1450942" y="4714884"/>
            <a:ext cx="9143999" cy="135732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b="1" smtClean="0">
                <a:ln/>
                <a:solidFill>
                  <a:schemeClr val="accent3"/>
                </a:solidFill>
              </a:rPr>
              <a:t>Hazırlayan: Okan Aslantaş</a:t>
            </a:r>
          </a:p>
          <a:p>
            <a:r>
              <a:rPr b="1" smtClean="0">
                <a:ln/>
                <a:solidFill>
                  <a:schemeClr val="accent3"/>
                </a:solidFill>
              </a:rPr>
              <a:t>Sınıf: 11/C</a:t>
            </a:r>
          </a:p>
          <a:p>
            <a:r>
              <a:rPr b="1" smtClean="0">
                <a:ln/>
                <a:solidFill>
                  <a:schemeClr val="accent3"/>
                </a:solidFill>
              </a:rPr>
              <a:t>No: 304</a:t>
            </a:r>
          </a:p>
          <a:p>
            <a:endParaRPr b="1" smtClean="0">
              <a:ln/>
              <a:solidFill>
                <a:schemeClr val="accent3"/>
              </a:solidFill>
            </a:endParaRPr>
          </a:p>
          <a:p>
            <a:endParaRPr lang="tr-TR" b="1" dirty="0">
              <a:ln/>
              <a:solidFill>
                <a:schemeClr val="accent3"/>
              </a:solidFill>
            </a:endParaRPr>
          </a:p>
        </p:txBody>
      </p:sp>
    </p:spTree>
    <p:extLst>
      <p:ext uri="{BB962C8B-B14F-4D97-AF65-F5344CB8AC3E}">
        <p14:creationId xmlns:p14="http://schemas.microsoft.com/office/powerpoint/2010/main" xmlns="" val="1920111014"/>
      </p:ext>
    </p:extLst>
  </p:cSld>
  <p:clrMapOvr>
    <a:masterClrMapping/>
  </p:clrMapOvr>
  <p:transition spd="med">
    <p:randomBar dir="vert"/>
    <p:sndAc>
      <p:stSnd>
        <p:snd r:embed="rId2" name="applause.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Kriter Hava Kirleticiler</a:t>
            </a:r>
            <a:endParaRPr lang="tr-TR" dirty="0">
              <a:solidFill>
                <a:srgbClr val="92D050"/>
              </a:solidFill>
            </a:endParaRPr>
          </a:p>
        </p:txBody>
      </p:sp>
      <p:sp>
        <p:nvSpPr>
          <p:cNvPr id="3" name="2 İçerik Yer Tutucusu"/>
          <p:cNvSpPr>
            <a:spLocks noGrp="1"/>
          </p:cNvSpPr>
          <p:nvPr>
            <p:ph idx="1"/>
          </p:nvPr>
        </p:nvSpPr>
        <p:spPr>
          <a:xfrm>
            <a:off x="1522414" y="1905000"/>
            <a:ext cx="8215336" cy="4095768"/>
          </a:xfrm>
        </p:spPr>
        <p:txBody>
          <a:bodyPr>
            <a:normAutofit lnSpcReduction="10000"/>
          </a:bodyPr>
          <a:lstStyle/>
          <a:p>
            <a:r>
              <a:rPr smtClean="0"/>
              <a:t>Karbon monoksit (CO)</a:t>
            </a:r>
          </a:p>
          <a:p>
            <a:r>
              <a:rPr smtClean="0"/>
              <a:t>Azot dioksit (NO2)</a:t>
            </a:r>
          </a:p>
          <a:p>
            <a:r>
              <a:rPr smtClean="0"/>
              <a:t>Kükürt dioksit (SO2)</a:t>
            </a:r>
          </a:p>
          <a:p>
            <a:r>
              <a:rPr smtClean="0"/>
              <a:t>Ozon (O3)</a:t>
            </a:r>
          </a:p>
          <a:p>
            <a:r>
              <a:rPr smtClean="0"/>
              <a:t>Partikül madde (PM)</a:t>
            </a:r>
          </a:p>
          <a:p>
            <a:r>
              <a:rPr smtClean="0"/>
              <a:t>Kurşun (Pb)</a:t>
            </a:r>
          </a:p>
          <a:p>
            <a:r>
              <a:rPr b="1" smtClean="0"/>
              <a:t>Uçucu Organik Bileşikler (UOB)</a:t>
            </a:r>
          </a:p>
          <a:p>
            <a:r>
              <a:rPr b="1" smtClean="0"/>
              <a:t>Hidrokarbonlar</a:t>
            </a:r>
            <a:endParaRPr smtClean="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b="1" smtClean="0">
                <a:solidFill>
                  <a:srgbClr val="FF0000"/>
                </a:solidFill>
              </a:rPr>
              <a:t>Karbonmonoksit (CO)</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Renksiz, kokusuz bir gazdır ve yakıtlardaki karbon tam olarak yanmadığında oluşur. Başlıca kaynağı içten yanmalı motorlardır (%85-95). Endüstri, odun yakılması ve orman yangınları CO emisyonlarının başlıca kaynaklarıdır. CO alveolar-kapilar membranda kolayca difyüzona uğrayarak hemoglobine bağlanarak kanda COHb oluşmasına yol açar. CO, O2’ye oranla Hemoglobine 200 kat daha kuvvetli bağlanır. Bundan dolayı da dokulara O2 taşınmasını engelleyrek boğulmalara yol açar.</a:t>
            </a:r>
            <a:endParaRPr lang="tr-TR"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22414" y="428604"/>
            <a:ext cx="9143998" cy="866796"/>
          </a:xfrm>
        </p:spPr>
        <p:txBody>
          <a:bodyPr/>
          <a:lstStyle/>
          <a:p>
            <a:pPr algn="ctr"/>
            <a:r>
              <a:rPr b="1" smtClean="0">
                <a:solidFill>
                  <a:srgbClr val="FF0000"/>
                </a:solidFill>
              </a:rPr>
              <a:t>Azot Oksitler (</a:t>
            </a:r>
            <a:r>
              <a:rPr b="1" smtClean="0">
                <a:solidFill>
                  <a:srgbClr val="FF0000"/>
                </a:solidFill>
              </a:rPr>
              <a:t>NO</a:t>
            </a:r>
            <a:r>
              <a:rPr b="1" baseline="-25000" smtClean="0">
                <a:solidFill>
                  <a:srgbClr val="FF0000"/>
                </a:solidFill>
              </a:rPr>
              <a:t>x</a:t>
            </a:r>
            <a:r>
              <a:rPr b="1" smtClean="0">
                <a:solidFill>
                  <a:srgbClr val="FF0000"/>
                </a:solidFill>
              </a:rPr>
              <a:t>)</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a:buNone/>
            </a:pPr>
            <a:r>
              <a:rPr smtClean="0"/>
              <a:t>         Azot oksitler (NOx) yüksek sıcaklıklarda (1200 oC) oluşan oldukça reaktif gazlardır. Azot oksitlerin pek çok türü renksiz ve kokusuzdur ve suda erimez</a:t>
            </a:r>
            <a:r>
              <a:rPr smtClean="0"/>
              <a:t>. Bu nedenle üst solunum yollarında elimine edilmeden solunum yollarının en uç noktalarına kadar inhale edilir ve buralarda olumsuz etkilerini gösterirler. Yüksek </a:t>
            </a:r>
            <a:r>
              <a:rPr smtClean="0"/>
              <a:t>sıcaklıklarda yanma sonucu genellikle azot monoksit (NO), az miktarda da azot dioksit (NO2) oluşur. Atmosfere salınan NO oksidasyon sonucu NO2’ye dönüşür. Atmosferde oldukça yaygın olarak bulunan NO2, güçlü bir oksidandır. Ve partiküllerle birlikte bulunduklarında kentsel bölgelerde kırmızımsı-kahve renkli bir tabaka halinde görülebilir. NOx’ler katı veya sıvı yakıtlar yüksek sıcaklıklarda yandığında oluşur. İki önemli kaynağı motorlu taşıtlar ve termik santrallerdir. Diğer endüstri tesisleri, ticari ve evsel ısıtma için yakıt tüketimi diğer NOx kaynakları arasındadır. Özellikle kentsel bölgelerde taşıt sayısındaki artışa bağlı olarak NOx konsantrasyonları da artmaktadır. Gelişmekte olan ülkelerde genel olarak SO2 ve partikül madde azalma gösterse bile NOx emisyonları artan taşıt sayısı ve sanayileşme nedeniyle artış göstermektedir.</a:t>
            </a:r>
            <a:endParaRPr lang="tr-TR" dirty="0"/>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b="1" smtClean="0">
                <a:solidFill>
                  <a:srgbClr val="FF0000"/>
                </a:solidFill>
              </a:rPr>
              <a:t>Kükürtdioksit (SO</a:t>
            </a:r>
            <a:r>
              <a:rPr b="1" baseline="-25000" smtClean="0">
                <a:solidFill>
                  <a:srgbClr val="FF0000"/>
                </a:solidFill>
              </a:rPr>
              <a:t>2</a:t>
            </a:r>
            <a:r>
              <a:rPr b="1" smtClean="0">
                <a:solidFill>
                  <a:srgbClr val="FF0000"/>
                </a:solidFill>
              </a:rPr>
              <a:t>)</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Renksiz, yanmayan ve parlamayan bir gazdır.  Her yıl açığa çıkan kükürt oksitlerinin yaklaşık %60’ı kömür yakılmasıyla oluşmaktadır. Özellikle kömürün yakıt olarak kullanıldığı termik santraller SO2 emisyonunun en büyük kaynaklarıdır. Orman yangınları, volkanik faaliyetler gibi doğal kaynaklarda da bulunur. Burun ve farenkste irritasyona, ana hava yollarında spazma yol açabilir. Bu gaz suda çözümdüğünden, solunum yollarında uç noktalarına ulaşmadan büyük ölçüde burun ve farenkste elimine edilir.  Atmosferde sülfat aerosolleri ve partikülleri oluşturur. Bu partiküller rüzgarlarla çok uzun mesafelere taşınabilirler. Nemde çözülmesi, güneş ışığı ve bazı kimyasalların varlığında sülfirik asit oluşturur. Asit yağmurların oluşmasında önemli katkısı vardır.</a:t>
            </a:r>
            <a:endParaRPr lang="tr-TR"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b="1" smtClean="0">
                <a:solidFill>
                  <a:srgbClr val="FF0000"/>
                </a:solidFill>
              </a:rPr>
              <a:t>Ozon (O</a:t>
            </a:r>
            <a:r>
              <a:rPr b="1" baseline="-25000" smtClean="0">
                <a:solidFill>
                  <a:srgbClr val="FF0000"/>
                </a:solidFill>
              </a:rPr>
              <a:t>3</a:t>
            </a:r>
            <a:r>
              <a:rPr b="1" smtClean="0">
                <a:solidFill>
                  <a:srgbClr val="FF0000"/>
                </a:solidFill>
              </a:rPr>
              <a:t>)</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Ozon, atmosferin doğal bileşiminde bulunan, stratosfer tabakasında pik konsantrasyonlara ulaşan oldukça reaktif bir gazdır. Ozon suda çözünmediğinden solunum sisteminin derinliklerine ulaşarak, akciğerlerdeki olumsuz etkilerini gösterir (201). Troposferde antropojenik aktiviteler sonucu üretilir. Kentsel ve kırsal atmosferde NO2’in ve güneş ışığının varlığında gerçekleşen fotokimyasal süreçlerden oluşur. 1950’lerde Los Angeles atmosferinde fark edilmeye başlanmıştır. Stratosferden taşınım da yaşadığımız atmosferdeki O3 ’nun artışına katkıda bulunsa da büyük oranda atropojenik kaynaklardan üretilir.</a:t>
            </a:r>
            <a:endParaRPr lang="tr-TR"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b="1" smtClean="0">
                <a:solidFill>
                  <a:srgbClr val="FF0000"/>
                </a:solidFill>
              </a:rPr>
              <a:t>Partikül Madde (PM10, PM2.5 Uçarozlar)</a:t>
            </a:r>
            <a:endParaRPr lang="tr-TR"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pPr>
              <a:buNone/>
            </a:pPr>
            <a:r>
              <a:rPr smtClean="0"/>
              <a:t>           Havadaki partikül madde insan sağlığını etkileyen en önemli kirleticilerden biridir. Partikül boyutu ile sağlık üzerindeki olumsuz etkisi doğrusal olarak bağlantılıdır. PM’nin 10 </a:t>
            </a:r>
            <a:r>
              <a:rPr lang="el-GR" dirty="0" smtClean="0"/>
              <a:t>μ</a:t>
            </a:r>
            <a:r>
              <a:rPr smtClean="0"/>
              <a:t>M’den büyük kısmı burun ve nazofarenkste tutulmaktadır. 10 </a:t>
            </a:r>
            <a:r>
              <a:rPr lang="el-GR" dirty="0" smtClean="0"/>
              <a:t>μ</a:t>
            </a:r>
            <a:r>
              <a:rPr smtClean="0"/>
              <a:t>M’den küçü kısmı bronşlarda birikirken   1-2 mikron çapındakiler alveollerde 0,1 mikron çapında olanlar ise alveollerden intrakapiller aralığa diffüze olmaktadır. Partikül maddelerin fiziksel özellikleri yanında kimyasal kompozisyonu da sağlık açısından oldukça önemlidir. Partikül maddeler civa, kurşun, kadmiyum gibi ağır metaller ile kanserojenik kimyasalları bünyelerinde bulundurabilmekte ve sağlık üzerinde önemli tehdit oluşturabilmektedirler. Bu zehirli ve kanser yapıcı kimyasallar, nemle birleşerek aside dönüşmektedir. Kurum, uçucu kül, benzin ve dizel araç egzoz partikülleri benzo(a)pyrene gibi kanser yapıcı maddeler içerdiğinden bunların uzun süre solunması kansere sebep olmaktadır.</a:t>
            </a:r>
            <a:endParaRPr lang="tr-TR"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b="1" smtClean="0">
                <a:solidFill>
                  <a:srgbClr val="FF0000"/>
                </a:solidFill>
              </a:rPr>
              <a:t>Kurşun(Pb)</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Hava kirliliğine yol açan en önemli metaldir. Kurşunlu benzin kullanan araç motorlarından, sanayi tesislerinden, insektisidlerden, boyalardan, kömür ve çöp yakılmasından kaynaklanır. Kurşun özellikle çocuklarda daha ciddi zehirlenmelere yol açmaktadır. Anemi, zeka geriliği ve davranış problemlerine neden olması yönünden önemlidir.</a:t>
            </a:r>
            <a:endParaRPr lang="tr-TR"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b="1" smtClean="0">
                <a:solidFill>
                  <a:srgbClr val="FF0000"/>
                </a:solidFill>
              </a:rPr>
              <a:t>Uçucu Organik Bileşikler (UOB)</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Bu sınıfa çok sayıda kimyasal girer ve 300’ün üzerinde türü bulunmaktadır. Başlıca kaynakları motorlu taşıtlar, eksoz emisyonları, kimyasal üretim yapan endüstri ve güç santralleridir. Benzen, toluen, etilbenzen, ksilen, stiren en fazla sağlık riski oluşturan türlerdir. Kısa ve uzun dönemli olumsuz sağlık etkileri vardır. Atmosferdeki UOB konsantrasonlarını emisyonlar, buharlaşma, depolanma ve güneş ışığı varlığında fotokimyasal reaksiyon süreçleri belirler.</a:t>
            </a:r>
            <a:endParaRPr lang="tr-TR" dirty="0"/>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b="1" smtClean="0">
                <a:solidFill>
                  <a:srgbClr val="FF0000"/>
                </a:solidFill>
              </a:rPr>
              <a:t>Hidrokarbonlar</a:t>
            </a:r>
            <a:endParaRPr lang="tr-TR" dirty="0">
              <a:solidFill>
                <a:srgbClr val="FF0000"/>
              </a:solidFill>
            </a:endParaRPr>
          </a:p>
        </p:txBody>
      </p:sp>
      <p:sp>
        <p:nvSpPr>
          <p:cNvPr id="3" name="2 İçerik Yer Tutucusu"/>
          <p:cNvSpPr>
            <a:spLocks noGrp="1"/>
          </p:cNvSpPr>
          <p:nvPr>
            <p:ph idx="1"/>
          </p:nvPr>
        </p:nvSpPr>
        <p:spPr/>
        <p:txBody>
          <a:bodyPr/>
          <a:lstStyle/>
          <a:p>
            <a:pPr>
              <a:buNone/>
            </a:pPr>
            <a:r>
              <a:rPr b="1" smtClean="0"/>
              <a:t>          </a:t>
            </a:r>
            <a:r>
              <a:rPr smtClean="0"/>
              <a:t>Yakıtların tam yanmaması sonucu ortaya çıkmasından dolayı CO2’ye benzerler. Fotokimyasal sise yol açtıklarında hava kirliliğini artırıcı rol oynarlar. Havadaki hidrokarbonların %60’ı kentsel bölgelerde bulunmaktadır. Normal bulundukları düzeyde toksik etkileri gösterilememiştir</a:t>
            </a:r>
            <a:r>
              <a:rPr smtClean="0"/>
              <a:t>.</a:t>
            </a:r>
            <a:r>
              <a:rPr lang="en-US" dirty="0" smtClean="0"/>
              <a:t> 60% of the hydrocarbons in the air are in urban areas. Their normal level of toxicity has not been shown.</a:t>
            </a:r>
            <a:endParaRPr lang="tr-TR" dirty="0"/>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79504" y="285728"/>
            <a:ext cx="9644130" cy="1020762"/>
          </a:xfrm>
        </p:spPr>
        <p:txBody>
          <a:bodyPr/>
          <a:lstStyle/>
          <a:p>
            <a:r>
              <a:rPr smtClean="0">
                <a:solidFill>
                  <a:srgbClr val="92D050"/>
                </a:solidFill>
              </a:rPr>
              <a:t>Hava </a:t>
            </a:r>
            <a:r>
              <a:rPr smtClean="0">
                <a:solidFill>
                  <a:srgbClr val="92D050"/>
                </a:solidFill>
              </a:rPr>
              <a:t>Kirliliğinin </a:t>
            </a:r>
            <a:r>
              <a:rPr smtClean="0">
                <a:solidFill>
                  <a:srgbClr val="92D050"/>
                </a:solidFill>
              </a:rPr>
              <a:t>İnsan Sağlığına Etkileri</a:t>
            </a:r>
            <a:endParaRPr lang="tr-TR" dirty="0">
              <a:solidFill>
                <a:srgbClr val="92D050"/>
              </a:solidFill>
            </a:endParaRPr>
          </a:p>
        </p:txBody>
      </p:sp>
      <p:sp>
        <p:nvSpPr>
          <p:cNvPr id="3" name="2 İçerik Yer Tutucusu"/>
          <p:cNvSpPr>
            <a:spLocks noGrp="1"/>
          </p:cNvSpPr>
          <p:nvPr>
            <p:ph idx="1"/>
          </p:nvPr>
        </p:nvSpPr>
        <p:spPr/>
        <p:txBody>
          <a:bodyPr/>
          <a:lstStyle/>
          <a:p>
            <a:pPr>
              <a:buNone/>
            </a:pPr>
            <a:r>
              <a:rPr smtClean="0"/>
              <a:t>          1950’lerden beri hava kirliliğinin insan sağlığına etkilerini gösteren kanıtlar vardır. 1980 sonları 1990’larda ise yeni epidemiyolojik çalışmalarla hava kirliliğinin sağlığa etkileri gösterilmiştir. Bu çalışmalar önce ABD ve Avrupa ülkelerinde yapılmış, daha sonra pek çok ülkede de benzer çalışmalar ile sağlığın olumsuz etkilendiği gözlenmiştir. Bu çalışmalarda ölümler, hastaneye başvurular gibi sağlık göstergeleri ile havadaki kirleticilerin konsantrasyonunun ilişkisi aranmış ve her ikisinin birlikte artış veya azalış gösterdiği belirlenmiştir. Hava kirliliğinin etkileri incelenirken dışarıdaki hava kirliliği ile içerideki hava kirliliğinin insan sağlığı üzerinde farklı etkiler içerdiği gözlemlenmiştir.Bunu ikiye ayırabiliriz;</a:t>
            </a:r>
            <a:br>
              <a:rPr smtClean="0"/>
            </a:br>
            <a:endParaRPr lang="tr-TR"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algn="ctr"/>
            <a:r>
              <a:rPr smtClean="0">
                <a:solidFill>
                  <a:srgbClr val="92D050"/>
                </a:solidFill>
              </a:rPr>
              <a:t>Hava Kirliliği Nedir?</a:t>
            </a:r>
            <a:endParaRPr lang="tr-TR" dirty="0">
              <a:solidFill>
                <a:srgbClr val="92D050"/>
              </a:solidFill>
            </a:endParaRPr>
          </a:p>
        </p:txBody>
      </p:sp>
      <p:sp>
        <p:nvSpPr>
          <p:cNvPr id="14" name="İçerik Yer Tutucusu 13"/>
          <p:cNvSpPr>
            <a:spLocks noGrp="1"/>
          </p:cNvSpPr>
          <p:nvPr>
            <p:ph idx="1"/>
          </p:nvPr>
        </p:nvSpPr>
        <p:spPr/>
        <p:txBody>
          <a:bodyPr>
            <a:normAutofit lnSpcReduction="10000"/>
          </a:bodyPr>
          <a:lstStyle/>
          <a:p>
            <a:pPr>
              <a:buNone/>
            </a:pPr>
            <a:r>
              <a:rPr smtClean="0"/>
              <a:t>           Hava kirliliği, canlıların sağlığını olumsuz yönde etkileyen ve maddi zararlar meydana getiren havadaki yabancı maddelerin, normalin üzerinde miktar ve yoğunluğa ulaşmasıdır. Yani hava kirliliği; atmosferin karbondioksit, karbonmonoksit ve kükürt gibi gazları gereğinden fazla içermesinden kaynaklanan bir çevre felaketidir..</a:t>
            </a:r>
            <a:br>
              <a:rPr smtClean="0"/>
            </a:br>
            <a:r>
              <a:rPr smtClean="0"/>
              <a:t/>
            </a:r>
            <a:br>
              <a:rPr smtClean="0"/>
            </a:br>
            <a:r>
              <a:rPr smtClean="0"/>
              <a:t>Bir başka deyişle hava kirliliği; havada katı, sıvı ve gaz şeklindeki yabancı maddelerin insan sağlığına, canlı hayatına ve ekolojik dengeye zarar verecek miktar, yoğunluk ve sürede atmosferde bulunmasıdır. İnsanların çeşitli faaliyetleri sonucu meydana gelen üretim ve tüketim aktiviteleri sırasında ortaya çıkan atıklarla hava tabakası kirlenerek, yeryüzündeki canlı hayatı olumsuz yönde etkilenmektedir.</a:t>
            </a:r>
            <a:endParaRPr lang="tr-TR" dirty="0"/>
          </a:p>
        </p:txBody>
      </p:sp>
    </p:spTree>
    <p:extLst>
      <p:ext uri="{BB962C8B-B14F-4D97-AF65-F5344CB8AC3E}">
        <p14:creationId xmlns:p14="http://schemas.microsoft.com/office/powerpoint/2010/main" xmlns="" val="212853603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FF0000"/>
                </a:solidFill>
              </a:rPr>
              <a:t>Dışarıdaki Hava Kirliliği:</a:t>
            </a:r>
            <a:endParaRPr lang="tr-TR" dirty="0">
              <a:solidFill>
                <a:srgbClr val="FF0000"/>
              </a:solidFill>
            </a:endParaRPr>
          </a:p>
        </p:txBody>
      </p:sp>
      <p:sp>
        <p:nvSpPr>
          <p:cNvPr id="3" name="2 İçerik Yer Tutucusu"/>
          <p:cNvSpPr>
            <a:spLocks noGrp="1"/>
          </p:cNvSpPr>
          <p:nvPr>
            <p:ph idx="1"/>
          </p:nvPr>
        </p:nvSpPr>
        <p:spPr/>
        <p:txBody>
          <a:bodyPr>
            <a:normAutofit fontScale="92500" lnSpcReduction="20000"/>
          </a:bodyPr>
          <a:lstStyle/>
          <a:p>
            <a:pPr>
              <a:buNone/>
            </a:pPr>
            <a:r>
              <a:rPr smtClean="0"/>
              <a:t>           Dışarıdaki hava kirliliği; burun gerisine akıntı, öksürük, hapşırık, sinüzit, nefes alma zorlukları, kronik öksürük, ses problemleri (özellikle kronik kısıklık ve larenjit) ve baş ağrısına sebep olur. Astımlı hastalar özellikle tehlikededir. Bu kirlilik ayrıca Asit Yağmuruda denilen, göllerde ve ırmaklarda yaşamı bitiren, ormanları mahveden, tohumları yok eden olaya da neden olabilir. Dışarıdaki hava kirliliği daha çok petrol, gazolin, kömür yakmakla oluşur. %50den fazlasını otomobil egzozları yapar. Otomobillerde kirliliği önleyici araçlara ve kurşunsuz benzine rağmen bu oran yine de geçerlidir. Kirlilik gittikçe artmaktadır. Çünkü her yıl ortalama 19 milyon yeni araç trafiğe çıkmaktadır. Otomobillerden yayılan ana duman bileşikleri ozon ve karbonmonoksittir. </a:t>
            </a:r>
          </a:p>
          <a:p>
            <a:pPr>
              <a:buNone/>
            </a:pPr>
            <a:r>
              <a:rPr smtClean="0"/>
              <a:t>       1986 yılında 96'dan fazla yerleşim bölgesi Amerikan Çevre Koruma Vakfının yaptığı ozon emniyet oranı ölçümlerinde tehlikeli bulunmuştur. 41 bölgede ise karbonmonoksit standardı aşılmıştı.</a:t>
            </a:r>
            <a:br>
              <a:rPr smtClean="0"/>
            </a:br>
            <a:endParaRPr lang="tr-TR"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FF0000"/>
                </a:solidFill>
              </a:rPr>
              <a:t>İçerideki </a:t>
            </a:r>
            <a:r>
              <a:rPr smtClean="0">
                <a:solidFill>
                  <a:srgbClr val="FF0000"/>
                </a:solidFill>
              </a:rPr>
              <a:t>Hava Kirliliği:</a:t>
            </a:r>
            <a:endParaRPr lang="tr-TR" dirty="0">
              <a:solidFill>
                <a:srgbClr val="FF0000"/>
              </a:solidFill>
            </a:endParaRPr>
          </a:p>
        </p:txBody>
      </p:sp>
      <p:sp>
        <p:nvSpPr>
          <p:cNvPr id="3" name="2 İçerik Yer Tutucusu"/>
          <p:cNvSpPr>
            <a:spLocks noGrp="1"/>
          </p:cNvSpPr>
          <p:nvPr>
            <p:ph idx="1"/>
          </p:nvPr>
        </p:nvSpPr>
        <p:spPr/>
        <p:txBody>
          <a:bodyPr>
            <a:normAutofit fontScale="92500" lnSpcReduction="10000"/>
          </a:bodyPr>
          <a:lstStyle/>
          <a:p>
            <a:pPr>
              <a:buNone/>
            </a:pPr>
            <a:r>
              <a:rPr smtClean="0"/>
              <a:t>            Amerikalıların çoğu vakitlerinin %80ini kapalı mekânlarda geçirir. Yaşlı ve çocuklarda bu süre artar. Gaz, petrol, kömür, odun sobaları, şömineler, asbest, daron, formaldehit, kurşun, tütün içerdeki havayı kirletici maddelerdir. </a:t>
            </a:r>
            <a:br>
              <a:rPr smtClean="0"/>
            </a:br>
            <a:r>
              <a:rPr smtClean="0"/>
              <a:t/>
            </a:r>
            <a:br>
              <a:rPr smtClean="0"/>
            </a:br>
            <a:r>
              <a:rPr smtClean="0"/>
              <a:t>Sigara içmekle kanser riskinin arttığı, yıllar önce kanıtlanmıştır. Dahası, tütün kullanmak kan akımını bozar, kalp krizi riskini artırır. Ayrıca bronşit, zatürre, anfizem gibi hastalıklara da yol açar. Çocuklar ve pasif sigara içiciler ile akciğer kanseri, solunum yolları enfeksiyonları orta kulak iltihabı arasında ilişkiler tıbbi olarak ispatlanmıştır. Uçaklarda, topluma açık yerlerde, iş yerlerinde sigaranın yasaklanması için kanunlar önerilmiştir. Tüm bireylerin sigarasız ortamlarda yaşamalarında en büyük sorumluluk biz hekimlere düşüyor. Ayrıca insanların eğitmek için yurt çapında kampanyalar düzenlenmelidir. </a:t>
            </a:r>
            <a:endParaRPr lang="tr-TR" dirty="0"/>
          </a:p>
        </p:txBody>
      </p:sp>
      <p:sp>
        <p:nvSpPr>
          <p:cNvPr id="4" name="3 Sağ Ok"/>
          <p:cNvSpPr/>
          <p:nvPr/>
        </p:nvSpPr>
        <p:spPr>
          <a:xfrm>
            <a:off x="10523568" y="5929330"/>
            <a:ext cx="104984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Devam</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pPr algn="ctr"/>
            <a:r>
              <a:rPr smtClean="0">
                <a:solidFill>
                  <a:srgbClr val="FF0000"/>
                </a:solidFill>
              </a:rPr>
              <a:t>İçerideki Hava </a:t>
            </a:r>
            <a:r>
              <a:rPr smtClean="0">
                <a:solidFill>
                  <a:srgbClr val="FF0000"/>
                </a:solidFill>
              </a:rPr>
              <a:t>Kirliliği:</a:t>
            </a:r>
            <a:endParaRPr lang="tr-TR" dirty="0">
              <a:solidFill>
                <a:srgbClr val="FF0000"/>
              </a:solidFill>
            </a:endParaRPr>
          </a:p>
        </p:txBody>
      </p:sp>
      <p:sp>
        <p:nvSpPr>
          <p:cNvPr id="3" name="2 İçerik Yer Tutucusu"/>
          <p:cNvSpPr>
            <a:spLocks noGrp="1"/>
          </p:cNvSpPr>
          <p:nvPr>
            <p:ph idx="1"/>
          </p:nvPr>
        </p:nvSpPr>
        <p:spPr/>
        <p:txBody>
          <a:bodyPr>
            <a:normAutofit lnSpcReduction="10000"/>
          </a:bodyPr>
          <a:lstStyle/>
          <a:p>
            <a:pPr>
              <a:buNone/>
            </a:pPr>
            <a:r>
              <a:rPr smtClean="0"/>
              <a:t>           Çevrenizdeki kimyasal maddeler ve atıklarla tat ve koku duyumlarımız zarar görebilir. Koku ve tat almada azalma iştahı keser, çiçek ve yiyecek kokularını duymamızı önler. Havayı süzmemizi ve toksinlerden arınmamızı önleyebilir. </a:t>
            </a:r>
            <a:br>
              <a:rPr smtClean="0"/>
            </a:br>
            <a:r>
              <a:rPr smtClean="0"/>
              <a:t/>
            </a:r>
            <a:br>
              <a:rPr smtClean="0"/>
            </a:br>
            <a:r>
              <a:rPr smtClean="0"/>
              <a:t>Hava kirleticilerindeki günlük artışlar çeşitli akut sağlık sorunlarına neden olmaktadır. Örneğin kirletici konsantrasyonunda artma astıma ataklarında artışa yol açmaktadır. Kirleticilere uzun süreli maruz kalım ile sağlıkta kronik etkiler ortaya çıkmaktadır. ABD ve Hollandada yapılan çalışmalarda hava kirliliği olan bölgelerde yaşayanların ömrünün, kirliliğin olmadığı bölgelerde yaşayanlara göre 1-2 yıl daha kısa olduğu belirlenmiştir. Yalnızca gelişmekte olan ülkelerde havada bulunan partiküler madde ve kükürt dioksit nedeniyle yılda 500,000 kişinin öldüğü tahmin edilmektedir.</a:t>
            </a:r>
            <a:endParaRPr lang="tr-TR" dirty="0"/>
          </a:p>
        </p:txBody>
      </p:sp>
      <p:sp>
        <p:nvSpPr>
          <p:cNvPr id="5" name="4 Sağ Ok"/>
          <p:cNvSpPr/>
          <p:nvPr/>
        </p:nvSpPr>
        <p:spPr>
          <a:xfrm>
            <a:off x="10666444" y="6072206"/>
            <a:ext cx="104984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Devam</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FF0000"/>
                </a:solidFill>
              </a:rPr>
              <a:t>İçerideki </a:t>
            </a:r>
            <a:r>
              <a:rPr smtClean="0">
                <a:solidFill>
                  <a:srgbClr val="FF0000"/>
                </a:solidFill>
              </a:rPr>
              <a:t>Hava </a:t>
            </a:r>
            <a:r>
              <a:rPr smtClean="0">
                <a:solidFill>
                  <a:srgbClr val="FF0000"/>
                </a:solidFill>
              </a:rPr>
              <a:t>Kirliliği:</a:t>
            </a:r>
            <a:endParaRPr lang="tr-TR" dirty="0">
              <a:solidFill>
                <a:srgbClr val="FF0000"/>
              </a:solidFill>
            </a:endParaRPr>
          </a:p>
        </p:txBody>
      </p:sp>
      <p:sp>
        <p:nvSpPr>
          <p:cNvPr id="3" name="2 İçerik Yer Tutucusu"/>
          <p:cNvSpPr>
            <a:spLocks noGrp="1"/>
          </p:cNvSpPr>
          <p:nvPr>
            <p:ph idx="1"/>
          </p:nvPr>
        </p:nvSpPr>
        <p:spPr/>
        <p:txBody>
          <a:bodyPr/>
          <a:lstStyle/>
          <a:p>
            <a:pPr>
              <a:buNone/>
            </a:pPr>
            <a:r>
              <a:rPr smtClean="0"/>
              <a:t>          Hava kirliliğinin insan sağlığı üzerindeki etkileri, atmosferde yüksek miktardaki zararlı maddelerin solunması sonucu ortaya çıkar. İnsanların sağlıklı ve rahat yaşayabilmesi için teneffüs edilen havanın mutlaka temiz olması gerekir. Havanın doğal yapısını bozan ve kirleten maddelerin başka bir deyişle kirli havanın solunması, özellikle akciğer dokularını tahrip edici ve öldürücü olabilmektedir. Solunum yolu ile hava içerisindeki parçacıklar ve duman, teneffüs esnasında yutulur ve akciğere kadar ulaşır. Solunum sisteminin derinliklerinde hastalıklara neden olur.</a:t>
            </a:r>
            <a:endParaRPr lang="tr-TR" dirty="0"/>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Hava Kirliliğini Önlemek İçin Alınabilecek Tedbirler</a:t>
            </a:r>
            <a:endParaRPr lang="tr-TR" dirty="0">
              <a:solidFill>
                <a:srgbClr val="92D050"/>
              </a:solidFill>
            </a:endParaRPr>
          </a:p>
        </p:txBody>
      </p:sp>
      <p:sp>
        <p:nvSpPr>
          <p:cNvPr id="3" name="2 İçerik Yer Tutucusu"/>
          <p:cNvSpPr>
            <a:spLocks noGrp="1"/>
          </p:cNvSpPr>
          <p:nvPr>
            <p:ph idx="1"/>
          </p:nvPr>
        </p:nvSpPr>
        <p:spPr/>
        <p:txBody>
          <a:bodyPr/>
          <a:lstStyle/>
          <a:p>
            <a:r>
              <a:rPr smtClean="0"/>
              <a:t>Sanayi tesislerinin bacalarına filtre takılması sağlanmalı, ayrıca sanayi kuruluşları yer seçimi düzenli yapılmalı.</a:t>
            </a:r>
          </a:p>
          <a:p>
            <a:r>
              <a:rPr smtClean="0"/>
              <a:t>Evleri ısıtmak için yüksek kalorili kömürler kullanılmalı, her yıl bacalar ve soba boruları temizlenmeli.</a:t>
            </a:r>
          </a:p>
          <a:p>
            <a:r>
              <a:rPr smtClean="0"/>
              <a:t>Pencere, kapı ve çatıların izolasyonuna önem verilmeli.</a:t>
            </a:r>
          </a:p>
          <a:p>
            <a:r>
              <a:rPr smtClean="0"/>
              <a:t>Kullanılan sobaların TSE belgeli olmasına dikkat edilmeli.</a:t>
            </a:r>
          </a:p>
          <a:p>
            <a:r>
              <a:rPr smtClean="0"/>
              <a:t>Doğalgaz kullanımı yaygınlaştırılarak, özendirilmeli.</a:t>
            </a:r>
          </a:p>
          <a:p>
            <a:r>
              <a:rPr smtClean="0"/>
              <a:t>Kalorisi düşük olan ve havayı daha çok kirleten kaçak kömür kullanımı engellenmeli.</a:t>
            </a:r>
            <a:endParaRPr lang="tr-TR" dirty="0"/>
          </a:p>
        </p:txBody>
      </p:sp>
      <p:sp>
        <p:nvSpPr>
          <p:cNvPr id="4" name="3 Sağ Ok"/>
          <p:cNvSpPr/>
          <p:nvPr/>
        </p:nvSpPr>
        <p:spPr>
          <a:xfrm>
            <a:off x="10666444" y="6072206"/>
            <a:ext cx="104984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Devam</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Hava Kirliliğini Önlemek İçin Alınabilecek Tedbirler</a:t>
            </a:r>
            <a:endParaRPr lang="tr-TR" dirty="0"/>
          </a:p>
        </p:txBody>
      </p:sp>
      <p:sp>
        <p:nvSpPr>
          <p:cNvPr id="3" name="2 İçerik Yer Tutucusu"/>
          <p:cNvSpPr>
            <a:spLocks noGrp="1"/>
          </p:cNvSpPr>
          <p:nvPr>
            <p:ph idx="1"/>
          </p:nvPr>
        </p:nvSpPr>
        <p:spPr/>
        <p:txBody>
          <a:bodyPr/>
          <a:lstStyle/>
          <a:p>
            <a:r>
              <a:rPr smtClean="0"/>
              <a:t>Kalorifer ve doğalgaz kazanlarının periyodik olarak bakımı yapılmalı.</a:t>
            </a:r>
          </a:p>
          <a:p>
            <a:r>
              <a:rPr smtClean="0"/>
              <a:t>Kalorifercilerin ateşçi kurslarına katılımı sağlanmalı.</a:t>
            </a:r>
          </a:p>
          <a:p>
            <a:r>
              <a:rPr smtClean="0"/>
              <a:t>Yeni yerleşim yerlerinde merkezi ısıtma sistemleri kullanılmalı.</a:t>
            </a:r>
          </a:p>
          <a:p>
            <a:r>
              <a:rPr smtClean="0"/>
              <a:t>Yeşil alanlar arttırılmalı, imar planlarındaki hava kirliliğini azaltıcı tedbirler uygulamaya konulmalı.</a:t>
            </a:r>
          </a:p>
          <a:p>
            <a:r>
              <a:rPr smtClean="0"/>
              <a:t>Toplu taşıma araçları yaygınlaştırılmalı.</a:t>
            </a:r>
          </a:p>
          <a:p>
            <a:r>
              <a:rPr smtClean="0"/>
              <a:t>Hava kirliliğinin önlenmesi için öncelikle fosil yakıt kullanmının yerine enerji kaynağı olarak, güneş enerjisi, rüzgâr enerjisi ve jeotermal enerji kaynaklarına önem verilmelidir.</a:t>
            </a:r>
          </a:p>
        </p:txBody>
      </p:sp>
      <p:sp>
        <p:nvSpPr>
          <p:cNvPr id="4" name="3 Sağ Ok"/>
          <p:cNvSpPr/>
          <p:nvPr/>
        </p:nvSpPr>
        <p:spPr>
          <a:xfrm>
            <a:off x="10595006" y="6072206"/>
            <a:ext cx="1121284"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Devam</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Hava Kirliliğini Önlemek İçin Alınabilecek Tedbirler</a:t>
            </a:r>
            <a:endParaRPr lang="tr-TR" dirty="0"/>
          </a:p>
        </p:txBody>
      </p:sp>
      <p:sp>
        <p:nvSpPr>
          <p:cNvPr id="3" name="2 İçerik Yer Tutucusu"/>
          <p:cNvSpPr>
            <a:spLocks noGrp="1"/>
          </p:cNvSpPr>
          <p:nvPr>
            <p:ph idx="1"/>
          </p:nvPr>
        </p:nvSpPr>
        <p:spPr>
          <a:xfrm>
            <a:off x="1522414" y="1905000"/>
            <a:ext cx="9144000" cy="4595834"/>
          </a:xfrm>
        </p:spPr>
        <p:txBody>
          <a:bodyPr>
            <a:normAutofit lnSpcReduction="10000"/>
          </a:bodyPr>
          <a:lstStyle/>
          <a:p>
            <a:r>
              <a:rPr smtClean="0"/>
              <a:t>Sanayi tesisleri kurulurken yeşil alanlar artırılmalı, planlanmalı, sanayi atıklarının yeterince filtre edilmeden havaya verilmesi önlenmelidir.</a:t>
            </a:r>
          </a:p>
          <a:p>
            <a:r>
              <a:rPr smtClean="0"/>
              <a:t>Kentlerde arabaların egzozlarından kaynaklanan kirliliğin azaltılması için önlemler alınmalıdır. Bu kirleticiler kış aylarında ozon oluşmasına neden olduğu için canlıların solunumunu güçleştirir.</a:t>
            </a:r>
          </a:p>
          <a:p>
            <a:r>
              <a:rPr smtClean="0"/>
              <a:t>İnsanlar toplu taşımacılığa özendirilmeli, yakıt olarak kullanılan doğal gazın toplu ulaşım araçlarında kullanılması yaygınlaştılmalıdır.</a:t>
            </a:r>
          </a:p>
          <a:p>
            <a:r>
              <a:rPr smtClean="0"/>
              <a:t>Ormanların tahribatı önlenmeli, ağaçlandırma çalışmalarına hız verilmelidir.</a:t>
            </a:r>
          </a:p>
          <a:p>
            <a:r>
              <a:rPr smtClean="0"/>
              <a:t>Kloroflorokarbon gibi maddelerin etkileri ile ozon tabakası zarar görmektedir. Bu maddelerin yerine kullanılabilecek kimyasallar araştırılmalıdır.</a:t>
            </a:r>
            <a:endParaRPr lang="tr-TR" dirty="0"/>
          </a:p>
        </p:txBody>
      </p:sp>
      <p:sp>
        <p:nvSpPr>
          <p:cNvPr id="4" name="3 Sağ Ok"/>
          <p:cNvSpPr/>
          <p:nvPr/>
        </p:nvSpPr>
        <p:spPr>
          <a:xfrm>
            <a:off x="10666444" y="6072206"/>
            <a:ext cx="104984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Devam</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Hava Kirliliğini Önlemek İçin Alınabilecek Tedbirler</a:t>
            </a:r>
            <a:endParaRPr lang="tr-TR" dirty="0"/>
          </a:p>
        </p:txBody>
      </p:sp>
      <p:sp>
        <p:nvSpPr>
          <p:cNvPr id="3" name="2 İçerik Yer Tutucusu"/>
          <p:cNvSpPr>
            <a:spLocks noGrp="1"/>
          </p:cNvSpPr>
          <p:nvPr>
            <p:ph idx="1"/>
          </p:nvPr>
        </p:nvSpPr>
        <p:spPr/>
        <p:txBody>
          <a:bodyPr/>
          <a:lstStyle/>
          <a:p>
            <a:r>
              <a:rPr smtClean="0"/>
              <a:t>Her zaman için duyarlı insanlar çeşitli afişlerle diğer duyarlı insanlara bu soruna ve bunun gibi birçok soruna çözüm bulmaları için, teşvikçi ve yardımcı olmalıdırlar.</a:t>
            </a:r>
          </a:p>
          <a:p>
            <a:r>
              <a:rPr smtClean="0"/>
              <a:t>Bütün bu etkenlerin yanında; atıkların uygun olmayan tesislerde yakılarak bertaraf edilmesinin önlenmesi, sanayi tesisi yer seçiminin yerleşim alanları dışında ve hakim rüzgarlar dikkate alınarak yapılması, imar planlarında bu alanların çevresinde yapılaşmaların önlenmesi ve araçların egzoz gazı emisyon ölçümlerinin periyodik olarak yapılması sağlanmalı, bununla birlikte; alternatif enerji kullanan motorlu taşıtlar geliştirilmeli ve özendirilmelidir.</a:t>
            </a:r>
            <a:endParaRPr lang="tr-TR" dirty="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Havası En Temiz 10 Ülke</a:t>
            </a:r>
            <a:endParaRPr lang="tr-TR" dirty="0">
              <a:solidFill>
                <a:srgbClr val="92D050"/>
              </a:solidFill>
            </a:endParaRPr>
          </a:p>
        </p:txBody>
      </p:sp>
      <p:sp>
        <p:nvSpPr>
          <p:cNvPr id="5" name="4 İçerik Yer Tutucusu"/>
          <p:cNvSpPr>
            <a:spLocks noGrp="1"/>
          </p:cNvSpPr>
          <p:nvPr>
            <p:ph idx="1"/>
          </p:nvPr>
        </p:nvSpPr>
        <p:spPr>
          <a:xfrm>
            <a:off x="1522414" y="1905000"/>
            <a:ext cx="9144000" cy="4452958"/>
          </a:xfrm>
        </p:spPr>
        <p:txBody>
          <a:bodyPr>
            <a:normAutofit fontScale="85000" lnSpcReduction="20000"/>
          </a:bodyPr>
          <a:lstStyle/>
          <a:p>
            <a:pPr marL="457200" indent="-457200">
              <a:buAutoNum type="arabicPeriod"/>
            </a:pPr>
            <a:r>
              <a:rPr smtClean="0"/>
              <a:t>Kenya</a:t>
            </a:r>
          </a:p>
          <a:p>
            <a:pPr marL="457200" indent="-457200">
              <a:buAutoNum type="arabicPeriod"/>
            </a:pPr>
            <a:r>
              <a:rPr smtClean="0"/>
              <a:t>Tanzanya</a:t>
            </a:r>
          </a:p>
          <a:p>
            <a:pPr marL="457200" indent="-457200">
              <a:buAutoNum type="arabicPeriod"/>
            </a:pPr>
            <a:r>
              <a:rPr smtClean="0"/>
              <a:t>Etiyopya</a:t>
            </a:r>
          </a:p>
          <a:p>
            <a:pPr marL="457200" indent="-457200">
              <a:buAutoNum type="arabicPeriod"/>
            </a:pPr>
            <a:r>
              <a:rPr smtClean="0"/>
              <a:t>Mozambik</a:t>
            </a:r>
          </a:p>
          <a:p>
            <a:pPr marL="457200" indent="-457200">
              <a:buAutoNum type="arabicPeriod"/>
            </a:pPr>
            <a:r>
              <a:rPr smtClean="0"/>
              <a:t>Kamerun</a:t>
            </a:r>
          </a:p>
          <a:p>
            <a:pPr marL="457200" indent="-457200">
              <a:buAutoNum type="arabicPeriod"/>
            </a:pPr>
            <a:r>
              <a:rPr smtClean="0"/>
              <a:t>Zambiya</a:t>
            </a:r>
          </a:p>
          <a:p>
            <a:pPr marL="457200" indent="-457200">
              <a:buAutoNum type="arabicPeriod"/>
            </a:pPr>
            <a:r>
              <a:rPr smtClean="0"/>
              <a:t>Endonezya</a:t>
            </a:r>
          </a:p>
          <a:p>
            <a:pPr marL="457200" indent="-457200">
              <a:buAutoNum type="arabicPeriod"/>
            </a:pPr>
            <a:r>
              <a:rPr smtClean="0"/>
              <a:t>Zimbabve</a:t>
            </a:r>
          </a:p>
          <a:p>
            <a:pPr marL="457200" indent="-457200">
              <a:buAutoNum type="arabicPeriod"/>
            </a:pPr>
            <a:r>
              <a:rPr smtClean="0"/>
              <a:t>Brezilya</a:t>
            </a:r>
          </a:p>
          <a:p>
            <a:pPr marL="457200" indent="-457200">
              <a:buAutoNum type="arabicPeriod"/>
            </a:pPr>
            <a:r>
              <a:rPr smtClean="0"/>
              <a:t>Kongo  Demokratik  Cumhuriyeti</a:t>
            </a:r>
            <a:endParaRPr lang="tr-TR" dirty="0"/>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Havası En Kirli 20 Ülke</a:t>
            </a:r>
            <a:endParaRPr lang="tr-TR" dirty="0">
              <a:solidFill>
                <a:srgbClr val="92D050"/>
              </a:solidFill>
            </a:endParaRPr>
          </a:p>
        </p:txBody>
      </p:sp>
      <p:sp>
        <p:nvSpPr>
          <p:cNvPr id="3" name="2 İçerik Yer Tutucusu"/>
          <p:cNvSpPr>
            <a:spLocks noGrp="1"/>
          </p:cNvSpPr>
          <p:nvPr>
            <p:ph sz="half" idx="1"/>
          </p:nvPr>
        </p:nvSpPr>
        <p:spPr/>
        <p:txBody>
          <a:bodyPr>
            <a:normAutofit fontScale="77500" lnSpcReduction="20000"/>
          </a:bodyPr>
          <a:lstStyle/>
          <a:p>
            <a:pPr marL="457200" indent="-457200">
              <a:buAutoNum type="arabicPeriod"/>
            </a:pPr>
            <a:r>
              <a:rPr smtClean="0"/>
              <a:t>Suudi Arabistan</a:t>
            </a:r>
          </a:p>
          <a:p>
            <a:pPr marL="457200" indent="-457200">
              <a:buAutoNum type="arabicPeriod"/>
            </a:pPr>
            <a:r>
              <a:rPr smtClean="0"/>
              <a:t>Kuveyt</a:t>
            </a:r>
          </a:p>
          <a:p>
            <a:pPr marL="457200" indent="-457200">
              <a:buAutoNum type="arabicPeriod"/>
            </a:pPr>
            <a:r>
              <a:rPr smtClean="0"/>
              <a:t>Bahreyn</a:t>
            </a:r>
          </a:p>
          <a:p>
            <a:pPr marL="457200" indent="-457200">
              <a:buAutoNum type="arabicPeriod"/>
            </a:pPr>
            <a:r>
              <a:rPr smtClean="0"/>
              <a:t>Katar</a:t>
            </a:r>
          </a:p>
          <a:p>
            <a:pPr marL="457200" indent="-457200">
              <a:buAutoNum type="arabicPeriod"/>
            </a:pPr>
            <a:r>
              <a:rPr smtClean="0"/>
              <a:t>Birleşik Arap Emirlikleri</a:t>
            </a:r>
          </a:p>
          <a:p>
            <a:pPr marL="457200" indent="-457200">
              <a:buAutoNum type="arabicPeriod"/>
            </a:pPr>
            <a:r>
              <a:rPr smtClean="0"/>
              <a:t>Umman</a:t>
            </a:r>
          </a:p>
          <a:p>
            <a:pPr marL="457200" indent="-457200">
              <a:buAutoNum type="arabicPeriod"/>
            </a:pPr>
            <a:r>
              <a:rPr smtClean="0"/>
              <a:t>Türkmenistan</a:t>
            </a:r>
          </a:p>
          <a:p>
            <a:pPr marL="457200" indent="-457200">
              <a:buAutoNum type="arabicPeriod"/>
            </a:pPr>
            <a:r>
              <a:rPr smtClean="0"/>
              <a:t>Libya</a:t>
            </a:r>
          </a:p>
          <a:p>
            <a:pPr marL="457200" indent="-457200">
              <a:buAutoNum type="arabicPeriod"/>
            </a:pPr>
            <a:r>
              <a:rPr smtClean="0"/>
              <a:t>Kazakistan</a:t>
            </a:r>
          </a:p>
          <a:p>
            <a:pPr marL="457200" indent="-457200">
              <a:buAutoNum type="arabicPeriod"/>
            </a:pPr>
            <a:r>
              <a:rPr smtClean="0"/>
              <a:t>Trinidad ve Tobago</a:t>
            </a:r>
            <a:endParaRPr lang="tr-TR" dirty="0"/>
          </a:p>
        </p:txBody>
      </p:sp>
      <p:sp>
        <p:nvSpPr>
          <p:cNvPr id="4" name="3 İçerik Yer Tutucusu"/>
          <p:cNvSpPr>
            <a:spLocks noGrp="1"/>
          </p:cNvSpPr>
          <p:nvPr>
            <p:ph sz="half" idx="2"/>
          </p:nvPr>
        </p:nvSpPr>
        <p:spPr/>
        <p:txBody>
          <a:bodyPr>
            <a:normAutofit fontScale="77500" lnSpcReduction="20000"/>
          </a:bodyPr>
          <a:lstStyle/>
          <a:p>
            <a:pPr>
              <a:buNone/>
            </a:pPr>
            <a:r>
              <a:rPr smtClean="0"/>
              <a:t>11. </a:t>
            </a:r>
            <a:r>
              <a:rPr smtClean="0"/>
              <a:t>    İran</a:t>
            </a:r>
            <a:endParaRPr smtClean="0"/>
          </a:p>
          <a:p>
            <a:pPr>
              <a:buNone/>
            </a:pPr>
            <a:r>
              <a:rPr smtClean="0"/>
              <a:t>12. </a:t>
            </a:r>
            <a:r>
              <a:rPr smtClean="0"/>
              <a:t>    Lüksemburg</a:t>
            </a:r>
            <a:endParaRPr smtClean="0"/>
          </a:p>
          <a:p>
            <a:pPr>
              <a:buNone/>
            </a:pPr>
            <a:r>
              <a:rPr smtClean="0"/>
              <a:t>13. </a:t>
            </a:r>
            <a:r>
              <a:rPr smtClean="0"/>
              <a:t>    Bulgaristan</a:t>
            </a:r>
            <a:endParaRPr smtClean="0"/>
          </a:p>
          <a:p>
            <a:pPr>
              <a:buNone/>
            </a:pPr>
            <a:r>
              <a:rPr smtClean="0"/>
              <a:t>14. </a:t>
            </a:r>
            <a:r>
              <a:rPr smtClean="0"/>
              <a:t>    Bosna </a:t>
            </a:r>
            <a:r>
              <a:rPr smtClean="0"/>
              <a:t>Hersek</a:t>
            </a:r>
          </a:p>
          <a:p>
            <a:pPr>
              <a:buNone/>
            </a:pPr>
            <a:r>
              <a:rPr smtClean="0"/>
              <a:t>15. </a:t>
            </a:r>
            <a:r>
              <a:rPr smtClean="0"/>
              <a:t>    Moğolistan</a:t>
            </a:r>
            <a:endParaRPr smtClean="0"/>
          </a:p>
          <a:p>
            <a:pPr>
              <a:buNone/>
            </a:pPr>
            <a:r>
              <a:rPr smtClean="0"/>
              <a:t>16. </a:t>
            </a:r>
            <a:r>
              <a:rPr smtClean="0"/>
              <a:t>    Kuzey </a:t>
            </a:r>
            <a:r>
              <a:rPr smtClean="0"/>
              <a:t>Kore</a:t>
            </a:r>
          </a:p>
          <a:p>
            <a:pPr>
              <a:buNone/>
            </a:pPr>
            <a:r>
              <a:rPr smtClean="0"/>
              <a:t>17</a:t>
            </a:r>
            <a:r>
              <a:rPr smtClean="0"/>
              <a:t>.     Makedonya</a:t>
            </a:r>
            <a:endParaRPr smtClean="0"/>
          </a:p>
          <a:p>
            <a:pPr>
              <a:buNone/>
            </a:pPr>
            <a:r>
              <a:rPr smtClean="0"/>
              <a:t>18. </a:t>
            </a:r>
            <a:r>
              <a:rPr smtClean="0"/>
              <a:t>    Singapur</a:t>
            </a:r>
            <a:endParaRPr smtClean="0"/>
          </a:p>
          <a:p>
            <a:pPr>
              <a:buNone/>
            </a:pPr>
            <a:r>
              <a:rPr smtClean="0"/>
              <a:t>19. </a:t>
            </a:r>
            <a:r>
              <a:rPr smtClean="0"/>
              <a:t>    Irak</a:t>
            </a:r>
            <a:endParaRPr smtClean="0"/>
          </a:p>
          <a:p>
            <a:pPr>
              <a:buNone/>
            </a:pPr>
            <a:r>
              <a:rPr smtClean="0"/>
              <a:t>20. </a:t>
            </a:r>
            <a:r>
              <a:rPr smtClean="0"/>
              <a:t>    Çin</a:t>
            </a:r>
            <a:endParaRPr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smtClean="0">
                <a:solidFill>
                  <a:srgbClr val="92D050"/>
                </a:solidFill>
              </a:rPr>
              <a:t>Hava Kirliliğinin Nedenleri:</a:t>
            </a:r>
            <a:endParaRPr lang="tr-TR" dirty="0">
              <a:solidFill>
                <a:srgbClr val="92D050"/>
              </a:solidFill>
            </a:endParaRPr>
          </a:p>
        </p:txBody>
      </p:sp>
      <p:sp>
        <p:nvSpPr>
          <p:cNvPr id="4" name="İçerik Yer Tutucusu 3"/>
          <p:cNvSpPr>
            <a:spLocks noGrp="1"/>
          </p:cNvSpPr>
          <p:nvPr>
            <p:ph sz="half" idx="2"/>
          </p:nvPr>
        </p:nvSpPr>
        <p:spPr>
          <a:xfrm>
            <a:off x="2022446" y="1785926"/>
            <a:ext cx="8572560" cy="2071702"/>
          </a:xfrm>
        </p:spPr>
        <p:txBody>
          <a:bodyPr>
            <a:normAutofit fontScale="77500" lnSpcReduction="20000"/>
          </a:bodyPr>
          <a:lstStyle/>
          <a:p>
            <a:r>
              <a:rPr smtClean="0"/>
              <a:t>Kullanılan kalitesiz yakıtlar.</a:t>
            </a:r>
          </a:p>
          <a:p>
            <a:r>
              <a:rPr smtClean="0"/>
              <a:t>Egzoz gazları.</a:t>
            </a:r>
          </a:p>
          <a:p>
            <a:r>
              <a:rPr smtClean="0"/>
              <a:t>Kentlerin konumu.</a:t>
            </a:r>
          </a:p>
          <a:p>
            <a:r>
              <a:rPr smtClean="0"/>
              <a:t>Soba ve kaloriferlerin uygun şekilde yakılmaması.</a:t>
            </a:r>
          </a:p>
          <a:p>
            <a:r>
              <a:rPr smtClean="0"/>
              <a:t>Olumsuz hava koşulları.</a:t>
            </a:r>
            <a:endParaRPr lang="tr-TR" dirty="0"/>
          </a:p>
        </p:txBody>
      </p:sp>
      <p:sp>
        <p:nvSpPr>
          <p:cNvPr id="6" name="İçerik Yer Tutucusu 5"/>
          <p:cNvSpPr>
            <a:spLocks noGrp="1"/>
          </p:cNvSpPr>
          <p:nvPr>
            <p:ph sz="quarter" idx="4"/>
          </p:nvPr>
        </p:nvSpPr>
        <p:spPr>
          <a:xfrm>
            <a:off x="879438" y="4071943"/>
            <a:ext cx="10715700" cy="2571768"/>
          </a:xfrm>
        </p:spPr>
        <p:txBody>
          <a:bodyPr>
            <a:normAutofit fontScale="85000" lnSpcReduction="20000"/>
          </a:bodyPr>
          <a:lstStyle/>
          <a:p>
            <a:pPr>
              <a:buNone/>
            </a:pPr>
            <a:r>
              <a:rPr smtClean="0"/>
              <a:t>      Kaliteli yakıtların kullanılması ile soba ve kaloriferlerin uygun şekilde yakılması hava kirliliğini azaltacaktır. Otomobillerin egzozlarından çıkan gazlar da hava kirliliğine neden olur. Kentlerimizin çukur yerlerde kurulması da hava kirliliğini artırır. Etrafı dağlarla çevrili olan kentlerde rüzgâr hızı yavaşlar. Bu yüzden Havadaki zararlı gazlar, rüzgârlar tarafından başka yerlere taşınamaz. Bu da hava kirliliğini artırır.</a:t>
            </a:r>
            <a:br>
              <a:rPr smtClean="0"/>
            </a:br>
            <a:r>
              <a:rPr smtClean="0"/>
              <a:t>Kentlerimizin konumları uygun olsa bile olumsuz hava koşulları ve rüzgâr esmemesi de hava kirliliğinin artmasına neden olabilir.</a:t>
            </a:r>
            <a:br>
              <a:rPr smtClean="0"/>
            </a:br>
            <a:r>
              <a:rPr smtClean="0"/>
              <a:t/>
            </a:r>
            <a:br>
              <a:rPr smtClean="0"/>
            </a:br>
            <a:r>
              <a:rPr smtClean="0"/>
              <a:t>Hava kirliliğinde, tabi ki kirlilik kaynaklarından çok suni kaynaklardan meydana gelen kirlilik önemlidir. Çünkü günümüzde insanları en çok ilgilendiren, özellikle büyük yerleşim merkezleri ve sanayi alanlarındaki hava kirliliğidir. Bu </a:t>
            </a:r>
            <a:r>
              <a:rPr smtClean="0"/>
              <a:t>kirlilikte daha çok insan </a:t>
            </a:r>
            <a:r>
              <a:rPr smtClean="0"/>
              <a:t>faaliyetleri </a:t>
            </a:r>
            <a:r>
              <a:rPr smtClean="0"/>
              <a:t>sonucu meydana gelir.</a:t>
            </a:r>
            <a:endParaRPr lang="tr-TR" dirty="0"/>
          </a:p>
        </p:txBody>
      </p:sp>
    </p:spTree>
    <p:extLst>
      <p:ext uri="{BB962C8B-B14F-4D97-AF65-F5344CB8AC3E}">
        <p14:creationId xmlns:p14="http://schemas.microsoft.com/office/powerpoint/2010/main" xmlns="" val="4135151317"/>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Ülkemizde Havası En Temiz ve En Kirli İller</a:t>
            </a:r>
            <a:endParaRPr lang="tr-TR" dirty="0">
              <a:solidFill>
                <a:srgbClr val="92D050"/>
              </a:solidFill>
            </a:endParaRPr>
          </a:p>
        </p:txBody>
      </p:sp>
      <p:sp>
        <p:nvSpPr>
          <p:cNvPr id="3" name="2 İçerik Yer Tutucusu"/>
          <p:cNvSpPr>
            <a:spLocks noGrp="1"/>
          </p:cNvSpPr>
          <p:nvPr>
            <p:ph sz="half" idx="1"/>
          </p:nvPr>
        </p:nvSpPr>
        <p:spPr/>
        <p:txBody>
          <a:bodyPr>
            <a:normAutofit/>
          </a:bodyPr>
          <a:lstStyle/>
          <a:p>
            <a:pPr>
              <a:buNone/>
            </a:pPr>
            <a:r>
              <a:rPr u="sng" smtClean="0">
                <a:solidFill>
                  <a:srgbClr val="FF0000"/>
                </a:solidFill>
              </a:rPr>
              <a:t>En  Temiz  İllerimiz</a:t>
            </a:r>
          </a:p>
          <a:p>
            <a:pPr>
              <a:buFont typeface="Wingdings" pitchFamily="2" charset="2"/>
              <a:buChar char="v"/>
            </a:pPr>
            <a:r>
              <a:rPr smtClean="0"/>
              <a:t>Artvin</a:t>
            </a:r>
          </a:p>
          <a:p>
            <a:pPr>
              <a:buFont typeface="Wingdings" pitchFamily="2" charset="2"/>
              <a:buChar char="v"/>
            </a:pPr>
            <a:r>
              <a:rPr smtClean="0"/>
              <a:t>Bitlis</a:t>
            </a:r>
          </a:p>
          <a:p>
            <a:pPr>
              <a:buFont typeface="Wingdings" pitchFamily="2" charset="2"/>
              <a:buChar char="v"/>
            </a:pPr>
            <a:r>
              <a:rPr smtClean="0"/>
              <a:t>Eskişehir</a:t>
            </a:r>
          </a:p>
          <a:p>
            <a:pPr>
              <a:buFont typeface="Wingdings" pitchFamily="2" charset="2"/>
              <a:buChar char="v"/>
            </a:pPr>
            <a:r>
              <a:rPr smtClean="0"/>
              <a:t>Yozgat</a:t>
            </a:r>
          </a:p>
          <a:p>
            <a:pPr>
              <a:buFont typeface="Wingdings" pitchFamily="2" charset="2"/>
              <a:buChar char="v"/>
            </a:pPr>
            <a:r>
              <a:rPr smtClean="0"/>
              <a:t>Kırşehir</a:t>
            </a:r>
          </a:p>
          <a:p>
            <a:pPr>
              <a:buFont typeface="Wingdings" pitchFamily="2" charset="2"/>
              <a:buChar char="v"/>
            </a:pPr>
            <a:r>
              <a:rPr smtClean="0"/>
              <a:t>Kırıkkale</a:t>
            </a:r>
          </a:p>
          <a:p>
            <a:pPr>
              <a:buNone/>
            </a:pPr>
            <a:endParaRPr smtClean="0">
              <a:solidFill>
                <a:srgbClr val="FF0000"/>
              </a:solidFill>
            </a:endParaRPr>
          </a:p>
          <a:p>
            <a:pPr>
              <a:buNone/>
            </a:pPr>
            <a:endParaRPr smtClean="0">
              <a:solidFill>
                <a:srgbClr val="FF0000"/>
              </a:solidFill>
            </a:endParaRPr>
          </a:p>
          <a:p>
            <a:pPr>
              <a:buNone/>
            </a:pPr>
            <a:endParaRPr smtClean="0">
              <a:solidFill>
                <a:srgbClr val="FF0000"/>
              </a:solidFill>
            </a:endParaRPr>
          </a:p>
          <a:p>
            <a:pPr>
              <a:buNone/>
            </a:pPr>
            <a:endParaRPr smtClean="0">
              <a:solidFill>
                <a:srgbClr val="00B0F0"/>
              </a:solidFill>
            </a:endParaRPr>
          </a:p>
        </p:txBody>
      </p:sp>
      <p:sp>
        <p:nvSpPr>
          <p:cNvPr id="4" name="3 İçerik Yer Tutucusu"/>
          <p:cNvSpPr>
            <a:spLocks noGrp="1"/>
          </p:cNvSpPr>
          <p:nvPr>
            <p:ph sz="half" idx="2"/>
          </p:nvPr>
        </p:nvSpPr>
        <p:spPr/>
        <p:txBody>
          <a:bodyPr>
            <a:normAutofit/>
          </a:bodyPr>
          <a:lstStyle/>
          <a:p>
            <a:pPr>
              <a:buNone/>
            </a:pPr>
            <a:r>
              <a:rPr u="sng" smtClean="0">
                <a:solidFill>
                  <a:srgbClr val="FF0000"/>
                </a:solidFill>
              </a:rPr>
              <a:t>En  Kirli  İllerimiz</a:t>
            </a:r>
          </a:p>
          <a:p>
            <a:pPr>
              <a:buFont typeface="Wingdings" pitchFamily="2" charset="2"/>
              <a:buChar char="v"/>
            </a:pPr>
            <a:r>
              <a:rPr smtClean="0"/>
              <a:t>İstanbul </a:t>
            </a:r>
          </a:p>
          <a:p>
            <a:pPr>
              <a:buFont typeface="Wingdings" pitchFamily="2" charset="2"/>
              <a:buChar char="v"/>
            </a:pPr>
            <a:r>
              <a:rPr smtClean="0"/>
              <a:t>Ankara</a:t>
            </a:r>
          </a:p>
          <a:p>
            <a:pPr>
              <a:buFont typeface="Wingdings" pitchFamily="2" charset="2"/>
              <a:buChar char="v"/>
            </a:pPr>
            <a:r>
              <a:rPr smtClean="0"/>
              <a:t>Adana</a:t>
            </a:r>
          </a:p>
          <a:p>
            <a:pPr>
              <a:buFont typeface="Wingdings" pitchFamily="2" charset="2"/>
              <a:buChar char="v"/>
            </a:pPr>
            <a:r>
              <a:rPr smtClean="0"/>
              <a:t>Amasya</a:t>
            </a:r>
          </a:p>
          <a:p>
            <a:pPr>
              <a:buFont typeface="Wingdings" pitchFamily="2" charset="2"/>
              <a:buChar char="v"/>
            </a:pPr>
            <a:r>
              <a:rPr smtClean="0"/>
              <a:t>Manisa</a:t>
            </a:r>
          </a:p>
          <a:p>
            <a:pPr>
              <a:buFont typeface="Wingdings" pitchFamily="2" charset="2"/>
              <a:buChar char="v"/>
            </a:pPr>
            <a:r>
              <a:rPr smtClean="0"/>
              <a:t>Bursa</a:t>
            </a:r>
            <a:endParaRPr lang="tr-TR" dirty="0"/>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p:txBody>
          <a:bodyPr/>
          <a:lstStyle/>
          <a:p>
            <a:pPr algn="ctr"/>
            <a:r>
              <a:rPr smtClean="0">
                <a:solidFill>
                  <a:srgbClr val="92D050"/>
                </a:solidFill>
              </a:rPr>
              <a:t>Hava Kirliliğinden Kaynaklanan Ölümlerin En Çok Görüldüğü Ülkeler</a:t>
            </a:r>
            <a:endParaRPr lang="tr-TR" dirty="0">
              <a:solidFill>
                <a:srgbClr val="92D050"/>
              </a:solidFill>
            </a:endParaRPr>
          </a:p>
        </p:txBody>
      </p:sp>
      <p:pic>
        <p:nvPicPr>
          <p:cNvPr id="7" name="6 İçerik Yer Tutucusu" descr="1129564_d11675968f8aadaa351e70c3528795af.jpg"/>
          <p:cNvPicPr>
            <a:picLocks noGrp="1" noChangeAspect="1"/>
          </p:cNvPicPr>
          <p:nvPr>
            <p:ph idx="1"/>
          </p:nvPr>
        </p:nvPicPr>
        <p:blipFill>
          <a:blip r:embed="rId2"/>
          <a:stretch>
            <a:fillRect/>
          </a:stretch>
        </p:blipFill>
        <p:spPr>
          <a:xfrm>
            <a:off x="2093883" y="1905000"/>
            <a:ext cx="8143933" cy="4381520"/>
          </a:xfrm>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50942" y="274638"/>
            <a:ext cx="9215470" cy="1020762"/>
          </a:xfrm>
        </p:spPr>
        <p:txBody>
          <a:bodyPr/>
          <a:lstStyle/>
          <a:p>
            <a:pPr algn="ctr"/>
            <a:r>
              <a:rPr smtClean="0">
                <a:solidFill>
                  <a:srgbClr val="92D050"/>
                </a:solidFill>
              </a:rPr>
              <a:t>Ülkemizde İllere Göre Hava Kirliliği(2017)</a:t>
            </a:r>
            <a:endParaRPr lang="tr-TR" dirty="0">
              <a:solidFill>
                <a:srgbClr val="92D05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450810" y="1571612"/>
            <a:ext cx="11215766" cy="5072098"/>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gn="ctr"/>
            <a:r>
              <a:rPr sz="4800" smtClean="0">
                <a:solidFill>
                  <a:srgbClr val="FF0000"/>
                </a:solidFill>
              </a:rPr>
              <a:t>SORULAR</a:t>
            </a:r>
            <a:endParaRPr lang="tr-TR" sz="4800" dirty="0">
              <a:solidFill>
                <a:srgbClr val="FF0000"/>
              </a:solidFill>
            </a:endParaRPr>
          </a:p>
        </p:txBody>
      </p:sp>
      <p:sp>
        <p:nvSpPr>
          <p:cNvPr id="3" name="2 İçerik Yer Tutucusu"/>
          <p:cNvSpPr>
            <a:spLocks noGrp="1"/>
          </p:cNvSpPr>
          <p:nvPr>
            <p:ph idx="1"/>
          </p:nvPr>
        </p:nvSpPr>
        <p:spPr/>
        <p:txBody>
          <a:bodyPr/>
          <a:lstStyle/>
          <a:p>
            <a:pPr marL="457200" indent="-457200">
              <a:buNone/>
            </a:pPr>
            <a:r>
              <a:rPr smtClean="0">
                <a:solidFill>
                  <a:srgbClr val="00B050"/>
                </a:solidFill>
              </a:rPr>
              <a:t>       1.</a:t>
            </a:r>
            <a:r>
              <a:rPr b="1" smtClean="0">
                <a:solidFill>
                  <a:srgbClr val="00B050"/>
                </a:solidFill>
              </a:rPr>
              <a:t> </a:t>
            </a:r>
            <a:r>
              <a:rPr b="1" smtClean="0">
                <a:solidFill>
                  <a:srgbClr val="00B050"/>
                </a:solidFill>
              </a:rPr>
              <a:t>Hava kirliliği nedir?</a:t>
            </a:r>
            <a:endParaRPr smtClean="0">
              <a:solidFill>
                <a:srgbClr val="00B050"/>
              </a:solidFill>
            </a:endParaRPr>
          </a:p>
          <a:p>
            <a:pPr marL="457200" indent="-457200">
              <a:buNone/>
            </a:pPr>
            <a:r>
              <a:rPr smtClean="0"/>
              <a:t> </a:t>
            </a:r>
            <a:r>
              <a:rPr smtClean="0"/>
              <a:t>       Bazı </a:t>
            </a:r>
            <a:r>
              <a:rPr smtClean="0"/>
              <a:t>faaliyetler neticesinde oluşan gaz atıkların doğrudan atmosfere salınması ile gerçekleşen ve atmosferin özelliklerini bozan bir kirlilik olarak havanın kirlenmesi anlamına gelen bir kirliliktir.</a:t>
            </a:r>
            <a:endParaRPr smtClean="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İçerik Yer Tutucusu"/>
          <p:cNvSpPr>
            <a:spLocks noGrp="1"/>
          </p:cNvSpPr>
          <p:nvPr>
            <p:ph idx="1"/>
          </p:nvPr>
        </p:nvSpPr>
        <p:spPr/>
        <p:txBody>
          <a:bodyPr/>
          <a:lstStyle/>
          <a:p>
            <a:pPr>
              <a:buNone/>
            </a:pPr>
            <a:r>
              <a:rPr smtClean="0">
                <a:solidFill>
                  <a:srgbClr val="FF0000"/>
                </a:solidFill>
              </a:rPr>
              <a:t>     </a:t>
            </a:r>
            <a:r>
              <a:rPr smtClean="0">
                <a:solidFill>
                  <a:srgbClr val="00B050"/>
                </a:solidFill>
              </a:rPr>
              <a:t>2.</a:t>
            </a:r>
            <a:r>
              <a:rPr b="1" smtClean="0">
                <a:solidFill>
                  <a:srgbClr val="00B050"/>
                </a:solidFill>
              </a:rPr>
              <a:t> Hava kirliliği nasıl </a:t>
            </a:r>
            <a:r>
              <a:rPr b="1" smtClean="0">
                <a:solidFill>
                  <a:srgbClr val="00B050"/>
                </a:solidFill>
              </a:rPr>
              <a:t>oluşur</a:t>
            </a:r>
            <a:r>
              <a:rPr b="1" smtClean="0">
                <a:solidFill>
                  <a:srgbClr val="00B050"/>
                </a:solidFill>
              </a:rPr>
              <a:t>?</a:t>
            </a:r>
          </a:p>
          <a:p>
            <a:pPr>
              <a:buNone/>
            </a:pPr>
            <a:r>
              <a:rPr smtClean="0"/>
              <a:t>     Hava </a:t>
            </a:r>
            <a:r>
              <a:rPr smtClean="0"/>
              <a:t>kirliliği özellikle endüstriyel üretim sonrası ya da fosil yakıtların yakılmasının ardından çevreye salınan atık gazların atmosfere karışması sonucunda meydana gelmektedir.</a:t>
            </a:r>
            <a:endParaRPr b="1" smtClean="0"/>
          </a:p>
          <a:p>
            <a:pPr>
              <a:buNone/>
            </a:pPr>
            <a:r>
              <a:rPr smtClean="0">
                <a:solidFill>
                  <a:srgbClr val="FF0000"/>
                </a:solidFill>
              </a:rPr>
              <a:t> </a:t>
            </a:r>
            <a:endParaRPr lang="tr-TR" dirty="0">
              <a:solidFill>
                <a:srgbClr val="FF0000"/>
              </a:solidFill>
            </a:endParaRP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smtClean="0">
                <a:solidFill>
                  <a:srgbClr val="00B050"/>
                </a:solidFill>
              </a:rPr>
              <a:t>    3.</a:t>
            </a:r>
            <a:r>
              <a:rPr b="1" smtClean="0">
                <a:solidFill>
                  <a:srgbClr val="00B050"/>
                </a:solidFill>
              </a:rPr>
              <a:t> Hava kirliliğinin nedenleri </a:t>
            </a:r>
            <a:r>
              <a:rPr b="1" smtClean="0">
                <a:solidFill>
                  <a:srgbClr val="00B050"/>
                </a:solidFill>
              </a:rPr>
              <a:t>nelerdir</a:t>
            </a:r>
            <a:r>
              <a:rPr b="1" smtClean="0">
                <a:solidFill>
                  <a:srgbClr val="00B050"/>
                </a:solidFill>
              </a:rPr>
              <a:t>?</a:t>
            </a:r>
          </a:p>
          <a:p>
            <a:pPr>
              <a:buNone/>
            </a:pPr>
            <a:r>
              <a:rPr smtClean="0"/>
              <a:t>     Hava </a:t>
            </a:r>
            <a:r>
              <a:rPr smtClean="0"/>
              <a:t>kirliliği özellikle fosil yakıtların yanmasıyla atmosfere karışan zehirli gaz atıkların atmosfere karışması, sera gazı salınımının artması sonucunda meydana gelmektedir. Sorumsuz ve düzensiz üretim sonucunda gaz atıkların bertaraf edilememesi hava kirliliğine neden olur.</a:t>
            </a:r>
            <a:endParaRPr lang="tr-TR" dirty="0">
              <a:solidFill>
                <a:srgbClr val="00B050"/>
              </a:solidFill>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smtClean="0">
                <a:solidFill>
                  <a:srgbClr val="00B050"/>
                </a:solidFill>
              </a:rPr>
              <a:t>     4.</a:t>
            </a:r>
            <a:r>
              <a:rPr b="1" smtClean="0">
                <a:solidFill>
                  <a:srgbClr val="00B050"/>
                </a:solidFill>
              </a:rPr>
              <a:t> Hava kirliliğinin sonuçları </a:t>
            </a:r>
            <a:r>
              <a:rPr b="1" smtClean="0">
                <a:solidFill>
                  <a:srgbClr val="00B050"/>
                </a:solidFill>
              </a:rPr>
              <a:t>nelerdir</a:t>
            </a:r>
            <a:r>
              <a:rPr b="1" smtClean="0">
                <a:solidFill>
                  <a:srgbClr val="00B050"/>
                </a:solidFill>
              </a:rPr>
              <a:t>?</a:t>
            </a:r>
          </a:p>
          <a:p>
            <a:pPr>
              <a:buNone/>
            </a:pPr>
            <a:r>
              <a:rPr smtClean="0"/>
              <a:t>     Hava </a:t>
            </a:r>
            <a:r>
              <a:rPr smtClean="0"/>
              <a:t>kirliliği sonucunda canlılık faaliyetleri olumsuz etkilenmekte canlı nesli tükenmektedir. Hava kirliliği sonucunda küresel ısınma oluşmakta iklim değişiklikleri yaşanmakta ve mevsim geçişleri aksamaktadır.</a:t>
            </a:r>
            <a:endParaRPr lang="tr-TR" dirty="0">
              <a:solidFill>
                <a:srgbClr val="00B050"/>
              </a:solidFill>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smtClean="0">
                <a:solidFill>
                  <a:srgbClr val="00B050"/>
                </a:solidFill>
              </a:rPr>
              <a:t>     5.</a:t>
            </a:r>
            <a:r>
              <a:rPr b="1" smtClean="0">
                <a:solidFill>
                  <a:srgbClr val="00B050"/>
                </a:solidFill>
              </a:rPr>
              <a:t> Hava kirliliğini önlemek için neler </a:t>
            </a:r>
            <a:r>
              <a:rPr b="1" smtClean="0">
                <a:solidFill>
                  <a:srgbClr val="00B050"/>
                </a:solidFill>
              </a:rPr>
              <a:t>yapılabilir</a:t>
            </a:r>
            <a:r>
              <a:rPr b="1" smtClean="0">
                <a:solidFill>
                  <a:srgbClr val="00B050"/>
                </a:solidFill>
              </a:rPr>
              <a:t>?</a:t>
            </a:r>
          </a:p>
          <a:p>
            <a:pPr>
              <a:buNone/>
            </a:pPr>
            <a:r>
              <a:rPr smtClean="0"/>
              <a:t>     Zehirli </a:t>
            </a:r>
            <a:r>
              <a:rPr smtClean="0"/>
              <a:t>ve atık gaz salınımını kontrol altında tutmak, endüstriyel üretimde filtreleme sistemleri kullanmak ve motorlu taşıtlarda filtre teknikleri geliştirilmek zorundadır.</a:t>
            </a:r>
            <a:endParaRPr lang="tr-TR" dirty="0">
              <a:solidFill>
                <a:srgbClr val="00B050"/>
              </a:solidFill>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smtClean="0">
                <a:solidFill>
                  <a:srgbClr val="00B050"/>
                </a:solidFill>
              </a:rPr>
              <a:t>    6.Aşağıdakilerden hangisi hava kirliliği çeşitlerinden değildir ?</a:t>
            </a:r>
          </a:p>
          <a:p>
            <a:pPr>
              <a:buNone/>
            </a:pPr>
            <a:r>
              <a:rPr smtClean="0">
                <a:solidFill>
                  <a:srgbClr val="00B050"/>
                </a:solidFill>
              </a:rPr>
              <a:t> </a:t>
            </a:r>
            <a:r>
              <a:rPr smtClean="0">
                <a:solidFill>
                  <a:srgbClr val="00B050"/>
                </a:solidFill>
              </a:rPr>
              <a:t>   </a:t>
            </a:r>
            <a:r>
              <a:rPr smtClean="0"/>
              <a:t>A)</a:t>
            </a:r>
            <a:r>
              <a:rPr lang="fi-FI" dirty="0" smtClean="0"/>
              <a:t> Isınmadan kaynaklanan hava kirliliği</a:t>
            </a:r>
            <a:endParaRPr smtClean="0"/>
          </a:p>
          <a:p>
            <a:pPr>
              <a:buNone/>
            </a:pPr>
            <a:r>
              <a:rPr smtClean="0">
                <a:solidFill>
                  <a:srgbClr val="00B050"/>
                </a:solidFill>
              </a:rPr>
              <a:t> </a:t>
            </a:r>
            <a:r>
              <a:rPr smtClean="0">
                <a:solidFill>
                  <a:srgbClr val="00B050"/>
                </a:solidFill>
              </a:rPr>
              <a:t>   </a:t>
            </a:r>
            <a:r>
              <a:rPr smtClean="0"/>
              <a:t>B)</a:t>
            </a:r>
            <a:r>
              <a:rPr smtClean="0"/>
              <a:t> Motorlu taşıtlardan kaynaklanan hava kirliliği</a:t>
            </a:r>
            <a:endParaRPr smtClean="0"/>
          </a:p>
          <a:p>
            <a:pPr>
              <a:buNone/>
            </a:pPr>
            <a:r>
              <a:rPr smtClean="0">
                <a:solidFill>
                  <a:srgbClr val="00B050"/>
                </a:solidFill>
              </a:rPr>
              <a:t> </a:t>
            </a:r>
            <a:r>
              <a:rPr smtClean="0">
                <a:solidFill>
                  <a:srgbClr val="00B050"/>
                </a:solidFill>
              </a:rPr>
              <a:t>   </a:t>
            </a:r>
            <a:r>
              <a:rPr smtClean="0"/>
              <a:t>C)</a:t>
            </a:r>
            <a:r>
              <a:rPr lang="fi-FI" dirty="0" smtClean="0"/>
              <a:t> Sanayiden kaynaklanan hava kirliliği</a:t>
            </a:r>
            <a:endParaRPr smtClean="0"/>
          </a:p>
          <a:p>
            <a:pPr>
              <a:buNone/>
            </a:pPr>
            <a:r>
              <a:rPr smtClean="0">
                <a:solidFill>
                  <a:srgbClr val="00B050"/>
                </a:solidFill>
              </a:rPr>
              <a:t> </a:t>
            </a:r>
            <a:r>
              <a:rPr smtClean="0">
                <a:solidFill>
                  <a:srgbClr val="00B050"/>
                </a:solidFill>
              </a:rPr>
              <a:t>   </a:t>
            </a:r>
            <a:r>
              <a:rPr smtClean="0"/>
              <a:t>D) Hayvanlardan kaynaklanan hava kirliliği</a:t>
            </a:r>
          </a:p>
          <a:p>
            <a:pPr>
              <a:buNone/>
            </a:pPr>
            <a:endParaRPr smtClean="0">
              <a:solidFill>
                <a:srgbClr val="00B050"/>
              </a:solidFill>
            </a:endParaRPr>
          </a:p>
          <a:p>
            <a:pPr>
              <a:buNone/>
            </a:pPr>
            <a:r>
              <a:rPr smtClean="0"/>
              <a:t> </a:t>
            </a:r>
            <a:r>
              <a:rPr smtClean="0"/>
              <a:t>                                                                                                                              Cevap:D</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2414" y="1905000"/>
            <a:ext cx="9144000" cy="4381520"/>
          </a:xfrm>
        </p:spPr>
        <p:txBody>
          <a:bodyPr>
            <a:normAutofit/>
          </a:bodyPr>
          <a:lstStyle/>
          <a:p>
            <a:pPr>
              <a:buNone/>
            </a:pPr>
            <a:r>
              <a:rPr smtClean="0">
                <a:solidFill>
                  <a:srgbClr val="00B050"/>
                </a:solidFill>
              </a:rPr>
              <a:t>       7.Aşağıdakilerden kaç tanesi kriter hava kirleticilerdendir?</a:t>
            </a:r>
          </a:p>
          <a:p>
            <a:pPr>
              <a:buNone/>
            </a:pPr>
            <a:r>
              <a:rPr smtClean="0"/>
              <a:t> </a:t>
            </a:r>
            <a:r>
              <a:rPr smtClean="0"/>
              <a:t>       </a:t>
            </a:r>
            <a:r>
              <a:rPr smtClean="0">
                <a:solidFill>
                  <a:srgbClr val="00B050"/>
                </a:solidFill>
              </a:rPr>
              <a:t>I.  </a:t>
            </a:r>
            <a:r>
              <a:rPr smtClean="0"/>
              <a:t>Karbonmonoksit(CO)</a:t>
            </a:r>
          </a:p>
          <a:p>
            <a:pPr>
              <a:buNone/>
            </a:pPr>
            <a:r>
              <a:rPr smtClean="0"/>
              <a:t> </a:t>
            </a:r>
            <a:r>
              <a:rPr smtClean="0"/>
              <a:t>      </a:t>
            </a:r>
            <a:r>
              <a:rPr smtClean="0">
                <a:solidFill>
                  <a:srgbClr val="00B050"/>
                </a:solidFill>
              </a:rPr>
              <a:t>II. </a:t>
            </a:r>
            <a:r>
              <a:rPr smtClean="0"/>
              <a:t>Azot dioksit (NO2)</a:t>
            </a:r>
          </a:p>
          <a:p>
            <a:pPr>
              <a:buNone/>
            </a:pPr>
            <a:r>
              <a:rPr smtClean="0">
                <a:solidFill>
                  <a:srgbClr val="00B050"/>
                </a:solidFill>
              </a:rPr>
              <a:t>      III. </a:t>
            </a:r>
            <a:r>
              <a:rPr smtClean="0"/>
              <a:t>Kükürt dioksit (SO2)</a:t>
            </a:r>
          </a:p>
          <a:p>
            <a:pPr>
              <a:buNone/>
            </a:pPr>
            <a:r>
              <a:rPr smtClean="0"/>
              <a:t>      </a:t>
            </a:r>
            <a:r>
              <a:rPr smtClean="0">
                <a:solidFill>
                  <a:srgbClr val="00B050"/>
                </a:solidFill>
              </a:rPr>
              <a:t>IV. </a:t>
            </a:r>
            <a:r>
              <a:rPr smtClean="0"/>
              <a:t>Ozon (O3)</a:t>
            </a:r>
          </a:p>
          <a:p>
            <a:pPr>
              <a:buNone/>
            </a:pPr>
            <a:r>
              <a:rPr smtClean="0"/>
              <a:t>       </a:t>
            </a:r>
            <a:r>
              <a:rPr smtClean="0">
                <a:solidFill>
                  <a:srgbClr val="00B050"/>
                </a:solidFill>
              </a:rPr>
              <a:t>V. </a:t>
            </a:r>
            <a:r>
              <a:rPr smtClean="0"/>
              <a:t>Oksijen(O2)</a:t>
            </a:r>
          </a:p>
          <a:p>
            <a:pPr>
              <a:buNone/>
            </a:pPr>
            <a:endParaRPr smtClean="0"/>
          </a:p>
          <a:p>
            <a:pPr>
              <a:buNone/>
            </a:pPr>
            <a:r>
              <a:rPr smtClean="0"/>
              <a:t>       A)1        B)2        C)3         D)4        E)5                                                        Cevap:D</a:t>
            </a:r>
          </a:p>
          <a:p>
            <a:pPr>
              <a:buNone/>
            </a:pPr>
            <a:endParaRPr smtClean="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smtClean="0">
                <a:solidFill>
                  <a:srgbClr val="92D050"/>
                </a:solidFill>
              </a:rPr>
              <a:t>Hava Kirliliği Çeşitleri:</a:t>
            </a:r>
            <a:endParaRPr lang="tr-TR" dirty="0">
              <a:solidFill>
                <a:srgbClr val="92D050"/>
              </a:solidFill>
            </a:endParaRPr>
          </a:p>
        </p:txBody>
      </p:sp>
      <p:sp>
        <p:nvSpPr>
          <p:cNvPr id="3" name="Metin Yer Tutucusu 2"/>
          <p:cNvSpPr>
            <a:spLocks noGrp="1"/>
          </p:cNvSpPr>
          <p:nvPr>
            <p:ph type="body" idx="1"/>
          </p:nvPr>
        </p:nvSpPr>
        <p:spPr>
          <a:xfrm>
            <a:off x="1522412" y="1905000"/>
            <a:ext cx="9001156" cy="762000"/>
          </a:xfrm>
        </p:spPr>
        <p:txBody>
          <a:bodyPr/>
          <a:lstStyle/>
          <a:p>
            <a:r>
              <a:rPr u="sng" smtClean="0">
                <a:solidFill>
                  <a:srgbClr val="FF0000"/>
                </a:solidFill>
              </a:rPr>
              <a:t>Hava Kirliliği Kaynaklarını çeşitlerine üçe göre  ayırabiliriz;</a:t>
            </a:r>
            <a:endParaRPr lang="tr-TR" u="sng" dirty="0">
              <a:solidFill>
                <a:srgbClr val="FF0000"/>
              </a:solidFill>
            </a:endParaRPr>
          </a:p>
        </p:txBody>
      </p:sp>
      <p:sp>
        <p:nvSpPr>
          <p:cNvPr id="4" name="İçerik Yer Tutucusu 3"/>
          <p:cNvSpPr>
            <a:spLocks noGrp="1"/>
          </p:cNvSpPr>
          <p:nvPr>
            <p:ph sz="half" idx="2"/>
          </p:nvPr>
        </p:nvSpPr>
        <p:spPr>
          <a:xfrm>
            <a:off x="1522412" y="2819399"/>
            <a:ext cx="9072593" cy="3352801"/>
          </a:xfrm>
        </p:spPr>
        <p:txBody>
          <a:bodyPr>
            <a:normAutofit/>
          </a:bodyPr>
          <a:lstStyle/>
          <a:p>
            <a:pPr>
              <a:buNone/>
            </a:pPr>
            <a:r>
              <a:rPr lang="fi-FI" dirty="0" smtClean="0">
                <a:solidFill>
                  <a:srgbClr val="FF0000"/>
                </a:solidFill>
              </a:rPr>
              <a:t>1. </a:t>
            </a:r>
            <a:r>
              <a:rPr lang="fi-FI" dirty="0" smtClean="0"/>
              <a:t>Isınmadan kaynaklanan hava kirliliği</a:t>
            </a:r>
          </a:p>
          <a:p>
            <a:pPr>
              <a:buNone/>
            </a:pPr>
            <a:r>
              <a:rPr smtClean="0">
                <a:solidFill>
                  <a:srgbClr val="FF0000"/>
                </a:solidFill>
              </a:rPr>
              <a:t>2.</a:t>
            </a:r>
            <a:r>
              <a:rPr smtClean="0"/>
              <a:t> Motorlu taşıtlardan kaynaklanan hava kirliliği</a:t>
            </a:r>
          </a:p>
          <a:p>
            <a:pPr>
              <a:buNone/>
            </a:pPr>
            <a:r>
              <a:rPr lang="fi-FI" dirty="0" smtClean="0">
                <a:solidFill>
                  <a:srgbClr val="FF0000"/>
                </a:solidFill>
              </a:rPr>
              <a:t>3.</a:t>
            </a:r>
            <a:r>
              <a:rPr lang="fi-FI" dirty="0" smtClean="0"/>
              <a:t> Sanayiden kaynaklanan hava kirliliği</a:t>
            </a:r>
          </a:p>
          <a:p>
            <a:pPr>
              <a:buNone/>
            </a:pPr>
            <a:endParaRPr lang="tr-TR" dirty="0"/>
          </a:p>
        </p:txBody>
      </p:sp>
    </p:spTree>
    <p:extLst>
      <p:ext uri="{BB962C8B-B14F-4D97-AF65-F5344CB8AC3E}">
        <p14:creationId xmlns:p14="http://schemas.microsoft.com/office/powerpoint/2010/main" xmlns="" val="4135151317"/>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22414" y="1905000"/>
            <a:ext cx="9144000" cy="4452958"/>
          </a:xfrm>
        </p:spPr>
        <p:txBody>
          <a:bodyPr>
            <a:normAutofit/>
          </a:bodyPr>
          <a:lstStyle/>
          <a:p>
            <a:pPr>
              <a:buNone/>
            </a:pPr>
            <a:r>
              <a:rPr smtClean="0"/>
              <a:t>  </a:t>
            </a:r>
            <a:r>
              <a:rPr smtClean="0">
                <a:solidFill>
                  <a:srgbClr val="00B050"/>
                </a:solidFill>
              </a:rPr>
              <a:t>8.Aşağıdakilerden hangisi havası en temiz ülkeler arasında yer alır ?</a:t>
            </a:r>
          </a:p>
          <a:p>
            <a:pPr>
              <a:buNone/>
            </a:pPr>
            <a:r>
              <a:rPr smtClean="0">
                <a:solidFill>
                  <a:srgbClr val="00B050"/>
                </a:solidFill>
              </a:rPr>
              <a:t> </a:t>
            </a:r>
            <a:r>
              <a:rPr smtClean="0">
                <a:solidFill>
                  <a:srgbClr val="00B050"/>
                </a:solidFill>
              </a:rPr>
              <a:t>  </a:t>
            </a:r>
            <a:r>
              <a:rPr smtClean="0"/>
              <a:t>A) Kenya</a:t>
            </a:r>
          </a:p>
          <a:p>
            <a:pPr>
              <a:buNone/>
            </a:pPr>
            <a:r>
              <a:rPr smtClean="0"/>
              <a:t> </a:t>
            </a:r>
            <a:r>
              <a:rPr smtClean="0"/>
              <a:t>  B) Katar</a:t>
            </a:r>
          </a:p>
          <a:p>
            <a:pPr>
              <a:buNone/>
            </a:pPr>
            <a:r>
              <a:rPr smtClean="0"/>
              <a:t> </a:t>
            </a:r>
            <a:r>
              <a:rPr smtClean="0"/>
              <a:t>  C) Çin</a:t>
            </a:r>
          </a:p>
          <a:p>
            <a:pPr>
              <a:buNone/>
            </a:pPr>
            <a:r>
              <a:rPr smtClean="0"/>
              <a:t> </a:t>
            </a:r>
            <a:r>
              <a:rPr smtClean="0"/>
              <a:t>  D) Suudi Arabistan</a:t>
            </a:r>
          </a:p>
          <a:p>
            <a:pPr>
              <a:buNone/>
            </a:pPr>
            <a:r>
              <a:rPr smtClean="0"/>
              <a:t> </a:t>
            </a:r>
            <a:r>
              <a:rPr smtClean="0"/>
              <a:t>  E) Singapur</a:t>
            </a:r>
          </a:p>
          <a:p>
            <a:pPr>
              <a:buNone/>
            </a:pPr>
            <a:r>
              <a:rPr smtClean="0"/>
              <a:t> </a:t>
            </a:r>
            <a:r>
              <a:rPr smtClean="0"/>
              <a:t>                                                                                                                         </a:t>
            </a:r>
          </a:p>
          <a:p>
            <a:pPr>
              <a:buNone/>
            </a:pPr>
            <a:r>
              <a:rPr smtClean="0"/>
              <a:t> </a:t>
            </a:r>
            <a:r>
              <a:rPr smtClean="0"/>
              <a:t>                                                                                                                             Cevap:A</a:t>
            </a:r>
            <a:endParaRPr lang="tr-TR"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smtClean="0">
                <a:solidFill>
                  <a:srgbClr val="92D050"/>
                </a:solidFill>
              </a:rPr>
              <a:t>Isınmadan Kaynaklı Hava Kirliliği</a:t>
            </a:r>
            <a:endParaRPr lang="tr-TR" dirty="0">
              <a:solidFill>
                <a:srgbClr val="92D050"/>
              </a:solidFill>
            </a:endParaRPr>
          </a:p>
        </p:txBody>
      </p:sp>
      <p:sp>
        <p:nvSpPr>
          <p:cNvPr id="4" name="3 İçerik Yer Tutucusu"/>
          <p:cNvSpPr>
            <a:spLocks noGrp="1"/>
          </p:cNvSpPr>
          <p:nvPr>
            <p:ph idx="1"/>
          </p:nvPr>
        </p:nvSpPr>
        <p:spPr>
          <a:xfrm>
            <a:off x="1308066" y="2214554"/>
            <a:ext cx="9144000" cy="1571636"/>
          </a:xfrm>
        </p:spPr>
        <p:txBody>
          <a:bodyPr>
            <a:normAutofit/>
          </a:bodyPr>
          <a:lstStyle/>
          <a:p>
            <a:pPr>
              <a:buNone/>
            </a:pPr>
            <a:r>
              <a:rPr smtClean="0"/>
              <a:t>          Isınma amaçlı, düşük kalorili ve kükürt oranı yüksek kömürlerin yaygın olarak kullanılması ve yanlış yakma tekniklerinin uygulanması hava kirliliğine yol açar.</a:t>
            </a:r>
            <a:endParaRPr lang="tr-TR" dirty="0"/>
          </a:p>
        </p:txBody>
      </p:sp>
    </p:spTree>
    <p:extLst>
      <p:ext uri="{BB962C8B-B14F-4D97-AF65-F5344CB8AC3E}">
        <p14:creationId xmlns:p14="http://schemas.microsoft.com/office/powerpoint/2010/main" xmlns="" val="2215894925"/>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93752" y="274638"/>
            <a:ext cx="10715700" cy="1020762"/>
          </a:xfrm>
        </p:spPr>
        <p:txBody>
          <a:bodyPr/>
          <a:lstStyle/>
          <a:p>
            <a:r>
              <a:rPr smtClean="0">
                <a:solidFill>
                  <a:srgbClr val="92D050"/>
                </a:solidFill>
              </a:rPr>
              <a:t>Motorlu Taşıntlardan Kaynaklanan Hava Kirliliği</a:t>
            </a:r>
            <a:endParaRPr lang="tr-TR" dirty="0">
              <a:solidFill>
                <a:srgbClr val="92D050"/>
              </a:solidFill>
            </a:endParaRPr>
          </a:p>
        </p:txBody>
      </p:sp>
      <p:sp>
        <p:nvSpPr>
          <p:cNvPr id="3" name="2 İçerik Yer Tutucusu"/>
          <p:cNvSpPr>
            <a:spLocks noGrp="1"/>
          </p:cNvSpPr>
          <p:nvPr>
            <p:ph idx="1"/>
          </p:nvPr>
        </p:nvSpPr>
        <p:spPr>
          <a:xfrm>
            <a:off x="1165190" y="2285992"/>
            <a:ext cx="9787006" cy="1785950"/>
          </a:xfrm>
        </p:spPr>
        <p:txBody>
          <a:bodyPr/>
          <a:lstStyle/>
          <a:p>
            <a:pPr>
              <a:buNone/>
            </a:pPr>
            <a:r>
              <a:rPr smtClean="0"/>
              <a:t>            Nüfus artışı ve gelir düzeyinin yükselmesine paralel olarak, sayısı hızla artan motorlu taşıtlardan çıkan egzoz gazları, hava kirliliğinde önemli bir faktör oluşturmaktadır. Buna önlem alınması için egzoz filitresinin sık sık kontrol edilmesi gerekir.</a:t>
            </a:r>
            <a:endParaRPr lang="tr-TR"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smtClean="0">
                <a:solidFill>
                  <a:srgbClr val="92D050"/>
                </a:solidFill>
              </a:rPr>
              <a:t>Sanayiden Kaynaklanan Hava Kirliliği</a:t>
            </a:r>
            <a:endParaRPr lang="tr-TR" dirty="0">
              <a:solidFill>
                <a:srgbClr val="92D050"/>
              </a:solidFill>
            </a:endParaRPr>
          </a:p>
        </p:txBody>
      </p:sp>
      <p:sp>
        <p:nvSpPr>
          <p:cNvPr id="3" name="2 İçerik Yer Tutucusu"/>
          <p:cNvSpPr>
            <a:spLocks noGrp="1"/>
          </p:cNvSpPr>
          <p:nvPr>
            <p:ph idx="1"/>
          </p:nvPr>
        </p:nvSpPr>
        <p:spPr>
          <a:xfrm>
            <a:off x="1165190" y="1928802"/>
            <a:ext cx="9715568" cy="2524132"/>
          </a:xfrm>
        </p:spPr>
        <p:txBody>
          <a:bodyPr/>
          <a:lstStyle/>
          <a:p>
            <a:pPr>
              <a:buNone/>
            </a:pPr>
            <a:r>
              <a:rPr smtClean="0"/>
              <a:t>            Sanayi tesislerinin kuruluşunda yanlış yer seçimi, çevrenin korunması açısından gerekli tedbirlerin alınmaması (baca filtresi, arıtma tesisi olmaması vb.), uygun teknolojilerin kullanılmaması, enerji üreten yakma ünitelerinde vasıfsız ve yüksek kükürtlü yakıtların kullanılması, hava kirliliğine sebep olan etkenlerin başında gelmektedir.</a:t>
            </a:r>
            <a:endParaRPr lang="tr-TR"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smtClean="0">
                <a:solidFill>
                  <a:srgbClr val="92D050"/>
                </a:solidFill>
              </a:rPr>
              <a:t>Hava Kirliliğinin Etkileri</a:t>
            </a:r>
            <a:endParaRPr lang="tr-TR" dirty="0">
              <a:solidFill>
                <a:srgbClr val="92D050"/>
              </a:solidFill>
            </a:endParaRPr>
          </a:p>
        </p:txBody>
      </p:sp>
      <p:sp>
        <p:nvSpPr>
          <p:cNvPr id="3" name="2 İçerik Yer Tutucusu"/>
          <p:cNvSpPr>
            <a:spLocks noGrp="1"/>
          </p:cNvSpPr>
          <p:nvPr>
            <p:ph idx="1"/>
          </p:nvPr>
        </p:nvSpPr>
        <p:spPr/>
        <p:txBody>
          <a:bodyPr/>
          <a:lstStyle/>
          <a:p>
            <a:pPr>
              <a:buNone/>
            </a:pPr>
            <a:r>
              <a:rPr smtClean="0"/>
              <a:t>            Kirli hava, insanlarda solunum yolu hastalıklarının artmasına sebep olmaktadır. Özellikle duman akciğerden alveollere kadar girerek olumsuz etki yapmaktadır. Sanayi, endüstri ve ısınmada kullanılan fosil yakıtlar ile ormanların tahribi ve arazi değişmesi sonucu, atmosferdeki karbondioksit miktarının %5 oranında arttığı tespit edilmiştir. Bunun ise küresel ısınmaya yol açabileceği öngörülmektedir.</a:t>
            </a:r>
            <a:endParaRPr lang="tr-TR" dirty="0"/>
          </a:p>
        </p:txBody>
      </p:sp>
      <p:sp>
        <p:nvSpPr>
          <p:cNvPr id="4" name="3 Sağ Ok"/>
          <p:cNvSpPr/>
          <p:nvPr/>
        </p:nvSpPr>
        <p:spPr>
          <a:xfrm>
            <a:off x="10737882" y="6000768"/>
            <a:ext cx="1049846" cy="484632"/>
          </a:xfrm>
          <a:prstGeom prst="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smtClean="0">
                <a:solidFill>
                  <a:srgbClr val="FF0000"/>
                </a:solidFill>
              </a:rPr>
              <a:t>Devam</a:t>
            </a:r>
            <a:endParaRPr lang="tr-TR"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Başlık"/>
          <p:cNvSpPr>
            <a:spLocks noGrp="1"/>
          </p:cNvSpPr>
          <p:nvPr>
            <p:ph type="title"/>
          </p:nvPr>
        </p:nvSpPr>
        <p:spPr>
          <a:xfrm>
            <a:off x="1522414" y="428604"/>
            <a:ext cx="9143998" cy="866796"/>
          </a:xfrm>
        </p:spPr>
        <p:txBody>
          <a:bodyPr/>
          <a:lstStyle/>
          <a:p>
            <a:pPr algn="ctr"/>
            <a:r>
              <a:rPr smtClean="0">
                <a:solidFill>
                  <a:srgbClr val="92D050"/>
                </a:solidFill>
              </a:rPr>
              <a:t>Hava Kirliliğinin Etkileri</a:t>
            </a:r>
            <a:endParaRPr lang="tr-TR" dirty="0">
              <a:solidFill>
                <a:srgbClr val="92D050"/>
              </a:solidFill>
            </a:endParaRPr>
          </a:p>
        </p:txBody>
      </p:sp>
      <p:sp>
        <p:nvSpPr>
          <p:cNvPr id="15" name="14 İçerik Yer Tutucusu"/>
          <p:cNvSpPr>
            <a:spLocks noGrp="1"/>
          </p:cNvSpPr>
          <p:nvPr>
            <p:ph idx="1"/>
          </p:nvPr>
        </p:nvSpPr>
        <p:spPr>
          <a:xfrm>
            <a:off x="1093752" y="1928802"/>
            <a:ext cx="9572692" cy="3738578"/>
          </a:xfrm>
        </p:spPr>
        <p:txBody>
          <a:bodyPr/>
          <a:lstStyle/>
          <a:p>
            <a:pPr>
              <a:buNone/>
            </a:pPr>
            <a:r>
              <a:rPr smtClean="0"/>
              <a:t>           EPA(Amerika Birleşik Devletleri Çevre Koruma Ajansı) tarafından kirleticilerin sağlık etkileri baz alınarak yapılmış bir sınıflandırmadır(198). Kriter hava kirleticiler, kabul edilebilir hava kalitesi ile sağlıksız veya kötü hava kalitesini birbirinden ayıran, konsantrasyon limitleri belirlenmiş kirleticilerdir. Bu sınır değerler belirli zaman aralıklarında insan sağlığı ve/veya çevresel etkileri göz önünde bulundurularak dış ortam havasında bulunmasına izin verilen kirletici konsantrasyonlarıdır. Bu kirleticiler için belirlenen sınır değerler farklı ülkelerde ve çevresel örgütlerde farklı değerler alabilmektedir.</a:t>
            </a:r>
            <a:endParaRPr lang="tr-TR" dirty="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azı Tahtası 16x9">
  <a:themeElements>
    <a:clrScheme name="Yazı Tahtası 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lang="tr-T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lang="tr-T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BelgeKitaplığıFormu</Display>
  <Edit>BelgeKitaplığıFormu</Edit>
  <New>BelgeKitaplığıFormu</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5DBF61-A50A-4EA0-945F-5445B1740A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41CC889-B55A-4246-8D72-AEC912BCD209}">
  <ds:schemaRefs>
    <ds:schemaRef ds:uri="http://schemas.microsoft.com/sharepoint/v3/contenttype/forms"/>
  </ds:schemaRefs>
</ds:datastoreItem>
</file>

<file path=customXml/itemProps3.xml><?xml version="1.0" encoding="utf-8"?>
<ds:datastoreItem xmlns:ds="http://schemas.openxmlformats.org/officeDocument/2006/customXml" ds:itemID="{08F4CB80-51E5-47C8-B45D-3834AA25DD5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412</TotalTime>
  <Words>1759</Words>
  <Application>Microsoft Office PowerPoint</Application>
  <PresentationFormat>Özel</PresentationFormat>
  <Paragraphs>179</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Yazı Tahtası 16x9</vt:lpstr>
      <vt:lpstr>HAVA KİRLİLİĞİ</vt:lpstr>
      <vt:lpstr>Hava Kirliliği Nedir?</vt:lpstr>
      <vt:lpstr>Hava Kirliliğinin Nedenleri:</vt:lpstr>
      <vt:lpstr>Hava Kirliliği Çeşitleri:</vt:lpstr>
      <vt:lpstr>Isınmadan Kaynaklı Hava Kirliliği</vt:lpstr>
      <vt:lpstr>Motorlu Taşıntlardan Kaynaklanan Hava Kirliliği</vt:lpstr>
      <vt:lpstr>Sanayiden Kaynaklanan Hava Kirliliği</vt:lpstr>
      <vt:lpstr>Hava Kirliliğinin Etkileri</vt:lpstr>
      <vt:lpstr>Hava Kirliliğinin Etkileri</vt:lpstr>
      <vt:lpstr>Kriter Hava Kirleticiler</vt:lpstr>
      <vt:lpstr>Karbonmonoksit (CO)</vt:lpstr>
      <vt:lpstr>Azot Oksitler (NOx)</vt:lpstr>
      <vt:lpstr>Kükürtdioksit (SO2)</vt:lpstr>
      <vt:lpstr>Ozon (O3)</vt:lpstr>
      <vt:lpstr>Partikül Madde (PM10, PM2.5 Uçarozlar)</vt:lpstr>
      <vt:lpstr>Kurşun(Pb)</vt:lpstr>
      <vt:lpstr>Uçucu Organik Bileşikler (UOB)</vt:lpstr>
      <vt:lpstr>Hidrokarbonlar</vt:lpstr>
      <vt:lpstr>Hava Kirliliğinin İnsan Sağlığına Etkileri</vt:lpstr>
      <vt:lpstr>Dışarıdaki Hava Kirliliği:</vt:lpstr>
      <vt:lpstr>İçerideki Hava Kirliliği:</vt:lpstr>
      <vt:lpstr>İçerideki Hava Kirliliği:</vt:lpstr>
      <vt:lpstr>İçerideki Hava Kirliliği:</vt:lpstr>
      <vt:lpstr>Hava Kirliliğini Önlemek İçin Alınabilecek Tedbirler</vt:lpstr>
      <vt:lpstr>Hava Kirliliğini Önlemek İçin Alınabilecek Tedbirler</vt:lpstr>
      <vt:lpstr>Hava Kirliliğini Önlemek İçin Alınabilecek Tedbirler</vt:lpstr>
      <vt:lpstr>Hava Kirliliğini Önlemek İçin Alınabilecek Tedbirler</vt:lpstr>
      <vt:lpstr>Havası En Temiz 10 Ülke</vt:lpstr>
      <vt:lpstr>Havası En Kirli 20 Ülke</vt:lpstr>
      <vt:lpstr>Ülkemizde Havası En Temiz ve En Kirli İller</vt:lpstr>
      <vt:lpstr>Hava Kirliliğinden Kaynaklanan Ölümlerin En Çok Görüldüğü Ülkeler</vt:lpstr>
      <vt:lpstr>Ülkemizde İllere Göre Hava Kirliliği(2017)</vt:lpstr>
      <vt:lpstr>SORULAR</vt:lpstr>
      <vt:lpstr>Slayt 34</vt:lpstr>
      <vt:lpstr>Slayt 35</vt:lpstr>
      <vt:lpstr>Slayt 36</vt:lpstr>
      <vt:lpstr>Slayt 37</vt:lpstr>
      <vt:lpstr>Slayt 38</vt:lpstr>
      <vt:lpstr>Slayt 39</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Başlık Düzeni</dc:title>
  <cp:lastModifiedBy>Se7en</cp:lastModifiedBy>
  <cp:revision>43</cp:revision>
  <dcterms:created xsi:type="dcterms:W3CDTF">2013-04-05T19:59:21Z</dcterms:created>
  <dcterms:modified xsi:type="dcterms:W3CDTF">2019-02-10T21:09:52Z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