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72" y="-1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9" name="Alcím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a:t>Alcím mintájának szerkesztése</a:t>
            </a:r>
            <a:endParaRPr kumimoji="0" lang="en-US"/>
          </a:p>
        </p:txBody>
      </p:sp>
      <p:sp>
        <p:nvSpPr>
          <p:cNvPr id="28" name="Cím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hu-HU"/>
              <a:t>Mintacím szerkesztése</a:t>
            </a:r>
            <a:endParaRPr kumimoji="0" lang="en-US"/>
          </a:p>
        </p:txBody>
      </p:sp>
      <p:cxnSp>
        <p:nvCxnSpPr>
          <p:cNvPr id="8" name="Egyenes összekötő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zis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átum helye 14"/>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16" name="Dia számának helye 15"/>
          <p:cNvSpPr>
            <a:spLocks noGrp="1"/>
          </p:cNvSpPr>
          <p:nvPr>
            <p:ph type="sldNum" sz="quarter" idx="11"/>
          </p:nvPr>
        </p:nvSpPr>
        <p:spPr/>
        <p:txBody>
          <a:bodyPr/>
          <a:lstStyle/>
          <a:p>
            <a:fld id="{2B2B72BE-463A-4A39-B091-E45729D7EA99}" type="slidenum">
              <a:rPr lang="hu-HU" smtClean="0"/>
              <a:pPr/>
              <a:t>‹#›</a:t>
            </a:fld>
            <a:endParaRPr lang="hu-HU"/>
          </a:p>
        </p:txBody>
      </p:sp>
      <p:sp>
        <p:nvSpPr>
          <p:cNvPr id="17" name="Élőláb helye 16"/>
          <p:cNvSpPr>
            <a:spLocks noGrp="1"/>
          </p:cNvSpPr>
          <p:nvPr>
            <p:ph type="ftr" sz="quarter" idx="12"/>
          </p:nvPr>
        </p:nvSpPr>
        <p:spPr/>
        <p:txBody>
          <a:bodyPr/>
          <a:lstStyle/>
          <a:p>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átum helye 3"/>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B2B72BE-463A-4A39-B091-E45729D7EA99}"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kumimoji="0" lang="hu-HU"/>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4" name="Dátum helye 3"/>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B2B72BE-463A-4A39-B091-E45729D7EA99}"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9" name="Tartalom helye 8"/>
          <p:cNvSpPr>
            <a:spLocks noGrp="1"/>
          </p:cNvSpPr>
          <p:nvPr>
            <p:ph idx="1"/>
          </p:nvPr>
        </p:nvSpPr>
        <p:spPr>
          <a:xfrm>
            <a:off x="457200" y="1524000"/>
            <a:ext cx="8229600" cy="4572000"/>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14" name="Dátum helye 13"/>
          <p:cNvSpPr>
            <a:spLocks noGrp="1"/>
          </p:cNvSpPr>
          <p:nvPr>
            <p:ph type="dt" sz="half" idx="14"/>
          </p:nvPr>
        </p:nvSpPr>
        <p:spPr/>
        <p:txBody>
          <a:bodyPr/>
          <a:lstStyle/>
          <a:p>
            <a:fld id="{E581632F-16B0-465D-88F8-B68CC68ABCFF}" type="datetimeFigureOut">
              <a:rPr lang="hu-HU" smtClean="0"/>
              <a:pPr/>
              <a:t>2019.12.06.</a:t>
            </a:fld>
            <a:endParaRPr lang="hu-HU"/>
          </a:p>
        </p:txBody>
      </p:sp>
      <p:sp>
        <p:nvSpPr>
          <p:cNvPr id="15" name="Dia számának helye 14"/>
          <p:cNvSpPr>
            <a:spLocks noGrp="1"/>
          </p:cNvSpPr>
          <p:nvPr>
            <p:ph type="sldNum" sz="quarter" idx="15"/>
          </p:nvPr>
        </p:nvSpPr>
        <p:spPr/>
        <p:txBody>
          <a:bodyPr/>
          <a:lstStyle>
            <a:lvl1pPr algn="ctr">
              <a:defRPr/>
            </a:lvl1pPr>
          </a:lstStyle>
          <a:p>
            <a:fld id="{2B2B72BE-463A-4A39-B091-E45729D7EA99}" type="slidenum">
              <a:rPr lang="hu-HU" smtClean="0"/>
              <a:pPr/>
              <a:t>‹#›</a:t>
            </a:fld>
            <a:endParaRPr lang="hu-HU"/>
          </a:p>
        </p:txBody>
      </p:sp>
      <p:sp>
        <p:nvSpPr>
          <p:cNvPr id="16" name="Élőláb helye 15"/>
          <p:cNvSpPr>
            <a:spLocks noGrp="1"/>
          </p:cNvSpPr>
          <p:nvPr>
            <p:ph type="ftr" sz="quarter" idx="16"/>
          </p:nvPr>
        </p:nvSpPr>
        <p:spPr/>
        <p:txBody>
          <a:bodyPr/>
          <a:lstStyle/>
          <a:p>
            <a:endParaRPr lang="hu-HU"/>
          </a:p>
        </p:txBody>
      </p:sp>
      <p:sp>
        <p:nvSpPr>
          <p:cNvPr id="17" name="Cím 16"/>
          <p:cNvSpPr>
            <a:spLocks noGrp="1"/>
          </p:cNvSpPr>
          <p:nvPr>
            <p:ph type="title"/>
          </p:nvPr>
        </p:nvSpPr>
        <p:spPr/>
        <p:txBody>
          <a:bodyPr rtlCol="0" anchor="b" anchorCtr="0"/>
          <a:lstStyle/>
          <a:p>
            <a:r>
              <a:rPr kumimoji="0" lang="hu-HU"/>
              <a:t>Mintacím szerkesztése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4" name="Dátum helye 3"/>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2B2B72BE-463A-4A39-B091-E45729D7EA99}" type="slidenum">
              <a:rPr lang="hu-HU" smtClean="0"/>
              <a:pPr/>
              <a:t>‹#›</a:t>
            </a:fld>
            <a:endParaRPr lang="hu-HU"/>
          </a:p>
        </p:txBody>
      </p:sp>
      <p:sp>
        <p:nvSpPr>
          <p:cNvPr id="2" name="Cím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hu-HU"/>
              <a:t>Mintacím szerkesztése</a:t>
            </a:r>
            <a:endParaRPr kumimoji="0" lang="en-US"/>
          </a:p>
        </p:txBody>
      </p:sp>
      <p:sp>
        <p:nvSpPr>
          <p:cNvPr id="3" name="Szöveg hely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a:t>Mintaszöveg szerkesztése</a:t>
            </a:r>
          </a:p>
        </p:txBody>
      </p:sp>
      <p:cxnSp>
        <p:nvCxnSpPr>
          <p:cNvPr id="7" name="Egyenes összekötő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5" name="Dátum helye 4"/>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2B2B72BE-463A-4A39-B091-E45729D7EA99}" type="slidenum">
              <a:rPr lang="hu-HU" smtClean="0"/>
              <a:pPr/>
              <a:t>‹#›</a:t>
            </a:fld>
            <a:endParaRPr lang="hu-HU"/>
          </a:p>
        </p:txBody>
      </p:sp>
      <p:sp>
        <p:nvSpPr>
          <p:cNvPr id="2" name="Cím 1"/>
          <p:cNvSpPr>
            <a:spLocks noGrp="1"/>
          </p:cNvSpPr>
          <p:nvPr>
            <p:ph type="title"/>
          </p:nvPr>
        </p:nvSpPr>
        <p:spPr/>
        <p:txBody>
          <a:bodyPr/>
          <a:lstStyle/>
          <a:p>
            <a:r>
              <a:rPr kumimoji="0" lang="hu-HU"/>
              <a:t>Mintacím szerkesztése</a:t>
            </a:r>
            <a:endParaRPr kumimoji="0" lang="en-US"/>
          </a:p>
        </p:txBody>
      </p:sp>
      <p:sp>
        <p:nvSpPr>
          <p:cNvPr id="11" name="Tartalom helye 10"/>
          <p:cNvSpPr>
            <a:spLocks noGrp="1"/>
          </p:cNvSpPr>
          <p:nvPr>
            <p:ph sz="half" idx="1"/>
          </p:nvPr>
        </p:nvSpPr>
        <p:spPr>
          <a:xfrm>
            <a:off x="457200" y="1524000"/>
            <a:ext cx="4059936" cy="4572000"/>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13" name="Tartalom helye 12"/>
          <p:cNvSpPr>
            <a:spLocks noGrp="1"/>
          </p:cNvSpPr>
          <p:nvPr>
            <p:ph sz="half" idx="2"/>
          </p:nvPr>
        </p:nvSpPr>
        <p:spPr>
          <a:xfrm>
            <a:off x="4648200" y="1524000"/>
            <a:ext cx="4059936" cy="4572000"/>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9" name="Dia számának helye 8"/>
          <p:cNvSpPr>
            <a:spLocks noGrp="1"/>
          </p:cNvSpPr>
          <p:nvPr>
            <p:ph type="sldNum" sz="quarter" idx="12"/>
          </p:nvPr>
        </p:nvSpPr>
        <p:spPr/>
        <p:txBody>
          <a:bodyPr/>
          <a:lstStyle/>
          <a:p>
            <a:fld id="{2B2B72BE-463A-4A39-B091-E45729D7EA99}" type="slidenum">
              <a:rPr lang="hu-HU" smtClean="0"/>
              <a:pPr/>
              <a:t>‹#›</a:t>
            </a:fld>
            <a:endParaRPr lang="hu-HU"/>
          </a:p>
        </p:txBody>
      </p:sp>
      <p:sp>
        <p:nvSpPr>
          <p:cNvPr id="8" name="Élőláb helye 7"/>
          <p:cNvSpPr>
            <a:spLocks noGrp="1"/>
          </p:cNvSpPr>
          <p:nvPr>
            <p:ph type="ftr" sz="quarter" idx="11"/>
          </p:nvPr>
        </p:nvSpPr>
        <p:spPr/>
        <p:txBody>
          <a:bodyPr/>
          <a:lstStyle/>
          <a:p>
            <a:endParaRPr lang="hu-HU"/>
          </a:p>
        </p:txBody>
      </p:sp>
      <p:sp>
        <p:nvSpPr>
          <p:cNvPr id="7" name="Dátum helye 6"/>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3" name="Szöveg hely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Mintaszöveg szerkesztése</a:t>
            </a:r>
          </a:p>
        </p:txBody>
      </p:sp>
      <p:sp>
        <p:nvSpPr>
          <p:cNvPr id="32" name="Tartalom helye 31"/>
          <p:cNvSpPr>
            <a:spLocks noGrp="1"/>
          </p:cNvSpPr>
          <p:nvPr>
            <p:ph sz="half" idx="2"/>
          </p:nvPr>
        </p:nvSpPr>
        <p:spPr>
          <a:xfrm>
            <a:off x="457200" y="2201896"/>
            <a:ext cx="4038600" cy="3913632"/>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34" name="Tartalom helye 33"/>
          <p:cNvSpPr>
            <a:spLocks noGrp="1"/>
          </p:cNvSpPr>
          <p:nvPr>
            <p:ph sz="quarter" idx="4"/>
          </p:nvPr>
        </p:nvSpPr>
        <p:spPr>
          <a:xfrm>
            <a:off x="4649788" y="2201896"/>
            <a:ext cx="4038600" cy="3913632"/>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2" name="Cím 1"/>
          <p:cNvSpPr>
            <a:spLocks noGrp="1"/>
          </p:cNvSpPr>
          <p:nvPr>
            <p:ph type="title"/>
          </p:nvPr>
        </p:nvSpPr>
        <p:spPr>
          <a:xfrm>
            <a:off x="457200" y="155448"/>
            <a:ext cx="8229600" cy="1143000"/>
          </a:xfrm>
        </p:spPr>
        <p:txBody>
          <a:bodyPr anchor="b" anchorCtr="0"/>
          <a:lstStyle>
            <a:lvl1pPr>
              <a:defRPr/>
            </a:lvl1pPr>
          </a:lstStyle>
          <a:p>
            <a:r>
              <a:rPr kumimoji="0" lang="hu-HU"/>
              <a:t>Mintacím szerkesztése</a:t>
            </a:r>
            <a:endParaRPr kumimoji="0" lang="en-US"/>
          </a:p>
        </p:txBody>
      </p:sp>
      <p:sp>
        <p:nvSpPr>
          <p:cNvPr id="12" name="Szöveg hely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a:t>Mintaszöveg szerkesztése</a:t>
            </a:r>
          </a:p>
        </p:txBody>
      </p:sp>
      <p:cxnSp>
        <p:nvCxnSpPr>
          <p:cNvPr id="10" name="Egyenes összekötő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Egyenes összekötő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3" name="Dátum helye 2"/>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2B2B72BE-463A-4A39-B091-E45729D7EA99}" type="slidenum">
              <a:rPr lang="hu-HU" smtClean="0"/>
              <a:pPr/>
              <a:t>‹#›</a:t>
            </a:fld>
            <a:endParaRPr lang="hu-HU"/>
          </a:p>
        </p:txBody>
      </p:sp>
      <p:sp>
        <p:nvSpPr>
          <p:cNvPr id="2" name="Cím 1"/>
          <p:cNvSpPr>
            <a:spLocks noGrp="1"/>
          </p:cNvSpPr>
          <p:nvPr>
            <p:ph type="title"/>
          </p:nvPr>
        </p:nvSpPr>
        <p:spPr/>
        <p:txBody>
          <a:bodyPr/>
          <a:lstStyle/>
          <a:p>
            <a:r>
              <a:rPr kumimoji="0" lang="hu-HU"/>
              <a:t>Mintacím szerkesztése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2B2B72BE-463A-4A39-B091-E45729D7EA99}"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9" name="Tartalom helye 28"/>
          <p:cNvSpPr>
            <a:spLocks noGrp="1"/>
          </p:cNvSpPr>
          <p:nvPr>
            <p:ph sz="quarter" idx="1"/>
          </p:nvPr>
        </p:nvSpPr>
        <p:spPr>
          <a:xfrm>
            <a:off x="457200" y="457200"/>
            <a:ext cx="6248400" cy="5715000"/>
          </a:xfrm>
        </p:spPr>
        <p:txBody>
          <a:bodyPr/>
          <a:lstStyle/>
          <a:p>
            <a:pPr lvl="0" eaLnBrk="1" latinLnBrk="0" hangingPunct="1"/>
            <a:r>
              <a:rPr lang="hu-HU"/>
              <a:t>Mintaszöveg szerkesztése</a:t>
            </a:r>
          </a:p>
          <a:p>
            <a:pPr lvl="1" eaLnBrk="1" latinLnBrk="0" hangingPunct="1"/>
            <a:r>
              <a:rPr lang="hu-HU"/>
              <a:t>Második szint</a:t>
            </a:r>
          </a:p>
          <a:p>
            <a:pPr lvl="2" eaLnBrk="1" latinLnBrk="0" hangingPunct="1"/>
            <a:r>
              <a:rPr lang="hu-HU"/>
              <a:t>Harmadik szint</a:t>
            </a:r>
          </a:p>
          <a:p>
            <a:pPr lvl="3" eaLnBrk="1" latinLnBrk="0" hangingPunct="1"/>
            <a:r>
              <a:rPr lang="hu-HU"/>
              <a:t>Negyedik szint</a:t>
            </a:r>
          </a:p>
          <a:p>
            <a:pPr lvl="4" eaLnBrk="1" latinLnBrk="0" hangingPunct="1"/>
            <a:r>
              <a:rPr lang="hu-HU"/>
              <a:t>Ötödik szint</a:t>
            </a:r>
            <a:endParaRPr kumimoji="0" lang="en-US"/>
          </a:p>
        </p:txBody>
      </p:sp>
      <p:sp>
        <p:nvSpPr>
          <p:cNvPr id="3" name="Szöveg hely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hu-HU"/>
              <a:t>Mintaszöveg szerkesztése</a:t>
            </a:r>
          </a:p>
        </p:txBody>
      </p:sp>
      <p:sp>
        <p:nvSpPr>
          <p:cNvPr id="31" name="Cím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a:t>Mintacím szerkesztése</a:t>
            </a:r>
            <a:endParaRPr kumimoji="0" lang="en-US"/>
          </a:p>
        </p:txBody>
      </p:sp>
      <p:sp>
        <p:nvSpPr>
          <p:cNvPr id="8" name="Dátum helye 7"/>
          <p:cNvSpPr>
            <a:spLocks noGrp="1"/>
          </p:cNvSpPr>
          <p:nvPr>
            <p:ph type="dt" sz="half" idx="14"/>
          </p:nvPr>
        </p:nvSpPr>
        <p:spPr/>
        <p:txBody>
          <a:bodyPr/>
          <a:lstStyle/>
          <a:p>
            <a:fld id="{E581632F-16B0-465D-88F8-B68CC68ABCFF}" type="datetimeFigureOut">
              <a:rPr lang="hu-HU" smtClean="0"/>
              <a:pPr/>
              <a:t>2019.12.06.</a:t>
            </a:fld>
            <a:endParaRPr lang="hu-HU"/>
          </a:p>
        </p:txBody>
      </p:sp>
      <p:sp>
        <p:nvSpPr>
          <p:cNvPr id="9" name="Dia számának helye 8"/>
          <p:cNvSpPr>
            <a:spLocks noGrp="1"/>
          </p:cNvSpPr>
          <p:nvPr>
            <p:ph type="sldNum" sz="quarter" idx="15"/>
          </p:nvPr>
        </p:nvSpPr>
        <p:spPr/>
        <p:txBody>
          <a:bodyPr/>
          <a:lstStyle/>
          <a:p>
            <a:fld id="{2B2B72BE-463A-4A39-B091-E45729D7EA99}" type="slidenum">
              <a:rPr lang="hu-HU" smtClean="0"/>
              <a:pPr/>
              <a:t>‹#›</a:t>
            </a:fld>
            <a:endParaRPr lang="hu-HU"/>
          </a:p>
        </p:txBody>
      </p:sp>
      <p:sp>
        <p:nvSpPr>
          <p:cNvPr id="10" name="Élőláb helye 9"/>
          <p:cNvSpPr>
            <a:spLocks noGrp="1"/>
          </p:cNvSpPr>
          <p:nvPr>
            <p:ph type="ftr" sz="quarter" idx="16"/>
          </p:nvPr>
        </p:nvSpPr>
        <p:spPr/>
        <p:txBody>
          <a:bodyPr/>
          <a:lstStyle/>
          <a:p>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hu-HU"/>
              <a:t>Mintacím szerkesztése</a:t>
            </a:r>
            <a:endParaRPr kumimoji="0" lang="en-US"/>
          </a:p>
        </p:txBody>
      </p:sp>
      <p:sp>
        <p:nvSpPr>
          <p:cNvPr id="3" name="Kép hely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hu-HU"/>
              <a:t>Kép beszúrásához kattintson az ikonra</a:t>
            </a:r>
            <a:endParaRPr kumimoji="0" lang="en-US"/>
          </a:p>
        </p:txBody>
      </p:sp>
      <p:sp>
        <p:nvSpPr>
          <p:cNvPr id="4" name="Szöveg hely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hu-HU"/>
              <a:t>Mintaszöveg szerkesztése</a:t>
            </a:r>
          </a:p>
        </p:txBody>
      </p:sp>
      <p:sp>
        <p:nvSpPr>
          <p:cNvPr id="8" name="Dátum helye 7"/>
          <p:cNvSpPr>
            <a:spLocks noGrp="1"/>
          </p:cNvSpPr>
          <p:nvPr>
            <p:ph type="dt" sz="half" idx="10"/>
          </p:nvPr>
        </p:nvSpPr>
        <p:spPr/>
        <p:txBody>
          <a:bodyPr/>
          <a:lstStyle/>
          <a:p>
            <a:fld id="{E581632F-16B0-465D-88F8-B68CC68ABCFF}" type="datetimeFigureOut">
              <a:rPr lang="hu-HU" smtClean="0"/>
              <a:pPr/>
              <a:t>2019.12.06.</a:t>
            </a:fld>
            <a:endParaRPr lang="hu-HU"/>
          </a:p>
        </p:txBody>
      </p:sp>
      <p:sp>
        <p:nvSpPr>
          <p:cNvPr id="9" name="Dia számának helye 8"/>
          <p:cNvSpPr>
            <a:spLocks noGrp="1"/>
          </p:cNvSpPr>
          <p:nvPr>
            <p:ph type="sldNum" sz="quarter" idx="11"/>
          </p:nvPr>
        </p:nvSpPr>
        <p:spPr/>
        <p:txBody>
          <a:bodyPr/>
          <a:lstStyle/>
          <a:p>
            <a:fld id="{2B2B72BE-463A-4A39-B091-E45729D7EA99}" type="slidenum">
              <a:rPr lang="hu-HU" smtClean="0"/>
              <a:pPr/>
              <a:t>‹#›</a:t>
            </a:fld>
            <a:endParaRPr lang="hu-HU"/>
          </a:p>
        </p:txBody>
      </p:sp>
      <p:sp>
        <p:nvSpPr>
          <p:cNvPr id="10" name="Élőláb helye 9"/>
          <p:cNvSpPr>
            <a:spLocks noGrp="1"/>
          </p:cNvSpPr>
          <p:nvPr>
            <p:ph type="ftr" sz="quarter" idx="12"/>
          </p:nvPr>
        </p:nvSpPr>
        <p:spPr/>
        <p:txBody>
          <a:bodyPr/>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zöveg hely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hu-HU"/>
              <a:t>Mintaszöveg szerkesztése</a:t>
            </a:r>
          </a:p>
          <a:p>
            <a:pPr lvl="1" eaLnBrk="1" latinLnBrk="0" hangingPunct="1"/>
            <a:r>
              <a:rPr kumimoji="0" lang="hu-HU"/>
              <a:t>Második szint</a:t>
            </a:r>
          </a:p>
          <a:p>
            <a:pPr lvl="2" eaLnBrk="1" latinLnBrk="0" hangingPunct="1"/>
            <a:r>
              <a:rPr kumimoji="0" lang="hu-HU"/>
              <a:t>Harmadik szint</a:t>
            </a:r>
          </a:p>
          <a:p>
            <a:pPr lvl="3" eaLnBrk="1" latinLnBrk="0" hangingPunct="1"/>
            <a:r>
              <a:rPr kumimoji="0" lang="hu-HU"/>
              <a:t>Negyedik szint</a:t>
            </a:r>
          </a:p>
          <a:p>
            <a:pPr lvl="4" eaLnBrk="1" latinLnBrk="0" hangingPunct="1"/>
            <a:r>
              <a:rPr kumimoji="0" lang="hu-HU"/>
              <a:t>Ötödik szint</a:t>
            </a:r>
            <a:endParaRPr kumimoji="0" lang="en-US"/>
          </a:p>
        </p:txBody>
      </p:sp>
      <p:sp>
        <p:nvSpPr>
          <p:cNvPr id="24" name="Dátum hely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581632F-16B0-465D-88F8-B68CC68ABCFF}" type="datetimeFigureOut">
              <a:rPr lang="hu-HU" smtClean="0"/>
              <a:pPr/>
              <a:t>2019.12.06.</a:t>
            </a:fld>
            <a:endParaRPr lang="hu-HU"/>
          </a:p>
        </p:txBody>
      </p:sp>
      <p:sp>
        <p:nvSpPr>
          <p:cNvPr id="10" name="Élőláb hely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hu-HU"/>
          </a:p>
        </p:txBody>
      </p:sp>
      <p:sp>
        <p:nvSpPr>
          <p:cNvPr id="22" name="Dia számának hely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2B72BE-463A-4A39-B091-E45729D7EA99}" type="slidenum">
              <a:rPr lang="hu-HU" smtClean="0"/>
              <a:pPr/>
              <a:t>‹#›</a:t>
            </a:fld>
            <a:endParaRPr lang="hu-HU"/>
          </a:p>
        </p:txBody>
      </p:sp>
      <p:sp>
        <p:nvSpPr>
          <p:cNvPr id="5" name="Cím hely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hu-HU"/>
              <a:t>Mintacím szerkesztése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cím 2"/>
          <p:cNvSpPr>
            <a:spLocks noGrp="1"/>
          </p:cNvSpPr>
          <p:nvPr>
            <p:ph type="subTitle" idx="1"/>
          </p:nvPr>
        </p:nvSpPr>
        <p:spPr/>
        <p:txBody>
          <a:bodyPr/>
          <a:lstStyle/>
          <a:p>
            <a:r>
              <a:rPr lang="hu-HU" dirty="0">
                <a:latin typeface="+mj-lt"/>
              </a:rPr>
              <a:t>Made </a:t>
            </a:r>
            <a:r>
              <a:rPr lang="hu-HU" dirty="0" err="1">
                <a:latin typeface="+mj-lt"/>
              </a:rPr>
              <a:t>by</a:t>
            </a:r>
            <a:r>
              <a:rPr lang="hu-HU" dirty="0">
                <a:latin typeface="+mj-lt"/>
              </a:rPr>
              <a:t>: Gergő Serfőző and Kitti Zsiros</a:t>
            </a:r>
          </a:p>
        </p:txBody>
      </p:sp>
      <p:sp>
        <p:nvSpPr>
          <p:cNvPr id="2" name="Cím 1"/>
          <p:cNvSpPr>
            <a:spLocks noGrp="1"/>
          </p:cNvSpPr>
          <p:nvPr>
            <p:ph type="ctrTitle"/>
          </p:nvPr>
        </p:nvSpPr>
        <p:spPr/>
        <p:txBody>
          <a:bodyPr/>
          <a:lstStyle/>
          <a:p>
            <a:r>
              <a:rPr lang="hu-HU" dirty="0" err="1">
                <a:latin typeface="Algerian" pitchFamily="82" charset="0"/>
              </a:rPr>
              <a:t>Architecture</a:t>
            </a:r>
            <a:r>
              <a:rPr lang="hu-HU" dirty="0">
                <a:latin typeface="Algerian" pitchFamily="82" charset="0"/>
              </a:rPr>
              <a:t> of Hungary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b="1" i="1" dirty="0" err="1">
                <a:latin typeface="Times New Roman" pitchFamily="18" charset="0"/>
                <a:cs typeface="Times New Roman" pitchFamily="18" charset="0"/>
              </a:rPr>
              <a:t>Miklós</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Ybl</a:t>
            </a:r>
            <a:r>
              <a:rPr lang="en-US" sz="1800" b="1" i="1" dirty="0">
                <a:latin typeface="Times New Roman" pitchFamily="18" charset="0"/>
                <a:cs typeface="Times New Roman" pitchFamily="18" charset="0"/>
              </a:rPr>
              <a:t> </a:t>
            </a: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Székesfehérvár</a:t>
            </a:r>
            <a:r>
              <a:rPr lang="en-US" sz="1800" dirty="0">
                <a:latin typeface="Times New Roman" pitchFamily="18" charset="0"/>
                <a:cs typeface="Times New Roman" pitchFamily="18" charset="0"/>
              </a:rPr>
              <a:t>, 1814 – Budapest 1891). The main artistic perfection of the Hungarian Eclectic period is the Roman Catholic Church in </a:t>
            </a:r>
            <a:r>
              <a:rPr lang="en-US" sz="1800" dirty="0" err="1">
                <a:latin typeface="Times New Roman" pitchFamily="18" charset="0"/>
                <a:cs typeface="Times New Roman" pitchFamily="18" charset="0"/>
              </a:rPr>
              <a:t>Fót</a:t>
            </a:r>
            <a:r>
              <a:rPr lang="en-US" sz="1800" dirty="0">
                <a:latin typeface="Times New Roman" pitchFamily="18" charset="0"/>
                <a:cs typeface="Times New Roman" pitchFamily="18" charset="0"/>
              </a:rPr>
              <a:t>, the Castles in </a:t>
            </a:r>
            <a:r>
              <a:rPr lang="en-US" sz="1800" dirty="0" err="1">
                <a:latin typeface="Times New Roman" pitchFamily="18" charset="0"/>
                <a:cs typeface="Times New Roman" pitchFamily="18" charset="0"/>
              </a:rPr>
              <a:t>Parád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Doboz</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Csurgó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Surány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Lengyeltót</a:t>
            </a:r>
            <a:r>
              <a:rPr lang="en-US" sz="1800" dirty="0">
                <a:latin typeface="Times New Roman" pitchFamily="18" charset="0"/>
                <a:cs typeface="Times New Roman" pitchFamily="18" charset="0"/>
              </a:rPr>
              <a:t> and so on, the church in Pest at the </a:t>
            </a:r>
            <a:r>
              <a:rPr lang="en-US" sz="1800" dirty="0" err="1">
                <a:latin typeface="Times New Roman" pitchFamily="18" charset="0"/>
                <a:cs typeface="Times New Roman" pitchFamily="18" charset="0"/>
              </a:rPr>
              <a:t>Bakáts</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tér</a:t>
            </a:r>
            <a:r>
              <a:rPr lang="en-US" sz="1800" dirty="0">
                <a:latin typeface="Times New Roman" pitchFamily="18" charset="0"/>
                <a:cs typeface="Times New Roman" pitchFamily="18" charset="0"/>
              </a:rPr>
              <a:t>, the Magnate Palaces in the </a:t>
            </a:r>
            <a:r>
              <a:rPr lang="en-US" sz="1800" dirty="0" err="1">
                <a:latin typeface="Times New Roman" pitchFamily="18" charset="0"/>
                <a:cs typeface="Times New Roman" pitchFamily="18" charset="0"/>
              </a:rPr>
              <a:t>Puskin</a:t>
            </a:r>
            <a:r>
              <a:rPr lang="en-US" sz="1800" dirty="0">
                <a:latin typeface="Times New Roman" pitchFamily="18" charset="0"/>
                <a:cs typeface="Times New Roman" pitchFamily="18" charset="0"/>
              </a:rPr>
              <a:t> street, the present main building of the University of Economics. His main work was the </a:t>
            </a:r>
            <a:r>
              <a:rPr lang="en-US" sz="1800" b="1" dirty="0">
                <a:latin typeface="Times New Roman" pitchFamily="18" charset="0"/>
                <a:cs typeface="Times New Roman" pitchFamily="18" charset="0"/>
              </a:rPr>
              <a:t>Opera House.</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pic>
        <p:nvPicPr>
          <p:cNvPr id="22530" name="Picture 2" descr="KÃ©ptalÃ¡lat a kÃ¶vetkezÅre: âybl operahÃ¡zâ"/>
          <p:cNvPicPr>
            <a:picLocks noChangeAspect="1" noChangeArrowheads="1"/>
          </p:cNvPicPr>
          <p:nvPr/>
        </p:nvPicPr>
        <p:blipFill>
          <a:blip r:embed="rId2" cstate="print"/>
          <a:srcRect/>
          <a:stretch>
            <a:fillRect/>
          </a:stretch>
        </p:blipFill>
        <p:spPr bwMode="auto">
          <a:xfrm>
            <a:off x="467544" y="3429000"/>
            <a:ext cx="3816424" cy="2635652"/>
          </a:xfrm>
          <a:prstGeom prst="rect">
            <a:avLst/>
          </a:prstGeom>
          <a:noFill/>
        </p:spPr>
      </p:pic>
      <p:pic>
        <p:nvPicPr>
          <p:cNvPr id="22532" name="Picture 4" descr="KapcsolÃ³dÃ³ kÃ©p"/>
          <p:cNvPicPr>
            <a:picLocks noChangeAspect="1" noChangeArrowheads="1"/>
          </p:cNvPicPr>
          <p:nvPr/>
        </p:nvPicPr>
        <p:blipFill>
          <a:blip r:embed="rId3" cstate="print"/>
          <a:srcRect/>
          <a:stretch>
            <a:fillRect/>
          </a:stretch>
        </p:blipFill>
        <p:spPr bwMode="auto">
          <a:xfrm>
            <a:off x="4572000" y="3501008"/>
            <a:ext cx="4135781" cy="244827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Times New Roman" pitchFamily="18" charset="0"/>
                <a:cs typeface="Times New Roman" pitchFamily="18" charset="0"/>
              </a:rPr>
              <a:t>The architect </a:t>
            </a:r>
            <a:r>
              <a:rPr lang="en-US" sz="1800" b="1" i="1" dirty="0" err="1">
                <a:latin typeface="Times New Roman" pitchFamily="18" charset="0"/>
                <a:cs typeface="Times New Roman" pitchFamily="18" charset="0"/>
              </a:rPr>
              <a:t>József</a:t>
            </a:r>
            <a:r>
              <a:rPr lang="en-US" sz="1800" b="1" i="1" dirty="0">
                <a:latin typeface="Times New Roman" pitchFamily="18" charset="0"/>
                <a:cs typeface="Times New Roman" pitchFamily="18" charset="0"/>
              </a:rPr>
              <a:t> </a:t>
            </a:r>
            <a:r>
              <a:rPr lang="en-US" sz="1800" b="1" i="1" dirty="0" err="1">
                <a:latin typeface="Times New Roman" pitchFamily="18" charset="0"/>
                <a:cs typeface="Times New Roman" pitchFamily="18" charset="0"/>
              </a:rPr>
              <a:t>Hild</a:t>
            </a:r>
            <a:r>
              <a:rPr lang="en-US" sz="1800" b="1" i="1" dirty="0">
                <a:latin typeface="Times New Roman" pitchFamily="18" charset="0"/>
                <a:cs typeface="Times New Roman" pitchFamily="18" charset="0"/>
              </a:rPr>
              <a:t> </a:t>
            </a:r>
            <a:r>
              <a:rPr lang="en-US" sz="1800" dirty="0">
                <a:latin typeface="Times New Roman" pitchFamily="18" charset="0"/>
                <a:cs typeface="Times New Roman" pitchFamily="18" charset="0"/>
              </a:rPr>
              <a:t>(Pest, 1789- Pest, 1867) learned by the side of his father, and later abroad. During this period of time, he designed almost one thousand buildings, mainly classicist citizen houses and palaces in the Reform Era in Pest. His main works are </a:t>
            </a:r>
            <a:r>
              <a:rPr lang="en-US" sz="1800" b="1" dirty="0">
                <a:latin typeface="Times New Roman" pitchFamily="18" charset="0"/>
                <a:cs typeface="Times New Roman" pitchFamily="18" charset="0"/>
              </a:rPr>
              <a:t>The Main Cathedral in Esztergom</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the Cathedral of Eger</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The Saint Stephen Basilica</a:t>
            </a:r>
            <a:r>
              <a:rPr lang="en-US" sz="1800" dirty="0">
                <a:latin typeface="Times New Roman" pitchFamily="18" charset="0"/>
                <a:cs typeface="Times New Roman" pitchFamily="18" charset="0"/>
              </a:rPr>
              <a:t>, and </a:t>
            </a:r>
            <a:r>
              <a:rPr lang="en-US" sz="1800" b="1" dirty="0">
                <a:latin typeface="Times New Roman" pitchFamily="18" charset="0"/>
                <a:cs typeface="Times New Roman" pitchFamily="18" charset="0"/>
              </a:rPr>
              <a:t>the Calvinistic church in </a:t>
            </a:r>
            <a:r>
              <a:rPr lang="en-US" sz="1800" b="1" dirty="0" err="1">
                <a:latin typeface="Times New Roman" pitchFamily="18" charset="0"/>
                <a:cs typeface="Times New Roman" pitchFamily="18" charset="0"/>
              </a:rPr>
              <a:t>Cegléd</a:t>
            </a:r>
            <a:r>
              <a:rPr lang="en-US" sz="1800" dirty="0">
                <a:latin typeface="Times New Roman" pitchFamily="18" charset="0"/>
                <a:cs typeface="Times New Roman" pitchFamily="18" charset="0"/>
              </a:rPr>
              <a:t>. </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pic>
        <p:nvPicPr>
          <p:cNvPr id="23554" name="Picture 2" descr="KapcsolÃ³dÃ³ kÃ©p"/>
          <p:cNvPicPr>
            <a:picLocks noChangeAspect="1" noChangeArrowheads="1"/>
          </p:cNvPicPr>
          <p:nvPr/>
        </p:nvPicPr>
        <p:blipFill>
          <a:blip r:embed="rId2" cstate="print"/>
          <a:srcRect/>
          <a:stretch>
            <a:fillRect/>
          </a:stretch>
        </p:blipFill>
        <p:spPr bwMode="auto">
          <a:xfrm>
            <a:off x="899592" y="3284984"/>
            <a:ext cx="3910609" cy="2520280"/>
          </a:xfrm>
          <a:prstGeom prst="rect">
            <a:avLst/>
          </a:prstGeom>
          <a:noFill/>
        </p:spPr>
      </p:pic>
      <p:pic>
        <p:nvPicPr>
          <p:cNvPr id="23556" name="Picture 4" descr="KapcsolÃ³dÃ³ kÃ©p"/>
          <p:cNvPicPr>
            <a:picLocks noChangeAspect="1" noChangeArrowheads="1"/>
          </p:cNvPicPr>
          <p:nvPr/>
        </p:nvPicPr>
        <p:blipFill>
          <a:blip r:embed="rId3" cstate="print"/>
          <a:srcRect/>
          <a:stretch>
            <a:fillRect/>
          </a:stretch>
        </p:blipFill>
        <p:spPr bwMode="auto">
          <a:xfrm>
            <a:off x="5292080" y="2996952"/>
            <a:ext cx="2752197" cy="316835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b="1" i="1" dirty="0" err="1">
                <a:latin typeface="Times New Roman" pitchFamily="18" charset="0"/>
                <a:cs typeface="Times New Roman" pitchFamily="18" charset="0"/>
              </a:rPr>
              <a:t>Ödön</a:t>
            </a:r>
            <a:r>
              <a:rPr lang="en-US" sz="1800" b="1" i="1" dirty="0">
                <a:latin typeface="Times New Roman" pitchFamily="18" charset="0"/>
                <a:cs typeface="Times New Roman" pitchFamily="18" charset="0"/>
              </a:rPr>
              <a:t> Lechner </a:t>
            </a:r>
            <a:r>
              <a:rPr lang="en-US" sz="1800" dirty="0">
                <a:latin typeface="Times New Roman" pitchFamily="18" charset="0"/>
                <a:cs typeface="Times New Roman" pitchFamily="18" charset="0"/>
              </a:rPr>
              <a:t>(Pest, 1845 – Budapest, 1914) He merged elements of the Eastern architecture with the Hungarian folk themes. His designed were inspired by secession, and became one of the leader artists of the style. His most known works are the </a:t>
            </a:r>
            <a:r>
              <a:rPr lang="en-US" sz="1800" b="1" dirty="0">
                <a:latin typeface="Times New Roman" pitchFamily="18" charset="0"/>
                <a:cs typeface="Times New Roman" pitchFamily="18" charset="0"/>
              </a:rPr>
              <a:t>Town Hall of </a:t>
            </a:r>
            <a:r>
              <a:rPr lang="en-US" sz="1800" b="1" dirty="0" err="1">
                <a:latin typeface="Times New Roman" pitchFamily="18" charset="0"/>
                <a:cs typeface="Times New Roman" pitchFamily="18" charset="0"/>
              </a:rPr>
              <a:t>Kecskemét</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the Museum of Applied Arts</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the Parish Church of </a:t>
            </a:r>
            <a:r>
              <a:rPr lang="en-US" sz="1800" b="1" dirty="0" err="1">
                <a:latin typeface="Times New Roman" pitchFamily="18" charset="0"/>
                <a:cs typeface="Times New Roman" pitchFamily="18" charset="0"/>
              </a:rPr>
              <a:t>Kőbánya</a:t>
            </a:r>
            <a:r>
              <a:rPr lang="en-US" sz="1800" dirty="0">
                <a:latin typeface="Times New Roman" pitchFamily="18" charset="0"/>
                <a:cs typeface="Times New Roman" pitchFamily="18" charset="0"/>
              </a:rPr>
              <a:t>, and the building of </a:t>
            </a:r>
            <a:r>
              <a:rPr lang="en-US" sz="1800" b="1" dirty="0">
                <a:latin typeface="Times New Roman" pitchFamily="18" charset="0"/>
                <a:cs typeface="Times New Roman" pitchFamily="18" charset="0"/>
              </a:rPr>
              <a:t>the Post Office Savings Bank</a:t>
            </a:r>
            <a:r>
              <a:rPr lang="en-US" sz="1800" dirty="0">
                <a:latin typeface="Times New Roman" pitchFamily="18" charset="0"/>
                <a:cs typeface="Times New Roman" pitchFamily="18" charset="0"/>
              </a:rPr>
              <a:t>.</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pic>
        <p:nvPicPr>
          <p:cNvPr id="24578" name="Picture 2" descr="KapcsolÃ³dÃ³ kÃ©p"/>
          <p:cNvPicPr>
            <a:picLocks noChangeAspect="1" noChangeArrowheads="1"/>
          </p:cNvPicPr>
          <p:nvPr/>
        </p:nvPicPr>
        <p:blipFill>
          <a:blip r:embed="rId2" cstate="print"/>
          <a:srcRect/>
          <a:stretch>
            <a:fillRect/>
          </a:stretch>
        </p:blipFill>
        <p:spPr bwMode="auto">
          <a:xfrm>
            <a:off x="395536" y="3140968"/>
            <a:ext cx="3960440" cy="2639649"/>
          </a:xfrm>
          <a:prstGeom prst="rect">
            <a:avLst/>
          </a:prstGeom>
          <a:noFill/>
        </p:spPr>
      </p:pic>
      <p:pic>
        <p:nvPicPr>
          <p:cNvPr id="24580" name="Picture 4" descr="KapcsolÃ³dÃ³ kÃ©p"/>
          <p:cNvPicPr>
            <a:picLocks noChangeAspect="1" noChangeArrowheads="1"/>
          </p:cNvPicPr>
          <p:nvPr/>
        </p:nvPicPr>
        <p:blipFill>
          <a:blip r:embed="rId3" cstate="print"/>
          <a:srcRect/>
          <a:stretch>
            <a:fillRect/>
          </a:stretch>
        </p:blipFill>
        <p:spPr bwMode="auto">
          <a:xfrm>
            <a:off x="4644008" y="3140968"/>
            <a:ext cx="3969155" cy="266429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b="1" i="1" dirty="0">
                <a:latin typeface="Times New Roman" pitchFamily="18" charset="0"/>
                <a:cs typeface="Times New Roman" pitchFamily="18" charset="0"/>
              </a:rPr>
              <a:t>Frigyes </a:t>
            </a:r>
            <a:r>
              <a:rPr lang="en-US" sz="1800" b="1" i="1" dirty="0" err="1">
                <a:latin typeface="Times New Roman" pitchFamily="18" charset="0"/>
                <a:cs typeface="Times New Roman" pitchFamily="18" charset="0"/>
              </a:rPr>
              <a:t>Schulek</a:t>
            </a:r>
            <a:r>
              <a:rPr lang="en-US" sz="1800" b="1" i="1" dirty="0">
                <a:latin typeface="Times New Roman" pitchFamily="18" charset="0"/>
                <a:cs typeface="Times New Roman" pitchFamily="18" charset="0"/>
              </a:rPr>
              <a:t> </a:t>
            </a:r>
            <a:r>
              <a:rPr lang="en-US" sz="1800" dirty="0">
                <a:latin typeface="Times New Roman" pitchFamily="18" charset="0"/>
                <a:cs typeface="Times New Roman" pitchFamily="18" charset="0"/>
              </a:rPr>
              <a:t>(Pest, 1841 – </a:t>
            </a:r>
            <a:r>
              <a:rPr lang="en-US" sz="1800" dirty="0" err="1">
                <a:latin typeface="Times New Roman" pitchFamily="18" charset="0"/>
                <a:cs typeface="Times New Roman" pitchFamily="18" charset="0"/>
              </a:rPr>
              <a:t>Balatonlelle</a:t>
            </a:r>
            <a:r>
              <a:rPr lang="en-US" sz="1800" dirty="0">
                <a:latin typeface="Times New Roman" pitchFamily="18" charset="0"/>
                <a:cs typeface="Times New Roman" pitchFamily="18" charset="0"/>
              </a:rPr>
              <a:t>, 1919) The Church of </a:t>
            </a:r>
            <a:r>
              <a:rPr lang="en-US" sz="1800" dirty="0" err="1">
                <a:latin typeface="Times New Roman" pitchFamily="18" charset="0"/>
                <a:cs typeface="Times New Roman" pitchFamily="18" charset="0"/>
              </a:rPr>
              <a:t>Kisszeben</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Ják</a:t>
            </a:r>
            <a:r>
              <a:rPr lang="en-US" sz="1800" dirty="0">
                <a:latin typeface="Times New Roman" pitchFamily="18" charset="0"/>
                <a:cs typeface="Times New Roman" pitchFamily="18" charset="0"/>
              </a:rPr>
              <a:t>, the Mathias Church in Buda, and the Restauration of the Town Hall of </a:t>
            </a:r>
            <a:r>
              <a:rPr lang="en-US" sz="1800" dirty="0" err="1">
                <a:latin typeface="Times New Roman" pitchFamily="18" charset="0"/>
                <a:cs typeface="Times New Roman" pitchFamily="18" charset="0"/>
              </a:rPr>
              <a:t>Lőcse</a:t>
            </a:r>
            <a:r>
              <a:rPr lang="en-US" sz="1800" dirty="0">
                <a:latin typeface="Times New Roman" pitchFamily="18" charset="0"/>
                <a:cs typeface="Times New Roman" pitchFamily="18" charset="0"/>
              </a:rPr>
              <a:t> are tied to his name. His main work is the </a:t>
            </a:r>
            <a:r>
              <a:rPr lang="en-US" sz="1800" b="1" dirty="0">
                <a:latin typeface="Times New Roman" pitchFamily="18" charset="0"/>
                <a:cs typeface="Times New Roman" pitchFamily="18" charset="0"/>
              </a:rPr>
              <a:t>Fisherman’s Bastion</a:t>
            </a:r>
            <a:r>
              <a:rPr lang="en-US" sz="1800" dirty="0">
                <a:latin typeface="Times New Roman" pitchFamily="18" charset="0"/>
                <a:cs typeface="Times New Roman" pitchFamily="18" charset="0"/>
              </a:rPr>
              <a:t>, part of the world legacy. </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pic>
        <p:nvPicPr>
          <p:cNvPr id="25602" name="Picture 2" descr="KÃ©ptalÃ¡lat a kÃ¶vetkezÅre: âhalÃ¡szbÃ¡styaâ"/>
          <p:cNvPicPr>
            <a:picLocks noChangeAspect="1" noChangeArrowheads="1"/>
          </p:cNvPicPr>
          <p:nvPr/>
        </p:nvPicPr>
        <p:blipFill>
          <a:blip r:embed="rId2" cstate="print"/>
          <a:srcRect/>
          <a:stretch>
            <a:fillRect/>
          </a:stretch>
        </p:blipFill>
        <p:spPr bwMode="auto">
          <a:xfrm>
            <a:off x="395536" y="3140968"/>
            <a:ext cx="4032448" cy="2765845"/>
          </a:xfrm>
          <a:prstGeom prst="rect">
            <a:avLst/>
          </a:prstGeom>
          <a:noFill/>
        </p:spPr>
      </p:pic>
      <p:pic>
        <p:nvPicPr>
          <p:cNvPr id="25604" name="Picture 4" descr="KapcsolÃ³dÃ³ kÃ©p"/>
          <p:cNvPicPr>
            <a:picLocks noChangeAspect="1" noChangeArrowheads="1"/>
          </p:cNvPicPr>
          <p:nvPr/>
        </p:nvPicPr>
        <p:blipFill>
          <a:blip r:embed="rId3" cstate="print"/>
          <a:srcRect/>
          <a:stretch>
            <a:fillRect/>
          </a:stretch>
        </p:blipFill>
        <p:spPr bwMode="auto">
          <a:xfrm>
            <a:off x="4644008" y="3140968"/>
            <a:ext cx="4099331" cy="27363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2348880"/>
            <a:ext cx="8229600" cy="1224136"/>
          </a:xfrm>
        </p:spPr>
        <p:txBody>
          <a:bodyPr>
            <a:normAutofit/>
          </a:bodyPr>
          <a:lstStyle/>
          <a:p>
            <a:pPr algn="ctr"/>
            <a:r>
              <a:rPr lang="en-US" dirty="0"/>
              <a:t>Thank you for your attention!</a:t>
            </a:r>
            <a:endParaRPr lang="hu-HU" dirty="0"/>
          </a:p>
        </p:txBody>
      </p:sp>
      <p:sp>
        <p:nvSpPr>
          <p:cNvPr id="3" name="TextBox 2">
            <a:extLst>
              <a:ext uri="{FF2B5EF4-FFF2-40B4-BE49-F238E27FC236}">
                <a16:creationId xmlns:a16="http://schemas.microsoft.com/office/drawing/2014/main" xmlns="" id="{ED603DC3-D916-45B6-82FA-B604EA7DB123}"/>
              </a:ext>
            </a:extLst>
          </p:cNvPr>
          <p:cNvSpPr txBox="1"/>
          <p:nvPr/>
        </p:nvSpPr>
        <p:spPr>
          <a:xfrm>
            <a:off x="6012160" y="4653136"/>
            <a:ext cx="2160240" cy="1015663"/>
          </a:xfrm>
          <a:prstGeom prst="rect">
            <a:avLst/>
          </a:prstGeom>
          <a:noFill/>
        </p:spPr>
        <p:txBody>
          <a:bodyPr wrap="square" rtlCol="0">
            <a:spAutoFit/>
          </a:bodyPr>
          <a:lstStyle/>
          <a:p>
            <a:r>
              <a:rPr lang="en-US" sz="20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rPr>
              <a:t>- The creators, who hope you’ve got a bit smarter.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mj-lt"/>
                <a:cs typeface="Times New Roman" pitchFamily="18" charset="0"/>
              </a:rPr>
              <a:t>The creations of the Hungarian </a:t>
            </a:r>
            <a:r>
              <a:rPr lang="en-US" sz="1800" dirty="0" smtClean="0">
                <a:latin typeface="+mj-lt"/>
                <a:cs typeface="Times New Roman" pitchFamily="18" charset="0"/>
              </a:rPr>
              <a:t>architecture have remained </a:t>
            </a:r>
            <a:r>
              <a:rPr lang="en-US" sz="1800" dirty="0" smtClean="0">
                <a:latin typeface="+mj-lt"/>
                <a:cs typeface="Times New Roman" pitchFamily="18" charset="0"/>
              </a:rPr>
              <a:t>with</a:t>
            </a:r>
            <a:r>
              <a:rPr lang="en-US" sz="1800" dirty="0" smtClean="0">
                <a:latin typeface="+mj-lt"/>
                <a:cs typeface="Times New Roman" pitchFamily="18" charset="0"/>
              </a:rPr>
              <a:t> us ever </a:t>
            </a:r>
            <a:r>
              <a:rPr lang="en-US" sz="1800" dirty="0">
                <a:latin typeface="+mj-lt"/>
                <a:cs typeface="Times New Roman" pitchFamily="18" charset="0"/>
              </a:rPr>
              <a:t>since the Foundation of Hungary. </a:t>
            </a:r>
            <a:r>
              <a:rPr lang="en-US" sz="1800" dirty="0" smtClean="0">
                <a:latin typeface="+mj-lt"/>
              </a:rPr>
              <a:t>From the early days, mainly churches and castles were preserved, and later our ancestors also left castles, useful public buildings and beautiful residential </a:t>
            </a:r>
            <a:r>
              <a:rPr lang="en-US" sz="1800" dirty="0" smtClean="0">
                <a:latin typeface="+mj-lt"/>
              </a:rPr>
              <a:t>buildings</a:t>
            </a:r>
            <a:r>
              <a:rPr lang="en-US" sz="1800" dirty="0" smtClean="0">
                <a:latin typeface="+mj-lt"/>
                <a:cs typeface="Times New Roman" pitchFamily="18" charset="0"/>
              </a:rPr>
              <a:t>. </a:t>
            </a:r>
            <a:r>
              <a:rPr lang="en-US" sz="1800" dirty="0">
                <a:latin typeface="+mj-lt"/>
                <a:cs typeface="Times New Roman" pitchFamily="18" charset="0"/>
              </a:rPr>
              <a:t>The Carpathian Basin was exposed to way more wars and conflicts than the western side of Europe, thus we a have slightly less amount of monuments from the Medieval Era.</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dirty="0"/>
          </a:p>
        </p:txBody>
      </p:sp>
      <p:pic>
        <p:nvPicPr>
          <p:cNvPr id="2050" name="Picture 2" descr="KapcsolÃ³dÃ³ kÃ©p"/>
          <p:cNvPicPr>
            <a:picLocks noChangeAspect="1" noChangeArrowheads="1"/>
          </p:cNvPicPr>
          <p:nvPr/>
        </p:nvPicPr>
        <p:blipFill>
          <a:blip r:embed="rId2" cstate="print"/>
          <a:srcRect/>
          <a:stretch>
            <a:fillRect/>
          </a:stretch>
        </p:blipFill>
        <p:spPr bwMode="auto">
          <a:xfrm>
            <a:off x="2481102" y="3429000"/>
            <a:ext cx="4107122" cy="27363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t>The Hungarian church architecture followed the Central European customs, using the architectural remains of the Roman Empire, and the Byzantine model. The cathedral of </a:t>
            </a:r>
            <a:r>
              <a:rPr lang="en-US" sz="1800" dirty="0" err="1"/>
              <a:t>Pécs</a:t>
            </a:r>
            <a:r>
              <a:rPr lang="en-US" sz="1800" dirty="0"/>
              <a:t>, which was preserved straight from the 11th and 12th century, is a four towered dome, with a Romanesque crypt. Also, we can find Romanian styled churches in </a:t>
            </a:r>
            <a:r>
              <a:rPr lang="en-US" sz="1800" dirty="0" err="1"/>
              <a:t>Székesfehérvár</a:t>
            </a:r>
            <a:r>
              <a:rPr lang="en-US" sz="1800" dirty="0"/>
              <a:t>, </a:t>
            </a:r>
            <a:r>
              <a:rPr lang="hu-HU" sz="1800" dirty="0"/>
              <a:t>Esztergom, Veszprém, Győr, Vác, Eger, Ják and Zsámbék </a:t>
            </a:r>
            <a:r>
              <a:rPr lang="hu-HU" sz="1800" dirty="0" err="1"/>
              <a:t>as</a:t>
            </a:r>
            <a:r>
              <a:rPr lang="hu-HU" sz="1800" dirty="0"/>
              <a:t> </a:t>
            </a:r>
            <a:r>
              <a:rPr lang="hu-HU" sz="1800" dirty="0" err="1"/>
              <a:t>well</a:t>
            </a:r>
            <a:r>
              <a:rPr lang="hu-HU" sz="1800" dirty="0"/>
              <a:t>.</a:t>
            </a:r>
          </a:p>
          <a:p>
            <a:endParaRPr lang="hu-HU" sz="1800" dirty="0"/>
          </a:p>
        </p:txBody>
      </p:sp>
      <p:sp>
        <p:nvSpPr>
          <p:cNvPr id="3" name="Cím 2"/>
          <p:cNvSpPr>
            <a:spLocks noGrp="1"/>
          </p:cNvSpPr>
          <p:nvPr>
            <p:ph type="title"/>
          </p:nvPr>
        </p:nvSpPr>
        <p:spPr/>
        <p:txBody>
          <a:bodyPr>
            <a:normAutofit/>
          </a:bodyPr>
          <a:lstStyle/>
          <a:p>
            <a:pPr algn="ctr"/>
            <a:r>
              <a:rPr lang="en-US" sz="3600" dirty="0">
                <a:latin typeface="Algerian" pitchFamily="82" charset="0"/>
              </a:rPr>
              <a:t>Church Architecture</a:t>
            </a:r>
            <a:endParaRPr lang="hu-HU" sz="3600" dirty="0">
              <a:latin typeface="Algerian" pitchFamily="82" charset="0"/>
            </a:endParaRPr>
          </a:p>
        </p:txBody>
      </p:sp>
      <p:pic>
        <p:nvPicPr>
          <p:cNvPr id="1026" name="Picture 2" descr="KÃ©ptalÃ¡lat a kÃ¶vetkezÅre: âpÃ©csi nÃ©gytornyÃº templomâ"/>
          <p:cNvPicPr>
            <a:picLocks noChangeAspect="1" noChangeArrowheads="1"/>
          </p:cNvPicPr>
          <p:nvPr/>
        </p:nvPicPr>
        <p:blipFill>
          <a:blip r:embed="rId2" cstate="print"/>
          <a:srcRect/>
          <a:stretch>
            <a:fillRect/>
          </a:stretch>
        </p:blipFill>
        <p:spPr bwMode="auto">
          <a:xfrm>
            <a:off x="2699792" y="3356992"/>
            <a:ext cx="3688215" cy="30243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Times New Roman" pitchFamily="18" charset="0"/>
                <a:cs typeface="Times New Roman" pitchFamily="18" charset="0"/>
              </a:rPr>
              <a:t>Our </a:t>
            </a:r>
            <a:r>
              <a:rPr lang="en-US" sz="1800" dirty="0" smtClean="0">
                <a:latin typeface="Times New Roman" pitchFamily="18" charset="0"/>
                <a:cs typeface="Times New Roman" pitchFamily="18" charset="0"/>
              </a:rPr>
              <a:t>cathedrals</a:t>
            </a:r>
            <a:r>
              <a:rPr lang="hu-HU" sz="1800" dirty="0" smtClean="0">
                <a:latin typeface="Times New Roman" pitchFamily="18" charset="0"/>
                <a:cs typeface="Times New Roman" pitchFamily="18" charset="0"/>
              </a:rPr>
              <a:t> </a:t>
            </a:r>
            <a:r>
              <a:rPr lang="hu-HU" sz="1800" dirty="0" err="1" smtClean="0">
                <a:latin typeface="Times New Roman" pitchFamily="18" charset="0"/>
                <a:cs typeface="Times New Roman" pitchFamily="18" charset="0"/>
              </a:rPr>
              <a:t>were</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built in the 13th  to 14th </a:t>
            </a:r>
            <a:r>
              <a:rPr lang="en-US" sz="1800" dirty="0" smtClean="0">
                <a:latin typeface="Times New Roman" pitchFamily="18" charset="0"/>
                <a:cs typeface="Times New Roman" pitchFamily="18" charset="0"/>
              </a:rPr>
              <a:t>century</a:t>
            </a:r>
            <a:r>
              <a:rPr lang="hu-HU" sz="1800" dirty="0" smtClean="0">
                <a:latin typeface="Times New Roman" pitchFamily="18" charset="0"/>
                <a:cs typeface="Times New Roman" pitchFamily="18" charset="0"/>
              </a:rPr>
              <a:t>. </a:t>
            </a:r>
            <a:r>
              <a:rPr lang="hu-HU" sz="1800" dirty="0" err="1" smtClean="0">
                <a:latin typeface="Times New Roman" pitchFamily="18" charset="0"/>
                <a:cs typeface="Times New Roman" pitchFamily="18" charset="0"/>
              </a:rPr>
              <a:t>They</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are a great example of the medieval styles, and can still be seen in </a:t>
            </a:r>
            <a:r>
              <a:rPr lang="en-US" sz="1800" dirty="0" err="1">
                <a:latin typeface="Times New Roman" pitchFamily="18" charset="0"/>
                <a:cs typeface="Times New Roman" pitchFamily="18" charset="0"/>
              </a:rPr>
              <a:t>Gyulafehérvár</a:t>
            </a:r>
            <a:r>
              <a:rPr lang="en-US" sz="1800" dirty="0">
                <a:latin typeface="Times New Roman" pitchFamily="18" charset="0"/>
                <a:cs typeface="Times New Roman" pitchFamily="18" charset="0"/>
              </a:rPr>
              <a:t>, Buda, </a:t>
            </a:r>
            <a:r>
              <a:rPr lang="en-US" sz="1800" dirty="0" err="1">
                <a:latin typeface="Times New Roman" pitchFamily="18" charset="0"/>
                <a:cs typeface="Times New Roman" pitchFamily="18" charset="0"/>
              </a:rPr>
              <a:t>Poszony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Kassa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Kolozsvár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Brassó</a:t>
            </a:r>
            <a:r>
              <a:rPr lang="en-US" sz="1800" dirty="0">
                <a:latin typeface="Times New Roman" pitchFamily="18" charset="0"/>
                <a:cs typeface="Times New Roman" pitchFamily="18" charset="0"/>
              </a:rPr>
              <a:t>, and our similar </a:t>
            </a:r>
            <a:r>
              <a:rPr lang="en-US" sz="1800" dirty="0" err="1">
                <a:latin typeface="Times New Roman" pitchFamily="18" charset="0"/>
                <a:cs typeface="Times New Roman" pitchFamily="18" charset="0"/>
              </a:rPr>
              <a:t>curches</a:t>
            </a:r>
            <a:r>
              <a:rPr lang="en-US" sz="1800" dirty="0">
                <a:latin typeface="Times New Roman" pitchFamily="18" charset="0"/>
                <a:cs typeface="Times New Roman" pitchFamily="18" charset="0"/>
              </a:rPr>
              <a:t> at </a:t>
            </a:r>
            <a:r>
              <a:rPr lang="en-US" sz="1800" dirty="0" err="1">
                <a:latin typeface="Times New Roman" pitchFamily="18" charset="0"/>
                <a:cs typeface="Times New Roman" pitchFamily="18" charset="0"/>
              </a:rPr>
              <a:t>Ják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Pannonhalma</a:t>
            </a:r>
            <a:r>
              <a:rPr lang="en-US" sz="1800" dirty="0">
                <a:latin typeface="Times New Roman" pitchFamily="18" charset="0"/>
                <a:cs typeface="Times New Roman" pitchFamily="18" charset="0"/>
              </a:rPr>
              <a:t>, Sopron, </a:t>
            </a:r>
            <a:r>
              <a:rPr lang="en-US" sz="1800" dirty="0" err="1">
                <a:latin typeface="Times New Roman" pitchFamily="18" charset="0"/>
                <a:cs typeface="Times New Roman" pitchFamily="18" charset="0"/>
              </a:rPr>
              <a:t>Zirc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Lőcse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Bártfa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Garamszentbenedek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Lébény</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Feldebrő</a:t>
            </a:r>
            <a:r>
              <a:rPr lang="en-US" sz="1800" dirty="0">
                <a:latin typeface="Times New Roman" pitchFamily="18" charset="0"/>
                <a:cs typeface="Times New Roman" pitchFamily="18" charset="0"/>
              </a:rPr>
              <a:t>. The </a:t>
            </a:r>
            <a:r>
              <a:rPr lang="en-US" sz="1800" dirty="0" err="1">
                <a:latin typeface="Times New Roman" pitchFamily="18" charset="0"/>
                <a:cs typeface="Times New Roman" pitchFamily="18" charset="0"/>
              </a:rPr>
              <a:t>curches</a:t>
            </a:r>
            <a:r>
              <a:rPr lang="en-US" sz="1800" dirty="0">
                <a:latin typeface="Times New Roman" pitchFamily="18" charset="0"/>
                <a:cs typeface="Times New Roman" pitchFamily="18" charset="0"/>
              </a:rPr>
              <a:t> of the 15th to 16th century, particularly in the lower town of Szeged, </a:t>
            </a:r>
            <a:r>
              <a:rPr lang="en-US" sz="1800" dirty="0" err="1">
                <a:latin typeface="Times New Roman" pitchFamily="18" charset="0"/>
                <a:cs typeface="Times New Roman" pitchFamily="18" charset="0"/>
              </a:rPr>
              <a:t>Debrencen</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Gyöngyös</a:t>
            </a:r>
            <a:r>
              <a:rPr lang="en-US" sz="1800" dirty="0">
                <a:latin typeface="Times New Roman" pitchFamily="18" charset="0"/>
                <a:cs typeface="Times New Roman" pitchFamily="18" charset="0"/>
              </a:rPr>
              <a:t> were built in the spirit of the late gothic and early renaissance. </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lstStyle/>
          <a:p>
            <a:endParaRPr lang="hu-HU"/>
          </a:p>
        </p:txBody>
      </p:sp>
      <p:pic>
        <p:nvPicPr>
          <p:cNvPr id="16386" name="Picture 2" descr="KapcsolÃ³dÃ³ kÃ©p"/>
          <p:cNvPicPr>
            <a:picLocks noChangeAspect="1" noChangeArrowheads="1"/>
          </p:cNvPicPr>
          <p:nvPr/>
        </p:nvPicPr>
        <p:blipFill>
          <a:blip r:embed="rId2" cstate="print"/>
          <a:srcRect/>
          <a:stretch>
            <a:fillRect/>
          </a:stretch>
        </p:blipFill>
        <p:spPr bwMode="auto">
          <a:xfrm>
            <a:off x="971600" y="3356992"/>
            <a:ext cx="2439631" cy="3168352"/>
          </a:xfrm>
          <a:prstGeom prst="rect">
            <a:avLst/>
          </a:prstGeom>
          <a:noFill/>
        </p:spPr>
      </p:pic>
      <p:pic>
        <p:nvPicPr>
          <p:cNvPr id="16388" name="Picture 4" descr="KapcsolÃ³dÃ³ kÃ©p"/>
          <p:cNvPicPr>
            <a:picLocks noChangeAspect="1" noChangeArrowheads="1"/>
          </p:cNvPicPr>
          <p:nvPr/>
        </p:nvPicPr>
        <p:blipFill>
          <a:blip r:embed="rId3" cstate="print"/>
          <a:srcRect/>
          <a:stretch>
            <a:fillRect/>
          </a:stretch>
        </p:blipFill>
        <p:spPr bwMode="auto">
          <a:xfrm>
            <a:off x="3671780" y="3356992"/>
            <a:ext cx="4757809" cy="316835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Times New Roman" pitchFamily="18" charset="0"/>
                <a:cs typeface="Times New Roman" pitchFamily="18" charset="0"/>
              </a:rPr>
              <a:t>From the Turkish era, between the raging wars and crumbled ruins, some distinctive Turkish architectural memories remain, for example the minaret in Eger, the </a:t>
            </a:r>
            <a:r>
              <a:rPr lang="en-US" sz="1800" dirty="0" err="1">
                <a:latin typeface="Times New Roman" pitchFamily="18" charset="0"/>
                <a:cs typeface="Times New Roman" pitchFamily="18" charset="0"/>
              </a:rPr>
              <a:t>Rudas</a:t>
            </a:r>
            <a:r>
              <a:rPr lang="en-US" sz="1800" dirty="0">
                <a:latin typeface="Times New Roman" pitchFamily="18" charset="0"/>
                <a:cs typeface="Times New Roman" pitchFamily="18" charset="0"/>
              </a:rPr>
              <a:t> and the King’s Bath in Buda, the tomb of </a:t>
            </a:r>
            <a:r>
              <a:rPr lang="en-US" sz="1800" dirty="0" err="1">
                <a:latin typeface="Times New Roman" pitchFamily="18" charset="0"/>
                <a:cs typeface="Times New Roman" pitchFamily="18" charset="0"/>
              </a:rPr>
              <a:t>Gül</a:t>
            </a:r>
            <a:r>
              <a:rPr lang="en-US" sz="1800" dirty="0">
                <a:latin typeface="Times New Roman" pitchFamily="18" charset="0"/>
                <a:cs typeface="Times New Roman" pitchFamily="18" charset="0"/>
              </a:rPr>
              <a:t> Baba, the mosques of </a:t>
            </a:r>
            <a:r>
              <a:rPr lang="en-US" sz="1800" dirty="0" err="1">
                <a:latin typeface="Times New Roman" pitchFamily="18" charset="0"/>
                <a:cs typeface="Times New Roman" pitchFamily="18" charset="0"/>
              </a:rPr>
              <a:t>Gázi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Khászim</a:t>
            </a:r>
            <a:r>
              <a:rPr lang="en-US" sz="1800" dirty="0">
                <a:latin typeface="Times New Roman" pitchFamily="18" charset="0"/>
                <a:cs typeface="Times New Roman" pitchFamily="18" charset="0"/>
              </a:rPr>
              <a:t> pasha and </a:t>
            </a:r>
            <a:r>
              <a:rPr lang="en-US" sz="1800" dirty="0" err="1">
                <a:latin typeface="Times New Roman" pitchFamily="18" charset="0"/>
                <a:cs typeface="Times New Roman" pitchFamily="18" charset="0"/>
              </a:rPr>
              <a:t>Jakováli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Hasszán</a:t>
            </a:r>
            <a:r>
              <a:rPr lang="en-US" sz="1800" dirty="0">
                <a:latin typeface="Times New Roman" pitchFamily="18" charset="0"/>
                <a:cs typeface="Times New Roman" pitchFamily="18" charset="0"/>
              </a:rPr>
              <a:t>, and the tomb of </a:t>
            </a:r>
            <a:r>
              <a:rPr lang="en-US" sz="1800" dirty="0" err="1">
                <a:latin typeface="Times New Roman" pitchFamily="18" charset="0"/>
                <a:cs typeface="Times New Roman" pitchFamily="18" charset="0"/>
              </a:rPr>
              <a:t>Idrisz</a:t>
            </a:r>
            <a:r>
              <a:rPr lang="en-US" sz="1800" dirty="0">
                <a:latin typeface="Times New Roman" pitchFamily="18" charset="0"/>
                <a:cs typeface="Times New Roman" pitchFamily="18" charset="0"/>
              </a:rPr>
              <a:t> Baba in </a:t>
            </a:r>
            <a:r>
              <a:rPr lang="en-US" sz="1800" dirty="0" err="1">
                <a:latin typeface="Times New Roman" pitchFamily="18" charset="0"/>
                <a:cs typeface="Times New Roman" pitchFamily="18" charset="0"/>
              </a:rPr>
              <a:t>Pécs</a:t>
            </a:r>
            <a:r>
              <a:rPr lang="en-US" sz="1800" dirty="0">
                <a:latin typeface="Times New Roman" pitchFamily="18" charset="0"/>
                <a:cs typeface="Times New Roman" pitchFamily="18" charset="0"/>
              </a:rPr>
              <a:t>.</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normAutofit/>
          </a:bodyPr>
          <a:lstStyle/>
          <a:p>
            <a:pPr algn="ctr"/>
            <a:r>
              <a:rPr lang="en-US" sz="3600" dirty="0">
                <a:latin typeface="Algerian" pitchFamily="82" charset="0"/>
              </a:rPr>
              <a:t>Architecture of the Turkish Era</a:t>
            </a:r>
            <a:endParaRPr lang="hu-HU" sz="3600" dirty="0">
              <a:latin typeface="Algerian" pitchFamily="82" charset="0"/>
            </a:endParaRPr>
          </a:p>
        </p:txBody>
      </p:sp>
      <p:pic>
        <p:nvPicPr>
          <p:cNvPr id="17410" name="Picture 2" descr="KapcsolÃ³dÃ³ kÃ©p"/>
          <p:cNvPicPr>
            <a:picLocks noChangeAspect="1" noChangeArrowheads="1"/>
          </p:cNvPicPr>
          <p:nvPr/>
        </p:nvPicPr>
        <p:blipFill>
          <a:blip r:embed="rId2" cstate="print"/>
          <a:srcRect/>
          <a:stretch>
            <a:fillRect/>
          </a:stretch>
        </p:blipFill>
        <p:spPr bwMode="auto">
          <a:xfrm>
            <a:off x="1115616" y="2924944"/>
            <a:ext cx="2304256" cy="3349210"/>
          </a:xfrm>
          <a:prstGeom prst="rect">
            <a:avLst/>
          </a:prstGeom>
          <a:noFill/>
        </p:spPr>
      </p:pic>
      <p:pic>
        <p:nvPicPr>
          <p:cNvPr id="17412" name="Picture 4" descr="KapcsolÃ³dÃ³ kÃ©p"/>
          <p:cNvPicPr>
            <a:picLocks noChangeAspect="1" noChangeArrowheads="1"/>
          </p:cNvPicPr>
          <p:nvPr/>
        </p:nvPicPr>
        <p:blipFill>
          <a:blip r:embed="rId3" cstate="print"/>
          <a:srcRect/>
          <a:stretch>
            <a:fillRect/>
          </a:stretch>
        </p:blipFill>
        <p:spPr bwMode="auto">
          <a:xfrm>
            <a:off x="3779912" y="3212976"/>
            <a:ext cx="4283968" cy="26774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Times New Roman" pitchFamily="18" charset="0"/>
                <a:cs typeface="Times New Roman" pitchFamily="18" charset="0"/>
              </a:rPr>
              <a:t>In the 18th  century, the counter-reformation got stronger, which resulted in the huge scale construction and renovation of the Hungarian catholic churches. The majority of these buildings still carries signs of the baroque style. The common buildings also benefited from this architectural path. Castles, palaces, countryside mansions, hotels, and garrisons were built in massive numbers in the spirit of the rediscovered style, by popular German and Italian architects.</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normAutofit/>
          </a:bodyPr>
          <a:lstStyle/>
          <a:p>
            <a:pPr algn="ctr"/>
            <a:r>
              <a:rPr lang="en-US" sz="3600" dirty="0">
                <a:latin typeface="Algerian" pitchFamily="82" charset="0"/>
              </a:rPr>
              <a:t>The Vestiges of the Baroque</a:t>
            </a:r>
            <a:endParaRPr lang="hu-HU" sz="3600" dirty="0">
              <a:latin typeface="Algerian" pitchFamily="82" charset="0"/>
            </a:endParaRPr>
          </a:p>
        </p:txBody>
      </p:sp>
      <p:pic>
        <p:nvPicPr>
          <p:cNvPr id="19458" name="Picture 2" descr="KapcsolÃ³dÃ³ kÃ©p"/>
          <p:cNvPicPr>
            <a:picLocks noChangeAspect="1" noChangeArrowheads="1"/>
          </p:cNvPicPr>
          <p:nvPr/>
        </p:nvPicPr>
        <p:blipFill>
          <a:blip r:embed="rId2" cstate="print"/>
          <a:srcRect/>
          <a:stretch>
            <a:fillRect/>
          </a:stretch>
        </p:blipFill>
        <p:spPr bwMode="auto">
          <a:xfrm>
            <a:off x="1907704" y="3356992"/>
            <a:ext cx="5383814" cy="30286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dirty="0">
                <a:latin typeface="Times New Roman" pitchFamily="18" charset="0"/>
                <a:cs typeface="Times New Roman" pitchFamily="18" charset="0"/>
              </a:rPr>
              <a:t>Our </a:t>
            </a:r>
            <a:r>
              <a:rPr lang="en-US" sz="1800" dirty="0" err="1">
                <a:latin typeface="Times New Roman" pitchFamily="18" charset="0"/>
                <a:cs typeface="Times New Roman" pitchFamily="18" charset="0"/>
              </a:rPr>
              <a:t>parlament</a:t>
            </a:r>
            <a:r>
              <a:rPr lang="en-US" sz="1800" dirty="0">
                <a:latin typeface="Times New Roman" pitchFamily="18" charset="0"/>
                <a:cs typeface="Times New Roman" pitchFamily="18" charset="0"/>
              </a:rPr>
              <a:t>, the former </a:t>
            </a:r>
            <a:r>
              <a:rPr lang="en-US" sz="1800" dirty="0" err="1">
                <a:latin typeface="Times New Roman" pitchFamily="18" charset="0"/>
                <a:cs typeface="Times New Roman" pitchFamily="18" charset="0"/>
              </a:rPr>
              <a:t>Erdődy</a:t>
            </a:r>
            <a:r>
              <a:rPr lang="en-US" sz="1800" dirty="0">
                <a:latin typeface="Times New Roman" pitchFamily="18" charset="0"/>
                <a:cs typeface="Times New Roman" pitchFamily="18" charset="0"/>
              </a:rPr>
              <a:t>-Palace, the </a:t>
            </a:r>
            <a:r>
              <a:rPr lang="en-US" sz="1800" dirty="0" err="1">
                <a:latin typeface="Times New Roman" pitchFamily="18" charset="0"/>
                <a:cs typeface="Times New Roman" pitchFamily="18" charset="0"/>
              </a:rPr>
              <a:t>Zichy</a:t>
            </a:r>
            <a:r>
              <a:rPr lang="en-US" sz="1800" dirty="0">
                <a:latin typeface="Times New Roman" pitchFamily="18" charset="0"/>
                <a:cs typeface="Times New Roman" pitchFamily="18" charset="0"/>
              </a:rPr>
              <a:t>-Castle,, the Town hall of Pest, the King’s Castle in </a:t>
            </a:r>
            <a:r>
              <a:rPr lang="en-US" sz="1800" dirty="0" err="1">
                <a:latin typeface="Times New Roman" pitchFamily="18" charset="0"/>
                <a:cs typeface="Times New Roman" pitchFamily="18" charset="0"/>
              </a:rPr>
              <a:t>Gödöllő</a:t>
            </a:r>
            <a:r>
              <a:rPr lang="en-US" sz="1800" dirty="0">
                <a:latin typeface="Times New Roman" pitchFamily="18" charset="0"/>
                <a:cs typeface="Times New Roman" pitchFamily="18" charset="0"/>
              </a:rPr>
              <a:t>, the </a:t>
            </a:r>
            <a:r>
              <a:rPr lang="en-US" sz="1800" dirty="0" err="1">
                <a:latin typeface="Times New Roman" pitchFamily="18" charset="0"/>
                <a:cs typeface="Times New Roman" pitchFamily="18" charset="0"/>
              </a:rPr>
              <a:t>Grassalkovich</a:t>
            </a:r>
            <a:r>
              <a:rPr lang="en-US" sz="1800" dirty="0">
                <a:latin typeface="Times New Roman" pitchFamily="18" charset="0"/>
                <a:cs typeface="Times New Roman" pitchFamily="18" charset="0"/>
              </a:rPr>
              <a:t> Castles in </a:t>
            </a:r>
            <a:r>
              <a:rPr lang="en-US" sz="1800" dirty="0" err="1">
                <a:latin typeface="Times New Roman" pitchFamily="18" charset="0"/>
                <a:cs typeface="Times New Roman" pitchFamily="18" charset="0"/>
              </a:rPr>
              <a:t>Hatvan</a:t>
            </a:r>
            <a:r>
              <a:rPr lang="en-US" sz="1800" dirty="0">
                <a:latin typeface="Times New Roman" pitchFamily="18" charset="0"/>
                <a:cs typeface="Times New Roman" pitchFamily="18" charset="0"/>
              </a:rPr>
              <a:t> and </a:t>
            </a:r>
            <a:r>
              <a:rPr lang="en-US" sz="1800" dirty="0" err="1">
                <a:latin typeface="Times New Roman" pitchFamily="18" charset="0"/>
                <a:cs typeface="Times New Roman" pitchFamily="18" charset="0"/>
              </a:rPr>
              <a:t>Nagytétény</a:t>
            </a:r>
            <a:r>
              <a:rPr lang="en-US" sz="1800" dirty="0">
                <a:latin typeface="Times New Roman" pitchFamily="18" charset="0"/>
                <a:cs typeface="Times New Roman" pitchFamily="18" charset="0"/>
              </a:rPr>
              <a:t>, the Lyceum in Eger, The </a:t>
            </a:r>
            <a:r>
              <a:rPr lang="en-US" sz="1800" dirty="0" err="1">
                <a:latin typeface="Times New Roman" pitchFamily="18" charset="0"/>
                <a:cs typeface="Times New Roman" pitchFamily="18" charset="0"/>
              </a:rPr>
              <a:t>Festetics</a:t>
            </a:r>
            <a:r>
              <a:rPr lang="en-US" sz="1800" dirty="0">
                <a:latin typeface="Times New Roman" pitchFamily="18" charset="0"/>
                <a:cs typeface="Times New Roman" pitchFamily="18" charset="0"/>
              </a:rPr>
              <a:t> Castle and the </a:t>
            </a:r>
            <a:r>
              <a:rPr lang="en-US" sz="1800" dirty="0" err="1">
                <a:latin typeface="Times New Roman" pitchFamily="18" charset="0"/>
                <a:cs typeface="Times New Roman" pitchFamily="18" charset="0"/>
              </a:rPr>
              <a:t>Georgikon</a:t>
            </a:r>
            <a:r>
              <a:rPr lang="en-US" sz="1800" dirty="0">
                <a:latin typeface="Times New Roman" pitchFamily="18" charset="0"/>
                <a:cs typeface="Times New Roman" pitchFamily="18" charset="0"/>
              </a:rPr>
              <a:t> in Keszthely, and the famous Castle of </a:t>
            </a:r>
            <a:r>
              <a:rPr lang="en-US" sz="1800" dirty="0" err="1">
                <a:latin typeface="Times New Roman" pitchFamily="18" charset="0"/>
                <a:cs typeface="Times New Roman" pitchFamily="18" charset="0"/>
              </a:rPr>
              <a:t>Savoyai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Jenő</a:t>
            </a:r>
            <a:r>
              <a:rPr lang="en-US" sz="1800" dirty="0">
                <a:latin typeface="Times New Roman" pitchFamily="18" charset="0"/>
                <a:cs typeface="Times New Roman" pitchFamily="18" charset="0"/>
              </a:rPr>
              <a:t> in </a:t>
            </a:r>
            <a:r>
              <a:rPr lang="en-US" sz="1800" dirty="0" err="1">
                <a:latin typeface="Times New Roman" pitchFamily="18" charset="0"/>
                <a:cs typeface="Times New Roman" pitchFamily="18" charset="0"/>
              </a:rPr>
              <a:t>Ráckeve</a:t>
            </a:r>
            <a:r>
              <a:rPr lang="en-US" sz="1800" dirty="0">
                <a:latin typeface="Times New Roman" pitchFamily="18" charset="0"/>
                <a:cs typeface="Times New Roman" pitchFamily="18" charset="0"/>
              </a:rPr>
              <a:t> were built in this time. In </a:t>
            </a:r>
            <a:r>
              <a:rPr lang="en-US" sz="1800" dirty="0" err="1">
                <a:latin typeface="Times New Roman" pitchFamily="18" charset="0"/>
                <a:cs typeface="Times New Roman" pitchFamily="18" charset="0"/>
              </a:rPr>
              <a:t>Fertőd</a:t>
            </a:r>
            <a:r>
              <a:rPr lang="en-US" sz="1800" dirty="0">
                <a:latin typeface="Times New Roman" pitchFamily="18" charset="0"/>
                <a:cs typeface="Times New Roman" pitchFamily="18" charset="0"/>
              </a:rPr>
              <a:t>, the grandiose </a:t>
            </a:r>
            <a:r>
              <a:rPr lang="en-US" sz="1800" dirty="0" err="1">
                <a:latin typeface="Times New Roman" pitchFamily="18" charset="0"/>
                <a:cs typeface="Times New Roman" pitchFamily="18" charset="0"/>
              </a:rPr>
              <a:t>Esterházy</a:t>
            </a:r>
            <a:r>
              <a:rPr lang="en-US" sz="1800" dirty="0">
                <a:latin typeface="Times New Roman" pitchFamily="18" charset="0"/>
                <a:cs typeface="Times New Roman" pitchFamily="18" charset="0"/>
              </a:rPr>
              <a:t>-Castle, which Haydn and Mozart also visited, was built according to the model of the one in Versailles. </a:t>
            </a:r>
          </a:p>
          <a:p>
            <a:endParaRPr lang="hu-HU" sz="1800" dirty="0"/>
          </a:p>
        </p:txBody>
      </p:sp>
      <p:sp>
        <p:nvSpPr>
          <p:cNvPr id="3" name="Cím 2"/>
          <p:cNvSpPr>
            <a:spLocks noGrp="1"/>
          </p:cNvSpPr>
          <p:nvPr>
            <p:ph type="title"/>
          </p:nvPr>
        </p:nvSpPr>
        <p:spPr/>
        <p:txBody>
          <a:bodyPr/>
          <a:lstStyle/>
          <a:p>
            <a:endParaRPr lang="hu-HU"/>
          </a:p>
        </p:txBody>
      </p:sp>
      <p:pic>
        <p:nvPicPr>
          <p:cNvPr id="6" name="Picture 2" descr="KapcsolÃ³dÃ³ kÃ©p"/>
          <p:cNvPicPr>
            <a:picLocks noChangeAspect="1" noChangeArrowheads="1"/>
          </p:cNvPicPr>
          <p:nvPr/>
        </p:nvPicPr>
        <p:blipFill>
          <a:blip r:embed="rId2" cstate="print"/>
          <a:srcRect/>
          <a:stretch>
            <a:fillRect/>
          </a:stretch>
        </p:blipFill>
        <p:spPr bwMode="auto">
          <a:xfrm>
            <a:off x="1691680" y="3501008"/>
            <a:ext cx="5832648" cy="25858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KapcsolÃ³dÃ³ kÃ©p"/>
          <p:cNvPicPr>
            <a:picLocks noChangeAspect="1" noChangeArrowheads="1"/>
          </p:cNvPicPr>
          <p:nvPr/>
        </p:nvPicPr>
        <p:blipFill>
          <a:blip r:embed="rId2" cstate="print"/>
          <a:srcRect/>
          <a:stretch>
            <a:fillRect/>
          </a:stretch>
        </p:blipFill>
        <p:spPr bwMode="auto">
          <a:xfrm>
            <a:off x="4572000" y="3717032"/>
            <a:ext cx="4122090" cy="2376264"/>
          </a:xfrm>
          <a:prstGeom prst="rect">
            <a:avLst/>
          </a:prstGeom>
          <a:noFill/>
        </p:spPr>
      </p:pic>
      <p:pic>
        <p:nvPicPr>
          <p:cNvPr id="20486" name="Picture 6" descr="KÃ©ptalÃ¡lat a kÃ¶vetkezÅre: âlyceum egerâ"/>
          <p:cNvPicPr>
            <a:picLocks noChangeAspect="1" noChangeArrowheads="1"/>
          </p:cNvPicPr>
          <p:nvPr/>
        </p:nvPicPr>
        <p:blipFill>
          <a:blip r:embed="rId3" cstate="print"/>
          <a:srcRect/>
          <a:stretch>
            <a:fillRect/>
          </a:stretch>
        </p:blipFill>
        <p:spPr bwMode="auto">
          <a:xfrm>
            <a:off x="539552" y="692696"/>
            <a:ext cx="3914998" cy="2520280"/>
          </a:xfrm>
          <a:prstGeom prst="rect">
            <a:avLst/>
          </a:prstGeom>
          <a:noFill/>
        </p:spPr>
      </p:pic>
      <p:pic>
        <p:nvPicPr>
          <p:cNvPr id="5" name="Picture 2" descr="KapcsolÃ³dÃ³ kÃ©p"/>
          <p:cNvPicPr>
            <a:picLocks noChangeAspect="1" noChangeArrowheads="1"/>
          </p:cNvPicPr>
          <p:nvPr/>
        </p:nvPicPr>
        <p:blipFill>
          <a:blip r:embed="rId4" cstate="print"/>
          <a:srcRect/>
          <a:stretch>
            <a:fillRect/>
          </a:stretch>
        </p:blipFill>
        <p:spPr bwMode="auto">
          <a:xfrm>
            <a:off x="539552" y="3573016"/>
            <a:ext cx="3896227" cy="2592288"/>
          </a:xfrm>
          <a:prstGeom prst="rect">
            <a:avLst/>
          </a:prstGeom>
          <a:noFill/>
        </p:spPr>
      </p:pic>
      <p:pic>
        <p:nvPicPr>
          <p:cNvPr id="6" name="Picture 4" descr="KapcsolÃ³dÃ³ kÃ©p"/>
          <p:cNvPicPr>
            <a:picLocks noChangeAspect="1" noChangeArrowheads="1"/>
          </p:cNvPicPr>
          <p:nvPr/>
        </p:nvPicPr>
        <p:blipFill>
          <a:blip r:embed="rId5" cstate="print"/>
          <a:srcRect/>
          <a:stretch>
            <a:fillRect/>
          </a:stretch>
        </p:blipFill>
        <p:spPr bwMode="auto">
          <a:xfrm>
            <a:off x="4572000" y="692696"/>
            <a:ext cx="4102043" cy="27363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a:bodyPr>
          <a:lstStyle/>
          <a:p>
            <a:r>
              <a:rPr lang="en-US" sz="1800" b="1" i="1" dirty="0" err="1">
                <a:latin typeface="Times New Roman" pitchFamily="18" charset="0"/>
                <a:cs typeface="Times New Roman" pitchFamily="18" charset="0"/>
              </a:rPr>
              <a:t>Mihály</a:t>
            </a:r>
            <a:r>
              <a:rPr lang="en-US" sz="1800" b="1" i="1" dirty="0">
                <a:latin typeface="Times New Roman" pitchFamily="18" charset="0"/>
                <a:cs typeface="Times New Roman" pitchFamily="18" charset="0"/>
              </a:rPr>
              <a:t> Pollack </a:t>
            </a:r>
            <a:r>
              <a:rPr lang="en-US" sz="1800" dirty="0">
                <a:latin typeface="Times New Roman" pitchFamily="18" charset="0"/>
                <a:cs typeface="Times New Roman" pitchFamily="18" charset="0"/>
              </a:rPr>
              <a:t>(Vienne, 1773 – Pest, 1855) A master of the Hungarian classicism. The evangelic church in Pest at the </a:t>
            </a:r>
            <a:r>
              <a:rPr lang="en-US" sz="1800" dirty="0" err="1">
                <a:latin typeface="Times New Roman" pitchFamily="18" charset="0"/>
                <a:cs typeface="Times New Roman" pitchFamily="18" charset="0"/>
              </a:rPr>
              <a:t>Deák</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Tér</a:t>
            </a:r>
            <a:r>
              <a:rPr lang="en-US" sz="1800" dirty="0">
                <a:latin typeface="Times New Roman" pitchFamily="18" charset="0"/>
                <a:cs typeface="Times New Roman" pitchFamily="18" charset="0"/>
              </a:rPr>
              <a:t>, the Ludovika, the </a:t>
            </a:r>
            <a:r>
              <a:rPr lang="en-US" sz="1800" dirty="0" err="1">
                <a:latin typeface="Times New Roman" pitchFamily="18" charset="0"/>
                <a:cs typeface="Times New Roman" pitchFamily="18" charset="0"/>
              </a:rPr>
              <a:t>Festetics</a:t>
            </a:r>
            <a:r>
              <a:rPr lang="en-US" sz="1800" dirty="0">
                <a:latin typeface="Times New Roman" pitchFamily="18" charset="0"/>
                <a:cs typeface="Times New Roman" pitchFamily="18" charset="0"/>
              </a:rPr>
              <a:t>-mansion, the County Hall in </a:t>
            </a:r>
            <a:r>
              <a:rPr lang="en-US" sz="1800" dirty="0" err="1">
                <a:latin typeface="Times New Roman" pitchFamily="18" charset="0"/>
                <a:cs typeface="Times New Roman" pitchFamily="18" charset="0"/>
              </a:rPr>
              <a:t>Székesfehérvár</a:t>
            </a:r>
            <a:r>
              <a:rPr lang="en-US" sz="1800" dirty="0">
                <a:latin typeface="Times New Roman" pitchFamily="18" charset="0"/>
                <a:cs typeface="Times New Roman" pitchFamily="18" charset="0"/>
              </a:rPr>
              <a:t>, and the castles in </a:t>
            </a:r>
            <a:r>
              <a:rPr lang="en-US" sz="1800" dirty="0" err="1">
                <a:latin typeface="Times New Roman" pitchFamily="18" charset="0"/>
                <a:cs typeface="Times New Roman" pitchFamily="18" charset="0"/>
              </a:rPr>
              <a:t>Alcsút</a:t>
            </a:r>
            <a:r>
              <a:rPr lang="en-US" sz="1800" dirty="0">
                <a:latin typeface="Times New Roman" pitchFamily="18" charset="0"/>
                <a:cs typeface="Times New Roman" pitchFamily="18" charset="0"/>
              </a:rPr>
              <a:t> and Deg were designed and built by him. His main piece of art is the building of the </a:t>
            </a:r>
            <a:r>
              <a:rPr lang="en-US" sz="1800" b="1" dirty="0">
                <a:latin typeface="Times New Roman" pitchFamily="18" charset="0"/>
                <a:cs typeface="Times New Roman" pitchFamily="18" charset="0"/>
              </a:rPr>
              <a:t>Hungarian National Museum</a:t>
            </a:r>
            <a:r>
              <a:rPr lang="en-US" sz="1800" dirty="0">
                <a:latin typeface="Times New Roman" pitchFamily="18" charset="0"/>
                <a:cs typeface="Times New Roman" pitchFamily="18" charset="0"/>
              </a:rPr>
              <a:t>, one of the best examples of the European classicism.</a:t>
            </a:r>
          </a:p>
          <a:p>
            <a:endParaRPr lang="hu-HU" sz="1800" dirty="0">
              <a:latin typeface="Times New Roman" pitchFamily="18" charset="0"/>
              <a:cs typeface="Times New Roman" pitchFamily="18" charset="0"/>
            </a:endParaRPr>
          </a:p>
        </p:txBody>
      </p:sp>
      <p:sp>
        <p:nvSpPr>
          <p:cNvPr id="3" name="Cím 2"/>
          <p:cNvSpPr>
            <a:spLocks noGrp="1"/>
          </p:cNvSpPr>
          <p:nvPr>
            <p:ph type="title"/>
          </p:nvPr>
        </p:nvSpPr>
        <p:spPr/>
        <p:txBody>
          <a:bodyPr>
            <a:normAutofit/>
          </a:bodyPr>
          <a:lstStyle/>
          <a:p>
            <a:pPr algn="ctr"/>
            <a:r>
              <a:rPr lang="en-US" sz="3600" dirty="0">
                <a:latin typeface="Algerian" pitchFamily="82" charset="0"/>
              </a:rPr>
              <a:t>The Grand Architects of the 20</a:t>
            </a:r>
            <a:r>
              <a:rPr lang="en-US" sz="3600" baseline="30000" dirty="0">
                <a:latin typeface="Algerian" pitchFamily="82" charset="0"/>
              </a:rPr>
              <a:t>th</a:t>
            </a:r>
            <a:r>
              <a:rPr lang="en-US" sz="3600" dirty="0">
                <a:latin typeface="Algerian" pitchFamily="82" charset="0"/>
              </a:rPr>
              <a:t> century</a:t>
            </a:r>
            <a:endParaRPr lang="hu-HU" sz="3600" dirty="0">
              <a:latin typeface="Algerian" pitchFamily="82" charset="0"/>
            </a:endParaRPr>
          </a:p>
        </p:txBody>
      </p:sp>
      <p:pic>
        <p:nvPicPr>
          <p:cNvPr id="21506" name="Picture 2" descr="KÃ©ptalÃ¡lat a kÃ¶vetkezÅre: âmagyar nemzeti szÃ­nhÃ¡zâ"/>
          <p:cNvPicPr>
            <a:picLocks noChangeAspect="1" noChangeArrowheads="1"/>
          </p:cNvPicPr>
          <p:nvPr/>
        </p:nvPicPr>
        <p:blipFill>
          <a:blip r:embed="rId2" cstate="print"/>
          <a:srcRect/>
          <a:stretch>
            <a:fillRect/>
          </a:stretch>
        </p:blipFill>
        <p:spPr bwMode="auto">
          <a:xfrm>
            <a:off x="4499992" y="3356992"/>
            <a:ext cx="4090924" cy="2376264"/>
          </a:xfrm>
          <a:prstGeom prst="rect">
            <a:avLst/>
          </a:prstGeom>
          <a:noFill/>
        </p:spPr>
      </p:pic>
      <p:pic>
        <p:nvPicPr>
          <p:cNvPr id="21508" name="Picture 4" descr="KÃ©ptalÃ¡lat a kÃ¶vetkezÅre: âmagyar nemzeti szÃ­nhÃ¡zâ"/>
          <p:cNvPicPr>
            <a:picLocks noChangeAspect="1" noChangeArrowheads="1"/>
          </p:cNvPicPr>
          <p:nvPr/>
        </p:nvPicPr>
        <p:blipFill>
          <a:blip r:embed="rId3" cstate="print"/>
          <a:srcRect/>
          <a:stretch>
            <a:fillRect/>
          </a:stretch>
        </p:blipFill>
        <p:spPr bwMode="auto">
          <a:xfrm>
            <a:off x="395536" y="3212976"/>
            <a:ext cx="3947645" cy="259228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Metró">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269</TotalTime>
  <Words>885</Words>
  <Application>Microsoft Office PowerPoint</Application>
  <PresentationFormat>Diavetítés a képernyőre (4:3 oldalarány)</PresentationFormat>
  <Paragraphs>19</Paragraphs>
  <Slides>14</Slides>
  <Notes>0</Notes>
  <HiddenSlides>0</HiddenSlides>
  <MMClips>0</MMClips>
  <ScaleCrop>false</ScaleCrop>
  <HeadingPairs>
    <vt:vector size="4" baseType="variant">
      <vt:variant>
        <vt:lpstr>Téma</vt:lpstr>
      </vt:variant>
      <vt:variant>
        <vt:i4>1</vt:i4>
      </vt:variant>
      <vt:variant>
        <vt:lpstr>Diacímek</vt:lpstr>
      </vt:variant>
      <vt:variant>
        <vt:i4>14</vt:i4>
      </vt:variant>
    </vt:vector>
  </HeadingPairs>
  <TitlesOfParts>
    <vt:vector size="15" baseType="lpstr">
      <vt:lpstr>Papír</vt:lpstr>
      <vt:lpstr>Architecture of Hungary</vt:lpstr>
      <vt:lpstr>2. dia</vt:lpstr>
      <vt:lpstr>Church Architecture</vt:lpstr>
      <vt:lpstr>4. dia</vt:lpstr>
      <vt:lpstr>Architecture of the Turkish Era</vt:lpstr>
      <vt:lpstr>The Vestiges of the Baroque</vt:lpstr>
      <vt:lpstr>7. dia</vt:lpstr>
      <vt:lpstr>8. dia</vt:lpstr>
      <vt:lpstr>The Grand Architects of the 20th century</vt:lpstr>
      <vt:lpstr>10. dia</vt:lpstr>
      <vt:lpstr>11. dia</vt:lpstr>
      <vt:lpstr>12. dia</vt:lpstr>
      <vt:lpstr>13. dia</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of Hungary</dc:title>
  <dc:creator>Zsíros Gábor</dc:creator>
  <cp:lastModifiedBy>Eszter</cp:lastModifiedBy>
  <cp:revision>9</cp:revision>
  <dcterms:created xsi:type="dcterms:W3CDTF">2019-09-18T14:47:14Z</dcterms:created>
  <dcterms:modified xsi:type="dcterms:W3CDTF">2019-12-06T16:01:57Z</dcterms:modified>
</cp:coreProperties>
</file>