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0" autoAdjust="0"/>
    <p:restoredTop sz="95274" autoAdjust="0"/>
  </p:normalViewPr>
  <p:slideViewPr>
    <p:cSldViewPr>
      <p:cViewPr varScale="1">
        <p:scale>
          <a:sx n="79" d="100"/>
          <a:sy n="79" d="100"/>
        </p:scale>
        <p:origin x="-90" y="-762"/>
      </p:cViewPr>
      <p:guideLst>
        <p:guide orient="horz" pos="2160"/>
        <p:guide pos="3839"/>
      </p:guideLst>
    </p:cSldViewPr>
  </p:slideViewPr>
  <p:notesTextViewPr>
    <p:cViewPr>
      <p:scale>
        <a:sx n="1" d="1"/>
        <a:sy n="1" d="1"/>
      </p:scale>
      <p:origin x="0" y="0"/>
    </p:cViewPr>
  </p:notesTextViewPr>
  <p:notesViewPr>
    <p:cSldViewPr showGuides="1">
      <p:cViewPr varScale="1">
        <p:scale>
          <a:sx n="101" d="100"/>
          <a:sy n="101" d="100"/>
        </p:scale>
        <p:origin x="184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6BEB48A8-E693-4727-8FE2-1FBC1BE2E48B}" type="datetime1">
              <a:rPr lang="tr-TR" smtClean="0"/>
              <a:pPr/>
              <a:t>11.02.2019</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A850423A-8BCE-448E-A97B-03A88B2B12C1}" type="slidenum">
              <a:rPr lang="tr-TR"/>
              <a:pPr/>
              <a:t>‹#›</a:t>
            </a:fld>
            <a:endParaRPr lang="tr-TR" dirty="0"/>
          </a:p>
        </p:txBody>
      </p:sp>
    </p:spTree>
    <p:extLst>
      <p:ext uri="{BB962C8B-B14F-4D97-AF65-F5344CB8AC3E}">
        <p14:creationId xmlns=""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4F789E17-5DB8-4E47-B978-E2F96967D7CE}" type="datetime1">
              <a:rPr lang="tr-TR" smtClean="0"/>
              <a:pPr/>
              <a:t>11.02.2019</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01F2A70B-78F2-4DCF-B53B-C990D2FAFB8A}" type="slidenum">
              <a:rPr lang="tr-TR" smtClean="0"/>
              <a:pPr/>
              <a:t>‹#›</a:t>
            </a:fld>
            <a:endParaRPr lang="tr-TR" dirty="0"/>
          </a:p>
        </p:txBody>
      </p:sp>
    </p:spTree>
    <p:extLst>
      <p:ext uri="{BB962C8B-B14F-4D97-AF65-F5344CB8AC3E}">
        <p14:creationId xmlns=""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1905000"/>
            <a:ext cx="9144000" cy="2667000"/>
          </a:xfrm>
        </p:spPr>
        <p:txBody>
          <a:bodyPr>
            <a:noAutofit/>
          </a:bodyPr>
          <a:lstStyle>
            <a:lvl1pPr latinLnBrk="0">
              <a:defRPr lang="tr-TR" sz="5400"/>
            </a:lvl1pPr>
          </a:lstStyle>
          <a:p>
            <a:r>
              <a:rPr lang="tr-TR" dirty="0"/>
              <a:t>Asıl başlık stili için tıklatın</a:t>
            </a:r>
          </a:p>
        </p:txBody>
      </p:sp>
      <p:sp>
        <p:nvSpPr>
          <p:cNvPr id="3" name="Alt Konu Başlığı 2"/>
          <p:cNvSpPr>
            <a:spLocks noGrp="1"/>
          </p:cNvSpPr>
          <p:nvPr>
            <p:ph type="subTitle" idx="1"/>
          </p:nvPr>
        </p:nvSpPr>
        <p:spPr>
          <a:xfrm>
            <a:off x="1522413" y="5105400"/>
            <a:ext cx="9143999" cy="1066800"/>
          </a:xfrm>
        </p:spPr>
        <p:txBody>
          <a:bodyPr/>
          <a:lstStyle>
            <a:lvl1pPr marL="0" indent="0" algn="l" latinLnBrk="0">
              <a:spcBef>
                <a:spcPts val="0"/>
              </a:spcBef>
              <a:buNone/>
              <a:defRPr lang="tr-TR">
                <a:solidFill>
                  <a:schemeClr val="tx1">
                    <a:tint val="75000"/>
                  </a:schemeClr>
                </a:solidFill>
              </a:defRPr>
            </a:lvl1pPr>
            <a:lvl2pPr marL="457200" indent="0" algn="ctr" latinLnBrk="0">
              <a:buNone/>
              <a:defRPr lang="tr-TR">
                <a:solidFill>
                  <a:schemeClr val="tx1">
                    <a:tint val="75000"/>
                  </a:schemeClr>
                </a:solidFill>
              </a:defRPr>
            </a:lvl2pPr>
            <a:lvl3pPr marL="914400" indent="0" algn="ctr" latinLnBrk="0">
              <a:buNone/>
              <a:defRPr lang="tr-TR">
                <a:solidFill>
                  <a:schemeClr val="tx1">
                    <a:tint val="75000"/>
                  </a:schemeClr>
                </a:solidFill>
              </a:defRPr>
            </a:lvl3pPr>
            <a:lvl4pPr marL="1371600" indent="0" algn="ctr" latinLnBrk="0">
              <a:buNone/>
              <a:defRPr lang="tr-TR">
                <a:solidFill>
                  <a:schemeClr val="tx1">
                    <a:tint val="75000"/>
                  </a:schemeClr>
                </a:solidFill>
              </a:defRPr>
            </a:lvl4pPr>
            <a:lvl5pPr marL="1828800" indent="0" algn="ctr" latinLnBrk="0">
              <a:buNone/>
              <a:defRPr lang="tr-TR">
                <a:solidFill>
                  <a:schemeClr val="tx1">
                    <a:tint val="75000"/>
                  </a:schemeClr>
                </a:solidFill>
              </a:defRPr>
            </a:lvl5pPr>
            <a:lvl6pPr marL="2286000" indent="0" algn="ctr" latinLnBrk="0">
              <a:buNone/>
              <a:defRPr lang="tr-TR">
                <a:solidFill>
                  <a:schemeClr val="tx1">
                    <a:tint val="75000"/>
                  </a:schemeClr>
                </a:solidFill>
              </a:defRPr>
            </a:lvl6pPr>
            <a:lvl7pPr marL="2743200" indent="0" algn="ctr" latinLnBrk="0">
              <a:buNone/>
              <a:defRPr lang="tr-TR">
                <a:solidFill>
                  <a:schemeClr val="tx1">
                    <a:tint val="75000"/>
                  </a:schemeClr>
                </a:solidFill>
              </a:defRPr>
            </a:lvl7pPr>
            <a:lvl8pPr marL="3200400" indent="0" algn="ctr" latinLnBrk="0">
              <a:buNone/>
              <a:defRPr lang="tr-TR">
                <a:solidFill>
                  <a:schemeClr val="tx1">
                    <a:tint val="75000"/>
                  </a:schemeClr>
                </a:solidFill>
              </a:defRPr>
            </a:lvl8pPr>
            <a:lvl9pPr marL="3657600" indent="0" algn="ctr" latinLnBrk="0">
              <a:buNone/>
              <a:defRPr lang="tr-TR">
                <a:solidFill>
                  <a:schemeClr val="tx1">
                    <a:tint val="75000"/>
                  </a:schemeClr>
                </a:solidFill>
              </a:defRPr>
            </a:lvl9pPr>
          </a:lstStyle>
          <a:p>
            <a:r>
              <a:rPr lang="tr-TR" dirty="0"/>
              <a:t>Asıl alt başlık stilini düzenlemek için tıklatın</a:t>
            </a:r>
          </a:p>
        </p:txBody>
      </p:sp>
      <p:grpSp>
        <p:nvGrpSpPr>
          <p:cNvPr id="256" name="çizgi"/>
          <p:cNvGrpSpPr/>
          <p:nvPr/>
        </p:nvGrpSpPr>
        <p:grpSpPr bwMode="invGray">
          <a:xfrm>
            <a:off x="1584896" y="4724400"/>
            <a:ext cx="8631936" cy="64008"/>
            <a:chOff x="-4110038" y="2703513"/>
            <a:chExt cx="17394239" cy="160336"/>
          </a:xfrm>
          <a:solidFill>
            <a:schemeClr val="accent1"/>
          </a:solidFill>
        </p:grpSpPr>
        <p:sp>
          <p:nvSpPr>
            <p:cNvPr id="257" name="Serbest Biçi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8" name="Serbest Biçi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9" name="Serbest Biçi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0" name="Serbest Biçi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1" name="Serbest Biçi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2" name="Serbest Biçi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3" name="Serbest Biçi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4" name="Serbest Biçi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5" name="Serbest Biçi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6" name="Serbest Biçi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7" name="Serbest Biçi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8" name="Serbest Biçi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9" name="Serbest Biçi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0" name="Serbest Biçi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1" name="Serbest Biçi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2" name="Serbest Biçi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3" name="Serbest Biçi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4" name="Serbest Biçi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5" name="Serbest Biçi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6" name="Serbest Biçi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7" name="Serbest Biçi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8" name="Serbest Biçi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9" name="Serbest Biçi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0" name="Serbest Biçi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1" name="Serbest Biçi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2" name="Serbest Biçi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3" name="Serbest Biçi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4" name="Serbest Biçi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5" name="Serbest Biçi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6" name="Serbest Biçi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7" name="Serbest Biçi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8" name="Serbest Biçi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9" name="Serbest Biçi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0" name="Serbest Biçi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1" name="Serbest Biçi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2" name="Serbest Biçi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3" name="Serbest Biçi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4" name="Serbest Biçi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5" name="Serbest Biçi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6" name="Serbest Biçi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7" name="Serbest Biçi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8" name="Serbest Biçi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9" name="Serbest Biçi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0" name="Serbest Biçi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1" name="Serbest Biçi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2" name="Serbest Biçi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3" name="Serbest Biçi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4" name="Serbest Biçi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5" name="Serbest Biçi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6" name="Serbest Biçi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7" name="Serbest Biçi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8" name="Serbest Biçi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9" name="Serbest Biçi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0" name="Serbest Biçi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1" name="Serbest Biçi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2" name="Serbest Biçi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3" name="Serbest Biçi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4" name="Serbest Biçi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5" name="Serbest Biçi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6" name="Serbest Biçi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7" name="Serbest Biçi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8" name="Serbest Biçi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9" name="Serbest Biçi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0" name="Serbest Biçi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1" name="Serbest Biçi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2" name="Serbest Biçi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3" name="Serbest Biçi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4" name="Serbest Biçi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5" name="Serbest Biçi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6" name="Serbest Biçi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7" name="Serbest Biçi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8" name="Serbest Biçi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9" name="Serbest Biçi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0" name="Serbest Biçi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1" name="Serbest Biçi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2" name="Serbest Biçi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3" name="Serbest Biçi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4" name="Serbest Biçi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5" name="Serbest Biçi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6" name="Serbest Biçi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7" name="Serbest Biçi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8" name="Serbest Biçi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9" name="Serbest Biçi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0" name="Serbest Biçi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1" name="Serbest Biçi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2" name="Serbest Biçi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3" name="Serbest Biçi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4" name="Serbest Biçi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5" name="Serbest Biçi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6" name="Serbest Biçi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7" name="Serbest Biçi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8" name="Serbest Biçi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9" name="Serbest Biçi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0" name="Serbest Biçi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1" name="Serbest Biçi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2" name="Serbest Biçi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3" name="Serbest Biçi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4" name="Serbest Biçi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5" name="Serbest Biçi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6" name="Serbest Biçi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7" name="Serbest Biçi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8" name="Serbest Biçi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9" name="Serbest Biçi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0" name="Serbest Biçi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1" name="Serbest Biçi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2" name="Serbest Biçi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3" name="Serbest Biçi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4" name="Serbest Biçi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5" name="Serbest Biçi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6" name="Serbest Biçi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7" name="Serbest Biçi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8" name="Serbest Biçi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9" name="Serbest Biçi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0" name="Serbest Biçi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1" name="Serbest Biçi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2" name="Serbest Biçi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3" name="Serbest Biçi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4" name="Serbest Biçi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5" name="Serbest Biçi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6" name="Serbest Biçi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7" name="Serbest Biçi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8" name="Serbest Biçi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9" name="Serbest Biçi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grpSp>
    </p:spTree>
    <p:extLst>
      <p:ext uri="{BB962C8B-B14F-4D97-AF65-F5344CB8AC3E}">
        <p14:creationId xmlns="" xmlns:p14="http://schemas.microsoft.com/office/powerpoint/2010/main" val="67435665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 name="çizgi"/>
          <p:cNvGrpSpPr/>
          <p:nvPr/>
        </p:nvGrpSpPr>
        <p:grpSpPr bwMode="invGray">
          <a:xfrm>
            <a:off x="1522413" y="1514475"/>
            <a:ext cx="10569575" cy="64008"/>
            <a:chOff x="1522413" y="1514475"/>
            <a:chExt cx="10569575" cy="64008"/>
          </a:xfrm>
        </p:grpSpPr>
        <p:sp>
          <p:nvSpPr>
            <p:cNvPr id="8" name="Serbest Biçi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 name="Serbest Biçi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0" name="Serbest Biçi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lvl5pPr latinLnBrk="0">
              <a:defRPr lang="tr-TR"/>
            </a:lvl5pPr>
            <a:lvl6pPr marL="1956816" latinLnBrk="0">
              <a:defRPr lang="tr-TR"/>
            </a:lvl6pPr>
            <a:lvl7pPr marL="1956816" latinLnBrk="0">
              <a:defRPr lang="tr-TR"/>
            </a:lvl7pPr>
            <a:lvl8pPr marL="1956816" latinLnBrk="0">
              <a:defRPr lang="tr-TR"/>
            </a:lvl8pPr>
            <a:lvl9pPr marL="1956816"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F7ED59F2-41A3-4FC6-B28B-31A520BF1AE3}" type="datetime1">
              <a:rPr lang="tr-TR" smtClean="0"/>
              <a:pPr/>
              <a:t>11.02.2019</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2126793511"/>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 name="çizgi"/>
          <p:cNvGrpSpPr/>
          <p:nvPr/>
        </p:nvGrpSpPr>
        <p:grpSpPr bwMode="invGray">
          <a:xfrm rot="5400000">
            <a:off x="6864412" y="3472598"/>
            <a:ext cx="6492240" cy="64008"/>
            <a:chOff x="1522413" y="1514475"/>
            <a:chExt cx="10569575" cy="64008"/>
          </a:xfrm>
        </p:grpSpPr>
        <p:sp>
          <p:nvSpPr>
            <p:cNvPr id="8"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0"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Dikey Başlık 1"/>
          <p:cNvSpPr>
            <a:spLocks noGrp="1"/>
          </p:cNvSpPr>
          <p:nvPr>
            <p:ph type="title" orient="vert"/>
          </p:nvPr>
        </p:nvSpPr>
        <p:spPr>
          <a:xfrm>
            <a:off x="10361612" y="274639"/>
            <a:ext cx="1371600" cy="5901747"/>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608012" y="277813"/>
            <a:ext cx="9144001" cy="5898573"/>
          </a:xfrm>
        </p:spPr>
        <p:txBody>
          <a:bodyPr vert="eaVert"/>
          <a:lstStyle>
            <a:lvl5pPr latinLnBrk="0">
              <a:defRPr lang="tr-TR"/>
            </a:lvl5pPr>
            <a:lvl6pPr latinLnBrk="0">
              <a:defRPr lang="tr-TR"/>
            </a:lvl6pPr>
            <a:lvl7pPr latinLnBrk="0">
              <a:defRPr lang="tr-TR"/>
            </a:lvl7pPr>
            <a:lvl8pPr latinLnBrk="0">
              <a:defRPr lang="tr-TR" baseline="0"/>
            </a:lvl8pPr>
            <a:lvl9pPr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6CA8D436-8769-48FB-A01A-945FDB6BE38C}" type="datetime1">
              <a:rPr lang="tr-TR" smtClean="0"/>
              <a:pPr/>
              <a:t>11.02.2019</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2211791015"/>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167" name="çizgi"/>
          <p:cNvGrpSpPr/>
          <p:nvPr/>
        </p:nvGrpSpPr>
        <p:grpSpPr bwMode="invGray">
          <a:xfrm>
            <a:off x="1522413" y="1514475"/>
            <a:ext cx="10569575" cy="64008"/>
            <a:chOff x="1522413" y="1514475"/>
            <a:chExt cx="10569575" cy="64008"/>
          </a:xfrm>
        </p:grpSpPr>
        <p:sp>
          <p:nvSpPr>
            <p:cNvPr id="168"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idx="1"/>
          </p:nvPr>
        </p:nvSpPr>
        <p:spPr/>
        <p:txBody>
          <a:bodyPr/>
          <a:lstStyle>
            <a:lvl2pPr marL="548640" latinLnBrk="0">
              <a:defRPr lang="tr-TR"/>
            </a:lvl2pPr>
            <a:lvl3pPr marL="777240" latinLnBrk="0">
              <a:defRPr lang="tr-TR"/>
            </a:lvl3pPr>
            <a:lvl4pPr marL="1005840" latinLnBrk="0">
              <a:defRPr lang="tr-TR"/>
            </a:lvl4pPr>
            <a:lvl5pPr marL="1234440" latinLnBrk="0">
              <a:defRPr lang="tr-TR"/>
            </a:lvl5pPr>
            <a:lvl6pPr marL="1463040" latinLnBrk="0">
              <a:defRPr lang="tr-TR" baseline="0"/>
            </a:lvl6pPr>
            <a:lvl7pPr marL="1691640" latinLnBrk="0">
              <a:defRPr lang="tr-TR" baseline="0"/>
            </a:lvl7pPr>
            <a:lvl8pPr marL="1920240" latinLnBrk="0">
              <a:defRPr lang="tr-TR" baseline="0"/>
            </a:lvl8pPr>
            <a:lvl9pPr marL="2148840"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0DE911D8-B6E8-4E5E-B96D-5B4B0012B439}" type="datetime1">
              <a:rPr lang="tr-TR" smtClean="0"/>
              <a:pPr/>
              <a:t>11.02.2019</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2614472672"/>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grpSp>
        <p:nvGrpSpPr>
          <p:cNvPr id="255" name="çizgi"/>
          <p:cNvGrpSpPr/>
          <p:nvPr/>
        </p:nvGrpSpPr>
        <p:grpSpPr bwMode="invGray">
          <a:xfrm>
            <a:off x="1584896" y="4724400"/>
            <a:ext cx="8631936" cy="64008"/>
            <a:chOff x="-4110038" y="2703513"/>
            <a:chExt cx="17394239" cy="160336"/>
          </a:xfrm>
          <a:solidFill>
            <a:schemeClr val="accent1"/>
          </a:solidFill>
        </p:grpSpPr>
        <p:sp>
          <p:nvSpPr>
            <p:cNvPr id="256" name="Serbest Biçi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7" name="Serbest Biçi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8" name="Serbest Biçi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9" name="Serbest Biçi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0" name="Serbest Biçi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1" name="Serbest Biçi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2" name="Serbest Biçi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3" name="Serbest Biçi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4" name="Serbest Biçi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5" name="Serbest Biçi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6" name="Serbest Biçi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7" name="Serbest Biçi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8" name="Serbest Biçi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9" name="Serbest Biçi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0" name="Serbest Biçi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1" name="Serbest Biçi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2" name="Serbest Biçi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3" name="Serbest Biçi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4" name="Serbest Biçi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5" name="Serbest Biçi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6" name="Serbest Biçi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7" name="Serbest Biçi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8" name="Serbest Biçi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9" name="Serbest Biçi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0" name="Serbest Biçi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1" name="Serbest Biçi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2" name="Serbest Biçi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3" name="Serbest Biçi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4" name="Serbest Biçi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5" name="Serbest Biçi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6" name="Serbest Biçi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7" name="Serbest Biçi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8" name="Serbest Biçi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9" name="Serbest Biçi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0" name="Serbest Biçi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1" name="Serbest Biçi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2" name="Serbest Biçi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3" name="Serbest Biçi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4" name="Serbest Biçi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5" name="Serbest Biçi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6" name="Serbest Biçi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7" name="Serbest Biçi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8" name="Serbest Biçi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9" name="Serbest Biçi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0" name="Serbest Biçi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1" name="Serbest Biçi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2" name="Serbest Biçi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3" name="Serbest Biçi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4" name="Serbest Biçi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5" name="Serbest Biçi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6" name="Serbest Biçi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7" name="Serbest Biçi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8" name="Serbest Biçi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9" name="Serbest Biçi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0" name="Serbest Biçi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1" name="Serbest Biçi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2" name="Serbest Biçi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3" name="Serbest Biçi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4" name="Serbest Biçi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5" name="Serbest Biçi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6" name="Serbest Biçi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7" name="Serbest Biçi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8" name="Serbest Biçi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9" name="Serbest Biçi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0" name="Serbest Biçi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1" name="Serbest Biçi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2" name="Serbest Biçi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3" name="Serbest Biçi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4" name="Serbest Biçi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5" name="Serbest Biçi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6" name="Serbest Biçi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7" name="Serbest Biçi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8" name="Serbest Biçi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9" name="Serbest Biçi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0" name="Serbest Biçi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1" name="Serbest Biçi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2" name="Serbest Biçi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3" name="Serbest Biçi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4" name="Serbest Biçi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5" name="Serbest Biçi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6" name="Serbest Biçi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7" name="Serbest Biçi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8" name="Serbest Biçi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9" name="Serbest Biçi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0" name="Serbest Biçi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1" name="Serbest Biçi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2" name="Serbest Biçi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3" name="Serbest Biçi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4" name="Serbest Biçi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5" name="Serbest Biçi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6" name="Serbest Biçi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7" name="Serbest Biçi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8" name="Serbest Biçi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9" name="Serbest Biçi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0" name="Serbest Biçi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1" name="Serbest Biçi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2" name="Serbest Biçi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3" name="Serbest Biçi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4" name="Serbest Biçi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5" name="Serbest Biçi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6" name="Serbest Biçi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7" name="Serbest Biçi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8" name="Serbest Biçi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9" name="Serbest Biçi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0" name="Serbest Biçi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1" name="Serbest Biçi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2" name="Serbest Biçi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3" name="Serbest Biçi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4" name="Serbest Biçi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5" name="Serbest Biçi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6" name="Serbest Biçi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7" name="Serbest Biçi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8" name="Serbest Biçi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9" name="Serbest Biçi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0" name="Serbest Biçi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1" name="Serbest Biçi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2" name="Serbest Biçi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3" name="Serbest Biçi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4" name="Serbest Biçi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5" name="Serbest Biçi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6" name="Serbest Biçi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7" name="Serbest Biçi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8" name="Serbest Biçi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grpSp>
      <p:sp>
        <p:nvSpPr>
          <p:cNvPr id="2" name="Başlık 1"/>
          <p:cNvSpPr>
            <a:spLocks noGrp="1"/>
          </p:cNvSpPr>
          <p:nvPr>
            <p:ph type="title"/>
          </p:nvPr>
        </p:nvSpPr>
        <p:spPr>
          <a:xfrm>
            <a:off x="1522413" y="1905000"/>
            <a:ext cx="9144000" cy="2667000"/>
          </a:xfrm>
        </p:spPr>
        <p:txBody>
          <a:bodyPr anchor="b">
            <a:noAutofit/>
          </a:bodyPr>
          <a:lstStyle>
            <a:lvl1pPr algn="l" latinLnBrk="0">
              <a:defRPr lang="tr-TR" sz="4400" b="0" cap="none" baseline="0"/>
            </a:lvl1pPr>
          </a:lstStyle>
          <a:p>
            <a:r>
              <a:rPr lang="tr-TR" dirty="0"/>
              <a:t>Asıl başlık stili için tıklatın</a:t>
            </a:r>
          </a:p>
        </p:txBody>
      </p:sp>
      <p:sp>
        <p:nvSpPr>
          <p:cNvPr id="3" name="Metin Yer Tutucusu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tr-TR" sz="2400">
                <a:solidFill>
                  <a:schemeClr val="tx1">
                    <a:tint val="75000"/>
                  </a:schemeClr>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lvl1pPr>
              <a:defRPr/>
            </a:lvl1pPr>
          </a:lstStyle>
          <a:p>
            <a:fld id="{F16060F8-A1EC-4E96-8B5C-3FA7836EABF7}" type="datetime1">
              <a:rPr lang="tr-TR" smtClean="0"/>
              <a:pPr/>
              <a:t>11.02.2019</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4058797780"/>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158" name="çizgi"/>
          <p:cNvGrpSpPr/>
          <p:nvPr/>
        </p:nvGrpSpPr>
        <p:grpSpPr bwMode="invGray">
          <a:xfrm>
            <a:off x="1522413" y="1514475"/>
            <a:ext cx="10569575" cy="64008"/>
            <a:chOff x="1522413" y="1514475"/>
            <a:chExt cx="10569575" cy="64008"/>
          </a:xfrm>
        </p:grpSpPr>
        <p:sp>
          <p:nvSpPr>
            <p:cNvPr id="159"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0"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1"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sz="half" idx="1"/>
          </p:nvPr>
        </p:nvSpPr>
        <p:spPr>
          <a:xfrm>
            <a:off x="1522413" y="1905000"/>
            <a:ext cx="4419599"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246815" y="1905000"/>
            <a:ext cx="4419598"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lvl1pPr>
              <a:defRPr/>
            </a:lvl1pPr>
          </a:lstStyle>
          <a:p>
            <a:fld id="{4C5CB81C-43FF-4981-B12C-1FC82CDC3384}" type="datetime1">
              <a:rPr lang="tr-TR" smtClean="0"/>
              <a:pPr/>
              <a:t>11.02.2019</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168329410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160" name="çizgi"/>
          <p:cNvGrpSpPr/>
          <p:nvPr/>
        </p:nvGrpSpPr>
        <p:grpSpPr bwMode="invGray">
          <a:xfrm>
            <a:off x="1522413" y="1514475"/>
            <a:ext cx="10569575" cy="64008"/>
            <a:chOff x="1522413" y="1514475"/>
            <a:chExt cx="10569575" cy="64008"/>
          </a:xfrm>
        </p:grpSpPr>
        <p:sp>
          <p:nvSpPr>
            <p:cNvPr id="161" name="Serbest Biçi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3"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4"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lvl1pPr latinLnBrk="0">
              <a:defRPr lang="tr-TR"/>
            </a:lvl1pPr>
          </a:lstStyle>
          <a:p>
            <a:r>
              <a:rPr lang="tr-TR" dirty="0"/>
              <a:t>Asıl başlık stili için tıklatın</a:t>
            </a:r>
          </a:p>
        </p:txBody>
      </p:sp>
      <p:sp>
        <p:nvSpPr>
          <p:cNvPr id="3" name="Metin Yer Tutucusu 2"/>
          <p:cNvSpPr>
            <a:spLocks noGrp="1"/>
          </p:cNvSpPr>
          <p:nvPr>
            <p:ph type="body" idx="1"/>
          </p:nvPr>
        </p:nvSpPr>
        <p:spPr>
          <a:xfrm>
            <a:off x="1522413"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522413"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249860"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249860"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marL="1956816" latinLnBrk="0">
              <a:defRPr lang="tr-TR" sz="1600"/>
            </a:lvl5pPr>
            <a:lvl6pPr marL="1956816" latinLnBrk="0">
              <a:defRPr lang="tr-TR" sz="1600"/>
            </a:lvl6pPr>
            <a:lvl7pPr marL="1956816" latinLnBrk="0">
              <a:defRPr lang="tr-TR" sz="1600"/>
            </a:lvl7pPr>
            <a:lvl8pPr marL="1956816" latinLnBrk="0">
              <a:defRPr lang="tr-TR" sz="1600"/>
            </a:lvl8pPr>
            <a:lvl9pPr marL="1956816" latinLnBrk="0">
              <a:defRPr lang="tr-T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lvl1pPr>
              <a:defRPr/>
            </a:lvl1pPr>
          </a:lstStyle>
          <a:p>
            <a:fld id="{A2D7374A-E224-44F7-BB81-BD264CE1BE84}" type="datetime1">
              <a:rPr lang="tr-TR" smtClean="0"/>
              <a:pPr/>
              <a:t>11.02.2019</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4182491816"/>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156" name="çizgi"/>
          <p:cNvGrpSpPr/>
          <p:nvPr/>
        </p:nvGrpSpPr>
        <p:grpSpPr bwMode="invGray">
          <a:xfrm>
            <a:off x="1522413" y="1514475"/>
            <a:ext cx="10569575" cy="64008"/>
            <a:chOff x="1522413" y="1514475"/>
            <a:chExt cx="10569575" cy="64008"/>
          </a:xfrm>
        </p:grpSpPr>
        <p:sp>
          <p:nvSpPr>
            <p:cNvPr id="157"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8"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9"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0"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1"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lvl1pPr>
              <a:defRPr/>
            </a:lvl1pPr>
          </a:lstStyle>
          <a:p>
            <a:fld id="{63DDF5A1-8E2B-48CB-91AE-5745C3DA9B77}" type="datetime1">
              <a:rPr lang="tr-TR" smtClean="0"/>
              <a:pPr/>
              <a:t>11.02.2019</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253156146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lvl1pPr>
              <a:defRPr/>
            </a:lvl1pPr>
          </a:lstStyle>
          <a:p>
            <a:fld id="{C606A482-DE59-4F45-BDF9-C2535463D2D3}" type="datetime1">
              <a:rPr lang="tr-TR" smtClean="0"/>
              <a:pPr/>
              <a:t>11.02.2019</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140596662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615" name="çerçeve"/>
          <p:cNvGrpSpPr/>
          <p:nvPr/>
        </p:nvGrpSpPr>
        <p:grpSpPr bwMode="invGray">
          <a:xfrm>
            <a:off x="4417839" y="1630821"/>
            <a:ext cx="6291028" cy="4575885"/>
            <a:chOff x="4417839" y="1630821"/>
            <a:chExt cx="6291028" cy="4575885"/>
          </a:xfrm>
        </p:grpSpPr>
        <p:grpSp>
          <p:nvGrpSpPr>
            <p:cNvPr id="616" name="Grup 615"/>
            <p:cNvGrpSpPr/>
            <p:nvPr/>
          </p:nvGrpSpPr>
          <p:grpSpPr bwMode="invGray">
            <a:xfrm>
              <a:off x="5414491" y="1630821"/>
              <a:ext cx="5294376" cy="4114800"/>
              <a:chOff x="3310555" y="716546"/>
              <a:chExt cx="5294376" cy="4114800"/>
            </a:xfrm>
          </p:grpSpPr>
          <p:grpSp>
            <p:nvGrpSpPr>
              <p:cNvPr id="768" name="Grup 767"/>
              <p:cNvGrpSpPr/>
              <p:nvPr/>
            </p:nvGrpSpPr>
            <p:grpSpPr bwMode="invGray">
              <a:xfrm flipH="1">
                <a:off x="3310555" y="737968"/>
                <a:ext cx="5294376" cy="54864"/>
                <a:chOff x="1522413" y="1514475"/>
                <a:chExt cx="10569575" cy="64008"/>
              </a:xfrm>
              <a:solidFill>
                <a:schemeClr val="accent1"/>
              </a:solidFill>
            </p:grpSpPr>
            <p:sp>
              <p:nvSpPr>
                <p:cNvPr id="844" name="Serbest Biçi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5" name="Serbest Biçi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6" name="Serbest Biçi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7"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8"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9"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0"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1"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2"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3"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4"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5"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6"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7"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8"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9"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0"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1"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2"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3"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4"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5"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6"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7"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8"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9"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0"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1"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2"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3"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4"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5"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6"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7"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8"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9"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0"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1"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2"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3"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4"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5"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6"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7"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8"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9"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0"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1"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2"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3"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4"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5"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6"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7"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8"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9"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0"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1"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2"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3"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4"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5"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6"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7"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8"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9"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0"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1"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2"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3"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4"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5"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6"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7"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769" name="Grup 768"/>
              <p:cNvGrpSpPr/>
              <p:nvPr/>
            </p:nvGrpSpPr>
            <p:grpSpPr bwMode="invGray">
              <a:xfrm rot="16200000" flipH="1">
                <a:off x="6492229" y="2755658"/>
                <a:ext cx="4114800" cy="36576"/>
                <a:chOff x="1522413" y="1514475"/>
                <a:chExt cx="10569575" cy="64008"/>
              </a:xfrm>
              <a:solidFill>
                <a:schemeClr val="accent1"/>
              </a:solidFill>
            </p:grpSpPr>
            <p:sp>
              <p:nvSpPr>
                <p:cNvPr id="770" name="Serbest Biçi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1" name="Serbest Biçi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2" name="Serbest Biçi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3"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4"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5"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6"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7"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8"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9"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0"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1"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2"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3"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4"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5"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6"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7"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8"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9"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0"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1"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2"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3"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4"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5"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6"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7"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8"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9"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0"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1"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2"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3"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4"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5"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6"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7"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8"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9"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0"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1"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2"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3"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4"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5"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6"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7"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8"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9"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0"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1"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2"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3"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4"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5"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6"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7"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8"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9"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0"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1"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2"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3"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4"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5"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6"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7"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8"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9"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0"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1"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2"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3"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nvGrpSpPr>
            <p:cNvPr id="617" name="Grup 616"/>
            <p:cNvGrpSpPr/>
            <p:nvPr/>
          </p:nvGrpSpPr>
          <p:grpSpPr bwMode="invGray">
            <a:xfrm rot="10800000">
              <a:off x="4417839" y="2091906"/>
              <a:ext cx="5294376" cy="4114800"/>
              <a:chOff x="3310555" y="716546"/>
              <a:chExt cx="5294376" cy="4114800"/>
            </a:xfrm>
          </p:grpSpPr>
          <p:grpSp>
            <p:nvGrpSpPr>
              <p:cNvPr id="618" name="Grup 617"/>
              <p:cNvGrpSpPr/>
              <p:nvPr/>
            </p:nvGrpSpPr>
            <p:grpSpPr bwMode="invGray">
              <a:xfrm flipH="1">
                <a:off x="3310555" y="737968"/>
                <a:ext cx="5294376" cy="54864"/>
                <a:chOff x="1522413" y="1514475"/>
                <a:chExt cx="10569575" cy="64008"/>
              </a:xfrm>
              <a:solidFill>
                <a:schemeClr val="accent1"/>
              </a:solidFill>
            </p:grpSpPr>
            <p:sp>
              <p:nvSpPr>
                <p:cNvPr id="694" name="Serbest Biçi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5" name="Serbest Biçi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6" name="Serbest Biçi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7"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8"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9"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0"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1"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2"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3"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4"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5"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6"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7"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8"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9"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0"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1"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2"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3"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4"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5"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6"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7"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8"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9"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0"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1"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2"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3"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4"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5"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6"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7"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8"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9"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0"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1"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2"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3"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4"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5"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6"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7"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8"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9"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0"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1"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2"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3"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4"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5"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6"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7"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8"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9"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0"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1"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2"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3"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4"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5"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6"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7"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8"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9"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0"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1"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2"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3"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4"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5"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6"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7"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619" name="Grup 618"/>
              <p:cNvGrpSpPr/>
              <p:nvPr/>
            </p:nvGrpSpPr>
            <p:grpSpPr bwMode="invGray">
              <a:xfrm rot="16200000" flipH="1">
                <a:off x="6492229" y="2755658"/>
                <a:ext cx="4114800" cy="36576"/>
                <a:chOff x="1522413" y="1514475"/>
                <a:chExt cx="10569575" cy="64008"/>
              </a:xfrm>
              <a:solidFill>
                <a:schemeClr val="accent1"/>
              </a:solidFill>
            </p:grpSpPr>
            <p:sp>
              <p:nvSpPr>
                <p:cNvPr id="620" name="Serbest Biçi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1" name="Serbest Biçi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2" name="Serbest Biçi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3"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4"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5"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6"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7"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8"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9"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0"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1"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2"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3"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4"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5"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6"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7"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8"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9"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0"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1"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2"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3"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4"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5"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6"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7"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8"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9"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0"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1"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2"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3"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4"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5"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6"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7"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8"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9"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0"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1"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2"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3"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4"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5"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6"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7"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8"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9"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0"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1"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2"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3"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4"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5"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6"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7"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8"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9"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0"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1"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2"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3"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4"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5"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6"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7"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8"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9"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0"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1"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2"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3"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sp>
        <p:nvSpPr>
          <p:cNvPr id="2" name="Başlık 1"/>
          <p:cNvSpPr>
            <a:spLocks noGrp="1"/>
          </p:cNvSpPr>
          <p:nvPr>
            <p:ph type="title"/>
          </p:nvPr>
        </p:nvSpPr>
        <p:spPr>
          <a:xfrm>
            <a:off x="1522414" y="274638"/>
            <a:ext cx="9143998" cy="1020762"/>
          </a:xfrm>
        </p:spPr>
        <p:txBody>
          <a:bodyPr anchor="b">
            <a:noAutofit/>
          </a:bodyPr>
          <a:lstStyle>
            <a:lvl1pPr algn="l" latinLnBrk="0">
              <a:defRPr lang="tr-TR" sz="3200" b="0"/>
            </a:lvl1pPr>
          </a:lstStyle>
          <a:p>
            <a:r>
              <a:rPr lang="tr-TR" dirty="0"/>
              <a:t>Asıl başlık stili için tıklatın</a:t>
            </a:r>
          </a:p>
        </p:txBody>
      </p:sp>
      <p:sp>
        <p:nvSpPr>
          <p:cNvPr id="3" name="İçerik Yer Tutucusu 2"/>
          <p:cNvSpPr>
            <a:spLocks noGrp="1"/>
          </p:cNvSpPr>
          <p:nvPr>
            <p:ph idx="1"/>
          </p:nvPr>
        </p:nvSpPr>
        <p:spPr>
          <a:xfrm>
            <a:off x="4710022" y="1905000"/>
            <a:ext cx="5669280" cy="40386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600"/>
            </a:lvl6pPr>
            <a:lvl7pPr latinLnBrk="0">
              <a:defRPr lang="tr-TR" sz="1600" baseline="0"/>
            </a:lvl7pPr>
            <a:lvl8pPr latinLnBrk="0">
              <a:defRPr lang="tr-TR" sz="1600" baseline="0"/>
            </a:lvl8pPr>
            <a:lvl9pPr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499AC313-7B26-4164-8EC0-1CF147AC114E}" type="datetime1">
              <a:rPr lang="tr-TR" smtClean="0"/>
              <a:pPr/>
              <a:t>11.02.2019</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962116614"/>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614" name="çerçeve"/>
          <p:cNvGrpSpPr/>
          <p:nvPr/>
        </p:nvGrpSpPr>
        <p:grpSpPr bwMode="invGray">
          <a:xfrm flipH="1">
            <a:off x="1447500" y="1630821"/>
            <a:ext cx="6291028" cy="4575885"/>
            <a:chOff x="4417839" y="1630821"/>
            <a:chExt cx="6291028" cy="4575885"/>
          </a:xfrm>
        </p:grpSpPr>
        <p:grpSp>
          <p:nvGrpSpPr>
            <p:cNvPr id="615" name="Grup 614"/>
            <p:cNvGrpSpPr/>
            <p:nvPr/>
          </p:nvGrpSpPr>
          <p:grpSpPr bwMode="invGray">
            <a:xfrm>
              <a:off x="5414491" y="1630821"/>
              <a:ext cx="5294376" cy="4114800"/>
              <a:chOff x="3310555" y="716546"/>
              <a:chExt cx="5294376" cy="4114800"/>
            </a:xfrm>
          </p:grpSpPr>
          <p:grpSp>
            <p:nvGrpSpPr>
              <p:cNvPr id="767" name="Grup 766"/>
              <p:cNvGrpSpPr/>
              <p:nvPr/>
            </p:nvGrpSpPr>
            <p:grpSpPr bwMode="invGray">
              <a:xfrm flipH="1">
                <a:off x="3310555" y="737968"/>
                <a:ext cx="5294376" cy="54864"/>
                <a:chOff x="1522413" y="1514475"/>
                <a:chExt cx="10569575" cy="64008"/>
              </a:xfrm>
              <a:solidFill>
                <a:schemeClr val="accent1"/>
              </a:solidFill>
            </p:grpSpPr>
            <p:sp>
              <p:nvSpPr>
                <p:cNvPr id="843" name="Serbest Biçi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4" name="Serbest Biçi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5" name="Serbest Biçi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6"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7"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8"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9"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0"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1"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2"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3"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4"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5"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6"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7"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8"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9"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0"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1"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2"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3"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4"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5"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6"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7"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8"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9"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0"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1"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2"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3"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4"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5"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6"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7"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8"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9"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0"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1"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2"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3"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4"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5"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6"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7"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8"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9"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0"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1"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2"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3"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4"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5"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6"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7"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8"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9"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0"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1"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2"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3"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4"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5"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6"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7"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8"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9"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0"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1"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2"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3"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4"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5"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6"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768" name="Grup 767"/>
              <p:cNvGrpSpPr/>
              <p:nvPr/>
            </p:nvGrpSpPr>
            <p:grpSpPr bwMode="invGray">
              <a:xfrm rot="16200000" flipH="1">
                <a:off x="6492229" y="2755658"/>
                <a:ext cx="4114800" cy="36576"/>
                <a:chOff x="1522413" y="1514475"/>
                <a:chExt cx="10569575" cy="64008"/>
              </a:xfrm>
              <a:solidFill>
                <a:schemeClr val="accent1"/>
              </a:solidFill>
            </p:grpSpPr>
            <p:sp>
              <p:nvSpPr>
                <p:cNvPr id="769" name="Serbest Biçi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0" name="Serbest Biçi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1" name="Serbest Biçi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2"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3"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4"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5"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6"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7"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8"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9"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0"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1"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2"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3"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4"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5"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6"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7"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8"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9"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0"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1"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2"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3"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4"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5"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6"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7"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8"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9"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0"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1"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2"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3"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4"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5"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6"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7"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8"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9"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0"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1"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2"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3"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4"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5"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6"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7"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8"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9"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0"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1"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2"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3"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4"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5"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6"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7"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8"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9"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0"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1"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2"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3"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4"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5"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6"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7"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8"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9"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0"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1"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2"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nvGrpSpPr>
            <p:cNvPr id="616" name="Grup 615"/>
            <p:cNvGrpSpPr/>
            <p:nvPr/>
          </p:nvGrpSpPr>
          <p:grpSpPr bwMode="invGray">
            <a:xfrm rot="10800000">
              <a:off x="4417839" y="2091906"/>
              <a:ext cx="5294376" cy="4114800"/>
              <a:chOff x="3310555" y="716546"/>
              <a:chExt cx="5294376" cy="4114800"/>
            </a:xfrm>
          </p:grpSpPr>
          <p:grpSp>
            <p:nvGrpSpPr>
              <p:cNvPr id="617" name="Grup 616"/>
              <p:cNvGrpSpPr/>
              <p:nvPr/>
            </p:nvGrpSpPr>
            <p:grpSpPr bwMode="invGray">
              <a:xfrm flipH="1">
                <a:off x="3310555" y="737968"/>
                <a:ext cx="5294376" cy="54864"/>
                <a:chOff x="1522413" y="1514475"/>
                <a:chExt cx="10569575" cy="64008"/>
              </a:xfrm>
              <a:solidFill>
                <a:schemeClr val="accent1"/>
              </a:solidFill>
            </p:grpSpPr>
            <p:sp>
              <p:nvSpPr>
                <p:cNvPr id="693" name="Serbest Biçi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4" name="Serbest Biçi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5" name="Serbest Biçi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6"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7"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8"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9"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0"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1"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2"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3"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4"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5"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6"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7"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8"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9"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0"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1"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2"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3"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4"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5"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6"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7"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8"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9"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0"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1"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2"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3"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4"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5"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6"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7"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8"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9"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0"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1"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2"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3"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4"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5"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6"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7"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8"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9"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0"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1"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2"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3"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4"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5"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6"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7"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8"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9"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0"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1"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2"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3"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4"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5"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6"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7"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8"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9"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0"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1"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2"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3"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4"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5"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6"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618" name="Grup 617"/>
              <p:cNvGrpSpPr/>
              <p:nvPr/>
            </p:nvGrpSpPr>
            <p:grpSpPr bwMode="invGray">
              <a:xfrm rot="16200000" flipH="1">
                <a:off x="6492229" y="2755658"/>
                <a:ext cx="4114800" cy="36576"/>
                <a:chOff x="1522413" y="1514475"/>
                <a:chExt cx="10569575" cy="64008"/>
              </a:xfrm>
              <a:solidFill>
                <a:schemeClr val="accent1"/>
              </a:solidFill>
            </p:grpSpPr>
            <p:sp>
              <p:nvSpPr>
                <p:cNvPr id="619" name="Serbest Biçi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0" name="Serbest Biçi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1" name="Serbest Biçi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2" name="Serbest Biçi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3" name="Serbest Biçi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4" name="Serbest Biçi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5" name="Serbest Biçi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6" name="Serbest Biçi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7" name="Serbest Biçi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8" name="Serbest Biçi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9" name="Serbest Biçi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0" name="Serbest Biçi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1" name="Serbest Biçi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2" name="Serbest Biçi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3" name="Serbest Biçi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4" name="Serbest Biçi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5" name="Serbest Biçi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6" name="Serbest Biçi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7" name="Serbest Biçi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8" name="Serbest Biçi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9" name="Serbest Biçi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0" name="Serbest Biçi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1" name="Serbest Biçi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2" name="Serbest Biçi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3" name="Serbest Biçi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4" name="Serbest Biçi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5" name="Serbest Biçi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6" name="Serbest Biçi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7" name="Serbest Biçi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8" name="Serbest Biçi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9" name="Serbest Biçi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0" name="Serbest Biçi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1" name="Serbest Biçi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2" name="Serbest Biçi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3" name="Serbest Biçi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4" name="Serbest Biçi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5" name="Serbest Biçi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6" name="Serbest Biçi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7" name="Serbest Biçi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8" name="Serbest Biçi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9" name="Serbest Biçi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0" name="Serbest Biçi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1" name="Serbest Biçi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2" name="Serbest Biçi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3" name="Serbest Biçi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4" name="Serbest Biçi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5" name="Serbest Biçi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6" name="Serbest Biçi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7" name="Serbest Biçi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8" name="Serbest Biçi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9" name="Serbest Biçi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0" name="Serbest Biçi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1" name="Serbest Biçi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2" name="Serbest Biçi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3" name="Serbest Biçi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4" name="Serbest Biçi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5" name="Serbest Biçi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6" name="Serbest Biçi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7" name="Serbest Biçi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8" name="Serbest Biçi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9" name="Serbest Biçi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0" name="Serbest Biçi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1" name="Serbest Biçi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2" name="Serbest Biçi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3" name="Serbest Biçi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4" name="Serbest Biçi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5" name="Serbest Biçi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6" name="Serbest Biçi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7" name="Serbest Biçi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8" name="Serbest Biçi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9" name="Serbest Biçi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0" name="Serbest Biçi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1" name="Serbest Biçi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2" name="Serbest Biçi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sp>
        <p:nvSpPr>
          <p:cNvPr id="2" name="Başlık 1"/>
          <p:cNvSpPr>
            <a:spLocks noGrp="1"/>
          </p:cNvSpPr>
          <p:nvPr>
            <p:ph type="title"/>
          </p:nvPr>
        </p:nvSpPr>
        <p:spPr>
          <a:xfrm>
            <a:off x="1522414" y="274638"/>
            <a:ext cx="9143998" cy="1020762"/>
          </a:xfrm>
        </p:spPr>
        <p:txBody>
          <a:bodyPr anchor="b">
            <a:noAutofit/>
          </a:bodyPr>
          <a:lstStyle>
            <a:lvl1pPr algn="l" latinLnBrk="0">
              <a:defRPr lang="tr-TR" sz="3200" b="0"/>
            </a:lvl1pPr>
          </a:lstStyle>
          <a:p>
            <a:r>
              <a:rPr lang="tr-TR" dirty="0"/>
              <a:t>Asıl başlık stili için tıklatın</a:t>
            </a:r>
          </a:p>
        </p:txBody>
      </p:sp>
      <p:sp>
        <p:nvSpPr>
          <p:cNvPr id="3" name="Resim Yer Tutucusu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tr-TR" sz="24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r>
              <a:rPr lang="tr-TR" dirty="0" smtClean="0"/>
              <a:t>Resim eklemek için simgeyi tıklatın</a:t>
            </a:r>
            <a:endParaRPr lang="tr-TR" dirty="0"/>
          </a:p>
        </p:txBody>
      </p:sp>
      <p:sp>
        <p:nvSpPr>
          <p:cNvPr id="4" name="Metin Yer Tutucusu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882AE158-C4A9-4B86-8EDF-33D6A1AEC111}" type="datetime1">
              <a:rPr lang="tr-TR" smtClean="0"/>
              <a:pPr/>
              <a:t>11.02.2019</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3617694101"/>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tr-TR" sz="1000">
                <a:solidFill>
                  <a:schemeClr val="tx1">
                    <a:tint val="75000"/>
                  </a:schemeClr>
                </a:solidFill>
              </a:defRPr>
            </a:lvl1pPr>
          </a:lstStyle>
          <a:p>
            <a:fld id="{ABD71D7C-09B5-49B1-AEDB-EE9DBED80D9B}" type="datetime1">
              <a:rPr lang="tr-TR" smtClean="0"/>
              <a:pPr/>
              <a:t>11.02.2019</a:t>
            </a:fld>
            <a:endParaRPr lang="tr-TR" dirty="0"/>
          </a:p>
        </p:txBody>
      </p:sp>
      <p:sp>
        <p:nvSpPr>
          <p:cNvPr id="5" name="Alt Bilgi Yer Tutucusu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tr-TR" sz="10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tr-TR" sz="1000">
                <a:solidFill>
                  <a:schemeClr val="tx1">
                    <a:tint val="75000"/>
                  </a:schemeClr>
                </a:solidFill>
              </a:defRPr>
            </a:lvl1pPr>
          </a:lstStyle>
          <a:p>
            <a:fld id="{25BA54BD-C84D-46CE-8B72-31BFB26ABA43}" type="slidenum">
              <a:rPr lang="tr-TR" smtClean="0"/>
              <a:pPr/>
              <a:t>‹#›</a:t>
            </a:fld>
            <a:endParaRPr lang="tr-TR" dirty="0"/>
          </a:p>
        </p:txBody>
      </p:sp>
    </p:spTree>
    <p:extLst>
      <p:ext uri="{BB962C8B-B14F-4D97-AF65-F5344CB8AC3E}">
        <p14:creationId xmlns=""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lang="tr-T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lang="tr-T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lang="tr-T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lang="tr-T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22512" y="2357430"/>
            <a:ext cx="6786610" cy="1071570"/>
          </a:xfrm>
          <a:ln>
            <a:solidFill>
              <a:srgbClr val="7030A0"/>
            </a:solidFill>
          </a:ln>
          <a:effectLst>
            <a:glow rad="139700">
              <a:schemeClr val="accent6">
                <a:satMod val="175000"/>
                <a:alpha val="40000"/>
              </a:schemeClr>
            </a:glow>
          </a:effectLst>
        </p:spPr>
        <p:txBody>
          <a:bodyPr/>
          <a:lstStyle/>
          <a:p>
            <a:pPr algn="ctr"/>
            <a:r>
              <a:rPr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AİR POLLUTİON</a:t>
            </a:r>
            <a:endPar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Alt Başlık"/>
          <p:cNvSpPr>
            <a:spLocks noGrp="1"/>
          </p:cNvSpPr>
          <p:nvPr>
            <p:ph type="subTitle" idx="1"/>
          </p:nvPr>
        </p:nvSpPr>
        <p:spPr/>
        <p:txBody>
          <a:bodyP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b="1" smtClean="0">
                <a:ln/>
                <a:solidFill>
                  <a:schemeClr val="accent3"/>
                </a:solidFill>
              </a:rPr>
              <a:t>Prepared by:Okan Aslantaş</a:t>
            </a:r>
          </a:p>
          <a:p>
            <a:r>
              <a:rPr b="1" smtClean="0">
                <a:ln/>
                <a:solidFill>
                  <a:schemeClr val="accent3"/>
                </a:solidFill>
              </a:rPr>
              <a:t>Class:11/C</a:t>
            </a:r>
          </a:p>
          <a:p>
            <a:r>
              <a:rPr b="1" smtClean="0">
                <a:ln/>
                <a:solidFill>
                  <a:schemeClr val="accent3"/>
                </a:solidFill>
              </a:rPr>
              <a:t>Number:304</a:t>
            </a:r>
            <a:endParaRPr lang="tr-TR" b="1" dirty="0">
              <a:ln/>
              <a:solidFill>
                <a:schemeClr val="accent3"/>
              </a:solidFill>
            </a:endParaRPr>
          </a:p>
        </p:txBody>
      </p:sp>
    </p:spTree>
  </p:cSld>
  <p:clrMapOvr>
    <a:masterClrMapping/>
  </p:clrMapOvr>
  <p:transition spd="med">
    <p:randomBar dir="vert"/>
    <p:sndAc>
      <p:stSnd>
        <p:snd r:embed="rId2" name="applaus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Criteria Air Pollutants</a:t>
            </a:r>
            <a:endParaRPr lang="tr-TR" dirty="0">
              <a:solidFill>
                <a:srgbClr val="92D050"/>
              </a:solidFill>
            </a:endParaRPr>
          </a:p>
        </p:txBody>
      </p:sp>
      <p:sp>
        <p:nvSpPr>
          <p:cNvPr id="3" name="2 İçerik Yer Tutucusu"/>
          <p:cNvSpPr>
            <a:spLocks noGrp="1"/>
          </p:cNvSpPr>
          <p:nvPr>
            <p:ph idx="1"/>
          </p:nvPr>
        </p:nvSpPr>
        <p:spPr/>
        <p:txBody>
          <a:bodyPr>
            <a:normAutofit lnSpcReduction="10000"/>
          </a:bodyPr>
          <a:lstStyle/>
          <a:p>
            <a:r>
              <a:rPr smtClean="0"/>
              <a:t>Carbon monoxide (CO)</a:t>
            </a:r>
          </a:p>
          <a:p>
            <a:r>
              <a:rPr smtClean="0"/>
              <a:t>Nitrogen dioxide (NO2)</a:t>
            </a:r>
          </a:p>
          <a:p>
            <a:r>
              <a:rPr smtClean="0"/>
              <a:t>Sulfur dioxide (SO2)</a:t>
            </a:r>
          </a:p>
          <a:p>
            <a:r>
              <a:rPr smtClean="0"/>
              <a:t>Ozone (O3)</a:t>
            </a:r>
          </a:p>
          <a:p>
            <a:r>
              <a:rPr smtClean="0"/>
              <a:t>Particulate matter (PM)</a:t>
            </a:r>
          </a:p>
          <a:p>
            <a:r>
              <a:rPr smtClean="0"/>
              <a:t>Lead (PB)</a:t>
            </a:r>
          </a:p>
          <a:p>
            <a:r>
              <a:rPr smtClean="0"/>
              <a:t>Volatile organic compounds (UOC)</a:t>
            </a:r>
          </a:p>
          <a:p>
            <a:r>
              <a:rPr smtClean="0"/>
              <a:t>Hydrocarbons</a:t>
            </a:r>
          </a:p>
          <a:p>
            <a:endParaRPr lang="tr-TR"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428604"/>
            <a:ext cx="9143998" cy="866796"/>
          </a:xfrm>
        </p:spPr>
        <p:txBody>
          <a:bodyPr/>
          <a:lstStyle/>
          <a:p>
            <a:pPr algn="ctr"/>
            <a:r>
              <a:rPr smtClean="0">
                <a:solidFill>
                  <a:srgbClr val="FF0000"/>
                </a:solidFill>
              </a:rPr>
              <a:t>Carbon Monoxide (CO)</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a:t>
            </a:r>
            <a:r>
              <a:rPr lang="en-US" dirty="0" smtClean="0"/>
              <a:t>It is a </a:t>
            </a:r>
            <a:r>
              <a:rPr lang="en-US" dirty="0" err="1" smtClean="0"/>
              <a:t>colourless</a:t>
            </a:r>
            <a:r>
              <a:rPr lang="en-US" dirty="0" smtClean="0"/>
              <a:t>, odorless gas and occurs when the carbon in fuels does not burn properly. The main source is internal combustion engines (85-95%). Industry, wood burning and forest fires are the main sources of CO emissions. Co alveolar-capillary easily diffuse in the membrane by binding hemoglobin leads to </a:t>
            </a:r>
            <a:r>
              <a:rPr lang="en-US" dirty="0" err="1" smtClean="0"/>
              <a:t>COHb</a:t>
            </a:r>
            <a:r>
              <a:rPr lang="en-US" dirty="0" smtClean="0"/>
              <a:t> formation in the blood. CO binds 200 times more strongly to Hemoglobin than O2. Therefore, preventing the transfer of O2 to the tissues causes suffocation.</a:t>
            </a:r>
            <a:endParaRPr lang="tr-TR"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71480"/>
            <a:ext cx="9143998" cy="723920"/>
          </a:xfrm>
        </p:spPr>
        <p:txBody>
          <a:bodyPr/>
          <a:lstStyle/>
          <a:p>
            <a:pPr algn="ctr"/>
            <a:r>
              <a:rPr smtClean="0">
                <a:solidFill>
                  <a:srgbClr val="FF0000"/>
                </a:solidFill>
              </a:rPr>
              <a:t>Nitrogen Oxides </a:t>
            </a:r>
            <a:r>
              <a:rPr b="1" smtClean="0">
                <a:solidFill>
                  <a:srgbClr val="FF0000"/>
                </a:solidFill>
              </a:rPr>
              <a:t>(NO</a:t>
            </a:r>
            <a:r>
              <a:rPr b="1" baseline="-25000" smtClean="0">
                <a:solidFill>
                  <a:srgbClr val="FF0000"/>
                </a:solidFill>
              </a:rPr>
              <a:t>x</a:t>
            </a:r>
            <a:r>
              <a:rPr b="1" smtClean="0">
                <a:solidFill>
                  <a:srgbClr val="FF0000"/>
                </a:solidFill>
              </a:rPr>
              <a:t>)</a:t>
            </a:r>
            <a:endParaRPr lang="tr-TR" dirty="0">
              <a:solidFill>
                <a:srgbClr val="FF0000"/>
              </a:solidFill>
            </a:endParaRPr>
          </a:p>
        </p:txBody>
      </p:sp>
      <p:sp>
        <p:nvSpPr>
          <p:cNvPr id="3" name="2 İçerik Yer Tutucusu"/>
          <p:cNvSpPr>
            <a:spLocks noGrp="1"/>
          </p:cNvSpPr>
          <p:nvPr>
            <p:ph idx="1"/>
          </p:nvPr>
        </p:nvSpPr>
        <p:spPr/>
        <p:txBody>
          <a:bodyPr>
            <a:normAutofit fontScale="85000" lnSpcReduction="10000"/>
          </a:bodyPr>
          <a:lstStyle/>
          <a:p>
            <a:pPr>
              <a:buNone/>
            </a:pPr>
            <a:r>
              <a:rPr smtClean="0"/>
              <a:t>         </a:t>
            </a:r>
            <a:r>
              <a:rPr lang="en-US" dirty="0" smtClean="0"/>
              <a:t>Nitrogen oxides (</a:t>
            </a:r>
            <a:r>
              <a:rPr lang="en-US" dirty="0" err="1" smtClean="0"/>
              <a:t>NOx</a:t>
            </a:r>
            <a:r>
              <a:rPr lang="en-US" dirty="0" smtClean="0"/>
              <a:t>) are highly reactive gases formed at high temperatures (1200 OC). Many types of nitrogen oxides are colorless and odorless and do not dissolve in water. For this reason, the upper respiratory tract is eliminated until the most extreme of the respiratory tract is inhaled and they show negative effects in these areas. The combustion results in nitrogen monoxide (no) at high temperatures, and nitrogen dioxide (NO2) at low temperatures. No oxidation results in NO2 released into the atmosphere. NO2, which is widely found in the atmosphere, is a powerful oxidant. And when found together with particles, it can be seen in urban areas as a reddish-brown layer. Occurs when solid or liquid fuels are burned at high temperatures and </a:t>
            </a:r>
            <a:r>
              <a:rPr lang="en-US" dirty="0" err="1" smtClean="0"/>
              <a:t>NOx</a:t>
            </a:r>
            <a:r>
              <a:rPr lang="en-US" dirty="0" smtClean="0"/>
              <a:t>. Two important sources are motor vehicles and thermal power plants. Other industrial facilities, fuel consumption for commercial and domestic heating are among other </a:t>
            </a:r>
            <a:r>
              <a:rPr lang="en-US" dirty="0" err="1" smtClean="0"/>
              <a:t>NOx</a:t>
            </a:r>
            <a:r>
              <a:rPr lang="en-US" dirty="0" smtClean="0"/>
              <a:t> sources. In particular, due to the increase in the number of vehicles in urban areas, </a:t>
            </a:r>
            <a:r>
              <a:rPr lang="en-US" dirty="0" err="1" smtClean="0"/>
              <a:t>NOx</a:t>
            </a:r>
            <a:r>
              <a:rPr lang="en-US" dirty="0" smtClean="0"/>
              <a:t> concentrations are also increasing. In developing countries, emissions of nitrous oxide increase due to increased number of vehicles and industrialization, even if the SO2 and particulate matter in general show a decrease.</a:t>
            </a:r>
            <a:endParaRPr lang="tr-TR"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00042"/>
            <a:ext cx="9143998" cy="795358"/>
          </a:xfrm>
        </p:spPr>
        <p:txBody>
          <a:bodyPr/>
          <a:lstStyle/>
          <a:p>
            <a:pPr algn="ctr"/>
            <a:r>
              <a:rPr smtClean="0">
                <a:solidFill>
                  <a:srgbClr val="FF0000"/>
                </a:solidFill>
              </a:rPr>
              <a:t>Sulfur Dioxide (SO2)</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a:t>
            </a:r>
            <a:r>
              <a:rPr lang="en-US" dirty="0" smtClean="0"/>
              <a:t>It is a </a:t>
            </a:r>
            <a:r>
              <a:rPr lang="en-US" dirty="0" err="1" smtClean="0"/>
              <a:t>colourless</a:t>
            </a:r>
            <a:r>
              <a:rPr lang="en-US" dirty="0" smtClean="0"/>
              <a:t>, non-flammable gas. Approximately 60% of the </a:t>
            </a:r>
            <a:r>
              <a:rPr lang="en-US" dirty="0" err="1" smtClean="0"/>
              <a:t>sulphur</a:t>
            </a:r>
            <a:r>
              <a:rPr lang="en-US" dirty="0" smtClean="0"/>
              <a:t> oxides released each year are formed by burning coal. Thermal power plants where coal is used as fuel are the largest sources of SO2 emissions. It is also found in natural sources such as forest fires and volcanic activities. Irritation of the nose and pharynx can lead to spasms in the main airways. Because this gas dissolves in water, it is eliminated largely from the nose and pharynx before reaching the tip points in the respiratory tract. It forms sulfate aerosols and particles in the atmosphere. These particles can be carried to very long distances with the wind. Solution of moisture, sunlight and in the presence of some chemicals creates sulfuric acid. Acid has an important contribution to the formation of rain.</a:t>
            </a:r>
            <a:endParaRPr lang="tr-TR"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71480"/>
            <a:ext cx="9143998" cy="723920"/>
          </a:xfrm>
        </p:spPr>
        <p:txBody>
          <a:bodyPr/>
          <a:lstStyle/>
          <a:p>
            <a:pPr algn="ctr"/>
            <a:r>
              <a:rPr smtClean="0">
                <a:solidFill>
                  <a:srgbClr val="FF0000"/>
                </a:solidFill>
              </a:rPr>
              <a:t>Ozone (O3)</a:t>
            </a:r>
            <a:endParaRPr lang="tr-TR" dirty="0">
              <a:solidFill>
                <a:srgbClr val="FF0000"/>
              </a:solidFill>
            </a:endParaRPr>
          </a:p>
        </p:txBody>
      </p:sp>
      <p:sp>
        <p:nvSpPr>
          <p:cNvPr id="3" name="2 İçerik Yer Tutucusu"/>
          <p:cNvSpPr>
            <a:spLocks noGrp="1"/>
          </p:cNvSpPr>
          <p:nvPr>
            <p:ph idx="1"/>
          </p:nvPr>
        </p:nvSpPr>
        <p:spPr>
          <a:xfrm>
            <a:off x="1308066" y="1928802"/>
            <a:ext cx="9572692" cy="4267200"/>
          </a:xfrm>
        </p:spPr>
        <p:txBody>
          <a:bodyPr/>
          <a:lstStyle/>
          <a:p>
            <a:pPr>
              <a:buNone/>
            </a:pPr>
            <a:r>
              <a:rPr smtClean="0"/>
              <a:t>           </a:t>
            </a:r>
            <a:r>
              <a:rPr lang="en-US" dirty="0" smtClean="0"/>
              <a:t>The natural composition of the atmosphere ozone in the stratosphere is a highly reactive gas that reaches peak concentrations in the layer. Ozone shows the negative effects of the lungs by reaching the depths of the respiratory system because it is not dissolved in water (201). Troposphere is produced as a result of anthropogenic activities. It consists of photochemical processes that occur at the presence of NO2 and sunlight in urban and rural environments. In the 1950s, the Los Angeles atmosphere began to be noticed. Although the transport from stratosphere contributes to the increase of O3 in the atmosphere we live in, it is highly produced from </a:t>
            </a:r>
            <a:r>
              <a:rPr lang="en-US" dirty="0" err="1" smtClean="0"/>
              <a:t>atropogenic</a:t>
            </a:r>
            <a:r>
              <a:rPr lang="en-US" dirty="0" smtClean="0"/>
              <a:t> sources.</a:t>
            </a:r>
            <a:endParaRPr lang="tr-TR"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71480"/>
            <a:ext cx="9143998" cy="723920"/>
          </a:xfrm>
        </p:spPr>
        <p:txBody>
          <a:bodyPr/>
          <a:lstStyle/>
          <a:p>
            <a:pPr algn="ctr"/>
            <a:r>
              <a:rPr smtClean="0">
                <a:solidFill>
                  <a:srgbClr val="FF0000"/>
                </a:solidFill>
              </a:rPr>
              <a:t>Particulate</a:t>
            </a:r>
            <a:r>
              <a:rPr smtClean="0"/>
              <a:t> </a:t>
            </a:r>
            <a:r>
              <a:rPr smtClean="0">
                <a:solidFill>
                  <a:srgbClr val="FF0000"/>
                </a:solidFill>
              </a:rPr>
              <a:t>matter (PM)</a:t>
            </a:r>
          </a:p>
        </p:txBody>
      </p:sp>
      <p:sp>
        <p:nvSpPr>
          <p:cNvPr id="3" name="2 İçerik Yer Tutucusu"/>
          <p:cNvSpPr>
            <a:spLocks noGrp="1"/>
          </p:cNvSpPr>
          <p:nvPr>
            <p:ph idx="1"/>
          </p:nvPr>
        </p:nvSpPr>
        <p:spPr>
          <a:xfrm>
            <a:off x="1450942" y="1905000"/>
            <a:ext cx="9215472" cy="4267200"/>
          </a:xfrm>
        </p:spPr>
        <p:txBody>
          <a:bodyPr>
            <a:normAutofit lnSpcReduction="10000"/>
          </a:bodyPr>
          <a:lstStyle/>
          <a:p>
            <a:pPr>
              <a:buNone/>
            </a:pPr>
            <a:r>
              <a:rPr smtClean="0"/>
              <a:t>         </a:t>
            </a:r>
            <a:r>
              <a:rPr lang="en-US" dirty="0" smtClean="0"/>
              <a:t>Particulate matter in the air is one of the most important pollutants affecting human health. The negative effect on health by particle size is linear. More than 10 µM of PM is kept in the nose and </a:t>
            </a:r>
            <a:r>
              <a:rPr lang="en-US" dirty="0" err="1" smtClean="0"/>
              <a:t>nasopharynx</a:t>
            </a:r>
            <a:r>
              <a:rPr lang="en-US" dirty="0" smtClean="0"/>
              <a:t>. While smaller than 10 µm is accumulated in the bronchi 1-2 microns diameter </a:t>
            </a:r>
            <a:r>
              <a:rPr lang="en-US" dirty="0" err="1" smtClean="0"/>
              <a:t>alveollerde</a:t>
            </a:r>
            <a:r>
              <a:rPr lang="en-US" dirty="0" smtClean="0"/>
              <a:t> 0.1 microns in diameter </a:t>
            </a:r>
            <a:r>
              <a:rPr lang="en-US" dirty="0" err="1" smtClean="0"/>
              <a:t>alveollerde</a:t>
            </a:r>
            <a:r>
              <a:rPr lang="en-US" dirty="0" smtClean="0"/>
              <a:t> </a:t>
            </a:r>
            <a:r>
              <a:rPr lang="en-US" dirty="0" err="1" smtClean="0"/>
              <a:t>intracapillary</a:t>
            </a:r>
            <a:r>
              <a:rPr lang="en-US" dirty="0" smtClean="0"/>
              <a:t> range is diffused. In addition to the physical properties of particulate matter, chemical composition is also very important in terms of Health. Particulate substances can be found in the bodies of heavy metals such as mercury, lead, cadmium and carcinogenic chemicals and can pose a significant threat to health. These poisonous and cancer-producing chemicals combine with moisture to form acids. The agency, volatile ash, gasoline and diesel vehicle exhaust particles </a:t>
            </a:r>
            <a:r>
              <a:rPr lang="en-US" dirty="0" err="1" smtClean="0"/>
              <a:t>benzo</a:t>
            </a:r>
            <a:r>
              <a:rPr lang="en-US" dirty="0" smtClean="0"/>
              <a:t>(a)</a:t>
            </a:r>
            <a:r>
              <a:rPr lang="en-US" dirty="0" err="1" smtClean="0"/>
              <a:t>pyrene</a:t>
            </a:r>
            <a:r>
              <a:rPr lang="en-US" dirty="0" smtClean="0"/>
              <a:t> cancer-causing substances such as the long-term breathing of these causes cancer.</a:t>
            </a:r>
            <a:endParaRPr lang="tr-TR"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00042"/>
            <a:ext cx="9143998" cy="795358"/>
          </a:xfrm>
        </p:spPr>
        <p:txBody>
          <a:bodyPr/>
          <a:lstStyle/>
          <a:p>
            <a:pPr algn="ctr"/>
            <a:r>
              <a:rPr smtClean="0">
                <a:solidFill>
                  <a:srgbClr val="FF0000"/>
                </a:solidFill>
              </a:rPr>
              <a:t>Lead (PB)</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a:t>
            </a:r>
            <a:r>
              <a:rPr lang="en-US" dirty="0" smtClean="0"/>
              <a:t>It is the most important metal that leads to air pollution. It is caused by the burning of coal and garbage from car engines, industrial plants, insecticides, paints, and lead-free gasoline. Lead causes more serious poisoning especially in children. Anemia is important in terms of causing mental retardation and behavioral problems.</a:t>
            </a:r>
            <a:endParaRPr lang="tr-TR"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428604"/>
            <a:ext cx="9143998" cy="866796"/>
          </a:xfrm>
        </p:spPr>
        <p:txBody>
          <a:bodyPr>
            <a:normAutofit/>
          </a:bodyPr>
          <a:lstStyle/>
          <a:p>
            <a:pPr algn="ctr"/>
            <a:r>
              <a:rPr smtClean="0">
                <a:solidFill>
                  <a:srgbClr val="FF0000"/>
                </a:solidFill>
              </a:rPr>
              <a:t>Volatile organic compounds (UOC)</a:t>
            </a:r>
            <a:endParaRPr lang="tr-TR" dirty="0">
              <a:solidFill>
                <a:srgbClr val="FF0000"/>
              </a:solidFill>
            </a:endParaRPr>
          </a:p>
        </p:txBody>
      </p:sp>
      <p:sp>
        <p:nvSpPr>
          <p:cNvPr id="3" name="2 İçerik Yer Tutucusu"/>
          <p:cNvSpPr>
            <a:spLocks noGrp="1"/>
          </p:cNvSpPr>
          <p:nvPr>
            <p:ph idx="1"/>
          </p:nvPr>
        </p:nvSpPr>
        <p:spPr/>
        <p:txBody>
          <a:bodyPr/>
          <a:lstStyle/>
          <a:p>
            <a:pPr>
              <a:buNone/>
            </a:pPr>
            <a:r>
              <a:rPr lang="en-US" dirty="0" smtClean="0"/>
              <a:t>There are many chemicals in this class and there are over 300 types. Its main sources are motor vehicles, exhaust emissions, industrial and power plants engaged in chemical production. Benzene, toluene, </a:t>
            </a:r>
            <a:r>
              <a:rPr lang="en-US" dirty="0" err="1" smtClean="0"/>
              <a:t>ethylbenzene</a:t>
            </a:r>
            <a:r>
              <a:rPr lang="en-US" dirty="0" smtClean="0"/>
              <a:t>, </a:t>
            </a:r>
            <a:r>
              <a:rPr lang="en-US" dirty="0" err="1" smtClean="0"/>
              <a:t>xylene</a:t>
            </a:r>
            <a:r>
              <a:rPr lang="en-US" dirty="0" smtClean="0"/>
              <a:t> are the most common forms of health risk. Short and long term adverse health effects. It determines the photochemical reaction processes in the presence of emission, evaporation, deposition and sunlight concentrations in the atmosphere.</a:t>
            </a:r>
            <a:endParaRPr lang="tr-TR"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00042"/>
            <a:ext cx="9143998" cy="795358"/>
          </a:xfrm>
        </p:spPr>
        <p:txBody>
          <a:bodyPr>
            <a:normAutofit/>
          </a:bodyPr>
          <a:lstStyle/>
          <a:p>
            <a:pPr algn="ctr"/>
            <a:r>
              <a:rPr smtClean="0">
                <a:solidFill>
                  <a:srgbClr val="FF0000"/>
                </a:solidFill>
              </a:rPr>
              <a:t>Hydrocarbons</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a:t>
            </a:r>
            <a:r>
              <a:rPr lang="en-US" dirty="0" smtClean="0"/>
              <a:t>They are similar to CO2 because of the fact that the fuel does not burn fully. They play a role in increasing air pollution when they cause photochemical fog.</a:t>
            </a:r>
            <a:endParaRPr lang="tr-TR"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65190" y="274638"/>
            <a:ext cx="10072758" cy="1020762"/>
          </a:xfrm>
        </p:spPr>
        <p:txBody>
          <a:bodyPr/>
          <a:lstStyle/>
          <a:p>
            <a:r>
              <a:rPr lang="en-US" dirty="0" smtClean="0">
                <a:solidFill>
                  <a:srgbClr val="92D050"/>
                </a:solidFill>
              </a:rPr>
              <a:t>The Effects Of Air Pollution On Human Health</a:t>
            </a:r>
            <a:endParaRPr lang="tr-TR" dirty="0">
              <a:solidFill>
                <a:srgbClr val="92D050"/>
              </a:solidFill>
            </a:endParaRPr>
          </a:p>
        </p:txBody>
      </p:sp>
      <p:sp>
        <p:nvSpPr>
          <p:cNvPr id="3" name="2 İçerik Yer Tutucusu"/>
          <p:cNvSpPr>
            <a:spLocks noGrp="1"/>
          </p:cNvSpPr>
          <p:nvPr>
            <p:ph idx="1"/>
          </p:nvPr>
        </p:nvSpPr>
        <p:spPr/>
        <p:txBody>
          <a:bodyPr/>
          <a:lstStyle/>
          <a:p>
            <a:pPr>
              <a:buNone/>
            </a:pPr>
            <a:r>
              <a:rPr smtClean="0"/>
              <a:t>         </a:t>
            </a:r>
            <a:r>
              <a:rPr lang="en-US" dirty="0" smtClean="0"/>
              <a:t>Since the 1950s, there has been evidence showing the effects of air pollution on human health. </a:t>
            </a:r>
            <a:r>
              <a:rPr smtClean="0"/>
              <a:t>I</a:t>
            </a:r>
            <a:r>
              <a:rPr lang="en-US" dirty="0" smtClean="0"/>
              <a:t>n the late 1980's, new epidemiological studies showed the effects of air pollution on health. These studies were conducted in the USA and European countries, and then in many other countries, similar studies have shown that health is negatively affected. In these studies, health indicators such as deaths, hospitalization, and the concentration of pollutants in the air were searched for and both showed an increase or decrease. While examining the effects of air pollution, it was observed that the air pollution inside and outside contains different effects on human </a:t>
            </a:r>
            <a:r>
              <a:rPr lang="en-US" dirty="0" err="1" smtClean="0"/>
              <a:t>health.We</a:t>
            </a:r>
            <a:r>
              <a:rPr lang="en-US" dirty="0" smtClean="0"/>
              <a:t> can split this in two;</a:t>
            </a:r>
            <a:endParaRPr lang="tr-TR"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What Is Air Pollution</a:t>
            </a:r>
            <a:endParaRPr lang="tr-TR" dirty="0">
              <a:solidFill>
                <a:srgbClr val="92D050"/>
              </a:solidFill>
            </a:endParaRPr>
          </a:p>
        </p:txBody>
      </p:sp>
      <p:sp>
        <p:nvSpPr>
          <p:cNvPr id="3" name="2 İçerik Yer Tutucusu"/>
          <p:cNvSpPr>
            <a:spLocks noGrp="1"/>
          </p:cNvSpPr>
          <p:nvPr>
            <p:ph idx="1"/>
          </p:nvPr>
        </p:nvSpPr>
        <p:spPr/>
        <p:txBody>
          <a:bodyPr/>
          <a:lstStyle/>
          <a:p>
            <a:pPr>
              <a:buNone/>
            </a:pPr>
            <a:r>
              <a:rPr smtClean="0"/>
              <a:t>          </a:t>
            </a:r>
            <a:r>
              <a:rPr lang="en-US" dirty="0" smtClean="0"/>
              <a:t>Air pollution is the amount and density of foreign substances in the air that adversely affect the health of living things and cause material damage. In other words, air pollution is an environmental disaster caused by the atmosphere's excessive use of gases such as carbon dioxide, carbon monoxide and sulfur..</a:t>
            </a:r>
            <a:endParaRPr smtClean="0"/>
          </a:p>
          <a:p>
            <a:pPr>
              <a:buNone/>
            </a:pPr>
            <a:r>
              <a:rPr smtClean="0"/>
              <a:t>     </a:t>
            </a:r>
            <a:r>
              <a:rPr lang="en-US" dirty="0" smtClean="0"/>
              <a:t>In other words, air pollution is the presence of solid, liquid and gaseous substances in the air in the atmosphere in the amount, density and time that will harm human health, living life and ecological balance. During the production and consumption activities that occur as a result of various activities of people, the air layer is polluted and the living life on Earth is adversely affected.</a:t>
            </a:r>
            <a:endParaRPr lang="tr-TR"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FF0000"/>
                </a:solidFill>
              </a:rPr>
              <a:t>Air Pollution Outside:</a:t>
            </a:r>
            <a:endParaRPr lang="tr-TR" dirty="0">
              <a:solidFill>
                <a:srgbClr val="FF0000"/>
              </a:solidFill>
            </a:endParaRPr>
          </a:p>
        </p:txBody>
      </p:sp>
      <p:sp>
        <p:nvSpPr>
          <p:cNvPr id="3" name="2 İçerik Yer Tutucusu"/>
          <p:cNvSpPr>
            <a:spLocks noGrp="1"/>
          </p:cNvSpPr>
          <p:nvPr>
            <p:ph idx="1"/>
          </p:nvPr>
        </p:nvSpPr>
        <p:spPr>
          <a:xfrm>
            <a:off x="1522414" y="1905000"/>
            <a:ext cx="9501220" cy="4267200"/>
          </a:xfrm>
        </p:spPr>
        <p:txBody>
          <a:bodyPr>
            <a:normAutofit fontScale="92500"/>
          </a:bodyPr>
          <a:lstStyle/>
          <a:p>
            <a:pPr>
              <a:buNone/>
            </a:pPr>
            <a:r>
              <a:rPr smtClean="0"/>
              <a:t>          </a:t>
            </a:r>
            <a:r>
              <a:rPr lang="en-US" dirty="0" smtClean="0"/>
              <a:t>Air pollution outside the nose, discharge, cough, sneeze, sinusitis, breathing difficulties, chronic cough, voice problems (especially chronic hoarseness and laryngitis) and causes headaches. Asthma patients are particularly at risk. This pollution can also cause an event called acid rain, which ends life in lakes and rivers, destroys forests and destroys seeds. Outside air pollution is mostly caused by burning oil, gas, coal.</a:t>
            </a:r>
            <a:r>
              <a:rPr smtClean="0"/>
              <a:t> </a:t>
            </a:r>
            <a:r>
              <a:rPr lang="en-US" dirty="0" smtClean="0"/>
              <a:t>More than 50 %make automobile exhausts. This ratio is still valid despite vehicles that prevent pollution in automobiles and lead-free gasoline. Pollution is increasing. Because, on average, 19 million new vehicles are trafficked every year. The main smoke compounds emitted from automobiles are ozone and carbon monoxide.</a:t>
            </a:r>
            <a:endParaRPr smtClean="0"/>
          </a:p>
          <a:p>
            <a:pPr>
              <a:buNone/>
            </a:pPr>
            <a:r>
              <a:rPr smtClean="0"/>
              <a:t>           </a:t>
            </a:r>
            <a:r>
              <a:rPr lang="en-US" dirty="0" smtClean="0"/>
              <a:t>In 1986, more than 96 residential areas were found dangerous in the ozone safety measurements made by the American Environmental Protection Foundation. In 41 regions, the carbon monoxide standard was exceeded.</a:t>
            </a:r>
            <a:endParaRPr lang="tr-TR"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71480"/>
            <a:ext cx="9143998" cy="723920"/>
          </a:xfrm>
        </p:spPr>
        <p:txBody>
          <a:bodyPr/>
          <a:lstStyle/>
          <a:p>
            <a:pPr algn="ctr"/>
            <a:r>
              <a:rPr smtClean="0">
                <a:solidFill>
                  <a:srgbClr val="FF0000"/>
                </a:solidFill>
              </a:rPr>
              <a:t>Internal Air Pollution:</a:t>
            </a:r>
            <a:endParaRPr lang="tr-TR" dirty="0">
              <a:solidFill>
                <a:srgbClr val="FF0000"/>
              </a:solidFill>
            </a:endParaRPr>
          </a:p>
        </p:txBody>
      </p:sp>
      <p:sp>
        <p:nvSpPr>
          <p:cNvPr id="3" name="2 İçerik Yer Tutucusu"/>
          <p:cNvSpPr>
            <a:spLocks noGrp="1"/>
          </p:cNvSpPr>
          <p:nvPr>
            <p:ph idx="1"/>
          </p:nvPr>
        </p:nvSpPr>
        <p:spPr/>
        <p:txBody>
          <a:bodyPr>
            <a:normAutofit fontScale="92500"/>
          </a:bodyPr>
          <a:lstStyle/>
          <a:p>
            <a:pPr>
              <a:buNone/>
            </a:pPr>
            <a:r>
              <a:rPr smtClean="0"/>
              <a:t>     </a:t>
            </a:r>
            <a:r>
              <a:rPr lang="en-US" dirty="0" smtClean="0"/>
              <a:t>Most Americans spend 80% of their time indoors. This time increases in elderly and children. Gas, petroleum, coal, wood stoves, fireplaces, asbestos, </a:t>
            </a:r>
            <a:r>
              <a:rPr lang="en-US" dirty="0" err="1" smtClean="0"/>
              <a:t>daron</a:t>
            </a:r>
            <a:r>
              <a:rPr lang="en-US" dirty="0" smtClean="0"/>
              <a:t>, formaldehyde, lead, tobacco are substances that pollute the air inside.</a:t>
            </a:r>
            <a:endParaRPr smtClean="0"/>
          </a:p>
          <a:p>
            <a:pPr>
              <a:buNone/>
            </a:pPr>
            <a:r>
              <a:rPr smtClean="0"/>
              <a:t>     </a:t>
            </a:r>
            <a:r>
              <a:rPr lang="en-US" dirty="0" smtClean="0"/>
              <a:t>Smoking has been proven to increase the risk of cancer by smoking many years ago. What's more, tobacco use disrupts blood flow, increases the risk of heart attack. It also leads to diseases such as bronchitis, pneumonia, emphysema. Children and passive smoking with lung cancer, the relationship between </a:t>
            </a:r>
            <a:r>
              <a:rPr lang="en-US" dirty="0" err="1" smtClean="0"/>
              <a:t>otitis</a:t>
            </a:r>
            <a:r>
              <a:rPr lang="en-US" dirty="0" smtClean="0"/>
              <a:t> media and respiratory infections has been proven medically. Laws have been proposed to prohibit smoking in airplanes, public places, workplaces. We physicians are the most responsible for all individuals living in non-smoking environments. In addition, national campaigns should be organized to educate people.</a:t>
            </a:r>
            <a:endParaRPr lang="tr-TR" dirty="0"/>
          </a:p>
        </p:txBody>
      </p:sp>
      <p:sp>
        <p:nvSpPr>
          <p:cNvPr id="4" name="3 Sağ Ok"/>
          <p:cNvSpPr/>
          <p:nvPr/>
        </p:nvSpPr>
        <p:spPr>
          <a:xfrm>
            <a:off x="10380692" y="6215082"/>
            <a:ext cx="140703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rgbClr val="FF0000"/>
                </a:solidFill>
              </a:rPr>
              <a:t>Continuing</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00042"/>
            <a:ext cx="9143998" cy="795358"/>
          </a:xfrm>
        </p:spPr>
        <p:txBody>
          <a:bodyPr/>
          <a:lstStyle/>
          <a:p>
            <a:pPr algn="ctr"/>
            <a:r>
              <a:rPr smtClean="0">
                <a:solidFill>
                  <a:srgbClr val="FF0000"/>
                </a:solidFill>
              </a:rPr>
              <a:t>Internal Air Pollution:</a:t>
            </a:r>
            <a:endParaRPr lang="tr-TR" dirty="0"/>
          </a:p>
        </p:txBody>
      </p:sp>
      <p:sp>
        <p:nvSpPr>
          <p:cNvPr id="3" name="2 İçerik Yer Tutucusu"/>
          <p:cNvSpPr>
            <a:spLocks noGrp="1"/>
          </p:cNvSpPr>
          <p:nvPr>
            <p:ph idx="1"/>
          </p:nvPr>
        </p:nvSpPr>
        <p:spPr/>
        <p:txBody>
          <a:bodyPr>
            <a:normAutofit lnSpcReduction="10000"/>
          </a:bodyPr>
          <a:lstStyle/>
          <a:p>
            <a:pPr>
              <a:buNone/>
            </a:pPr>
            <a:r>
              <a:rPr smtClean="0"/>
              <a:t>         </a:t>
            </a:r>
            <a:r>
              <a:rPr lang="en-US" dirty="0" smtClean="0"/>
              <a:t>With the chemicals and wastes around you, our taste and smell can be damaged. Decrease in smell and taste reduces appetite, prevents us from hearing the smell of flowers and food. It can prevent us from draining the air and getting rid of toxins.</a:t>
            </a:r>
            <a:endParaRPr smtClean="0"/>
          </a:p>
          <a:p>
            <a:pPr>
              <a:buNone/>
            </a:pPr>
            <a:r>
              <a:rPr smtClean="0"/>
              <a:t>         </a:t>
            </a:r>
            <a:r>
              <a:rPr lang="en-US" dirty="0" smtClean="0"/>
              <a:t>Daily increases in air pollutants cause various acute health problems. For example, increase in contaminant concentration leads to an increase in asthma attacks. Long-term exposure to pollutants and chronic health effects occur. In the studies conducted in the USA and the Netherlands, the life of the people who live in regions with air pollution is 1-2 years shorter than those who live in regions without pollution. It is estimated that 500,000 people die annually due to particulate matter and sulfur dioxide in the air only in developing countries.</a:t>
            </a:r>
            <a:endParaRPr lang="tr-TR" dirty="0"/>
          </a:p>
        </p:txBody>
      </p:sp>
      <p:sp>
        <p:nvSpPr>
          <p:cNvPr id="4" name="3 Sağ Ok"/>
          <p:cNvSpPr/>
          <p:nvPr/>
        </p:nvSpPr>
        <p:spPr>
          <a:xfrm>
            <a:off x="10452130" y="6143644"/>
            <a:ext cx="140703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rgbClr val="FF0000"/>
                </a:solidFill>
              </a:rPr>
              <a:t>Continuing</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71480"/>
            <a:ext cx="9143998" cy="723920"/>
          </a:xfrm>
        </p:spPr>
        <p:txBody>
          <a:bodyPr/>
          <a:lstStyle/>
          <a:p>
            <a:pPr algn="ctr"/>
            <a:r>
              <a:rPr smtClean="0">
                <a:solidFill>
                  <a:srgbClr val="FF0000"/>
                </a:solidFill>
              </a:rPr>
              <a:t>Internal Air Pollution:</a:t>
            </a:r>
            <a:endParaRPr lang="tr-TR" dirty="0"/>
          </a:p>
        </p:txBody>
      </p:sp>
      <p:sp>
        <p:nvSpPr>
          <p:cNvPr id="3" name="2 İçerik Yer Tutucusu"/>
          <p:cNvSpPr>
            <a:spLocks noGrp="1"/>
          </p:cNvSpPr>
          <p:nvPr>
            <p:ph idx="1"/>
          </p:nvPr>
        </p:nvSpPr>
        <p:spPr/>
        <p:txBody>
          <a:bodyPr/>
          <a:lstStyle/>
          <a:p>
            <a:pPr>
              <a:buNone/>
            </a:pPr>
            <a:r>
              <a:rPr smtClean="0"/>
              <a:t>          </a:t>
            </a:r>
            <a:r>
              <a:rPr lang="en-US" dirty="0" smtClean="0"/>
              <a:t>The effects of air pollution on human health are caused by the inhalation of high amounts of harmful substances in the atmosphere. For people to live healthy and comfortable breathing air must be clean. In other words, inhalation of polluted air, especially in the lungs, can be destructive and fatal. Breathe through the air and the particles and smoke in the air are swallowed during respiration and reach the lungs. Causes deep respiratory tract infections.</a:t>
            </a:r>
            <a:endParaRPr lang="tr-TR"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solidFill>
                  <a:srgbClr val="92D050"/>
                </a:solidFill>
              </a:rPr>
              <a:t>Measures To Prevent Air Pollution</a:t>
            </a:r>
            <a:endParaRPr lang="tr-TR" dirty="0">
              <a:solidFill>
                <a:srgbClr val="92D050"/>
              </a:solidFill>
            </a:endParaRPr>
          </a:p>
        </p:txBody>
      </p:sp>
      <p:sp>
        <p:nvSpPr>
          <p:cNvPr id="3" name="2 İçerik Yer Tutucusu"/>
          <p:cNvSpPr>
            <a:spLocks noGrp="1"/>
          </p:cNvSpPr>
          <p:nvPr>
            <p:ph idx="1"/>
          </p:nvPr>
        </p:nvSpPr>
        <p:spPr/>
        <p:txBody>
          <a:bodyPr>
            <a:normAutofit lnSpcReduction="10000"/>
          </a:bodyPr>
          <a:lstStyle/>
          <a:p>
            <a:r>
              <a:rPr lang="en-US" dirty="0" smtClean="0"/>
              <a:t>Filter installation of industrial facilities should be ensured, as well as industrial establishments should be made regular location.</a:t>
            </a:r>
            <a:endParaRPr smtClean="0"/>
          </a:p>
          <a:p>
            <a:r>
              <a:rPr lang="en-US" dirty="0" smtClean="0"/>
              <a:t>High-calorie coals should be used to heat homes, chimney and stove pipes should be cleaned every year.</a:t>
            </a:r>
            <a:endParaRPr smtClean="0"/>
          </a:p>
          <a:p>
            <a:r>
              <a:rPr lang="en-US" dirty="0" smtClean="0"/>
              <a:t>Attention should be paid to the insulation of windows, doors and roofs.</a:t>
            </a:r>
            <a:endParaRPr smtClean="0"/>
          </a:p>
          <a:p>
            <a:r>
              <a:rPr lang="en-US" dirty="0" smtClean="0"/>
              <a:t>The stove used must be T</a:t>
            </a:r>
            <a:r>
              <a:rPr smtClean="0"/>
              <a:t>SE</a:t>
            </a:r>
            <a:r>
              <a:rPr lang="en-US" dirty="0" smtClean="0"/>
              <a:t> certified.</a:t>
            </a:r>
            <a:endParaRPr smtClean="0"/>
          </a:p>
          <a:p>
            <a:r>
              <a:rPr lang="en-US" dirty="0" smtClean="0"/>
              <a:t>The use of natural gas should be expanded and encouraged.</a:t>
            </a:r>
            <a:endParaRPr smtClean="0"/>
          </a:p>
          <a:p>
            <a:r>
              <a:rPr lang="en-US" dirty="0" smtClean="0"/>
              <a:t>The use of illegal coal, which is low in calories and more polluting air, should be avoided.</a:t>
            </a:r>
            <a:endParaRPr lang="tr-TR" dirty="0"/>
          </a:p>
        </p:txBody>
      </p:sp>
      <p:sp>
        <p:nvSpPr>
          <p:cNvPr id="4" name="3 Sağ Ok"/>
          <p:cNvSpPr/>
          <p:nvPr/>
        </p:nvSpPr>
        <p:spPr>
          <a:xfrm>
            <a:off x="10452130" y="6143644"/>
            <a:ext cx="140703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rgbClr val="FF0000"/>
                </a:solidFill>
              </a:rPr>
              <a:t>Continuing</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00042"/>
            <a:ext cx="9143998" cy="795358"/>
          </a:xfrm>
        </p:spPr>
        <p:txBody>
          <a:bodyPr/>
          <a:lstStyle/>
          <a:p>
            <a:pPr algn="ctr"/>
            <a:r>
              <a:rPr lang="en-US" dirty="0" smtClean="0">
                <a:solidFill>
                  <a:srgbClr val="92D050"/>
                </a:solidFill>
              </a:rPr>
              <a:t>Measures To Prevent Air Pollution</a:t>
            </a:r>
            <a:endParaRPr lang="tr-TR" dirty="0"/>
          </a:p>
        </p:txBody>
      </p:sp>
      <p:sp>
        <p:nvSpPr>
          <p:cNvPr id="3" name="2 İçerik Yer Tutucusu"/>
          <p:cNvSpPr>
            <a:spLocks noGrp="1"/>
          </p:cNvSpPr>
          <p:nvPr>
            <p:ph idx="1"/>
          </p:nvPr>
        </p:nvSpPr>
        <p:spPr/>
        <p:txBody>
          <a:bodyPr>
            <a:normAutofit lnSpcReduction="10000"/>
          </a:bodyPr>
          <a:lstStyle/>
          <a:p>
            <a:r>
              <a:rPr lang="en-US" dirty="0" smtClean="0"/>
              <a:t>Heating and natural gas boilers should be maintained periodically.</a:t>
            </a:r>
            <a:endParaRPr smtClean="0"/>
          </a:p>
          <a:p>
            <a:r>
              <a:rPr lang="en-US" dirty="0" smtClean="0"/>
              <a:t>The </a:t>
            </a:r>
            <a:r>
              <a:rPr lang="en-US" dirty="0" err="1" smtClean="0"/>
              <a:t>calorifiers</a:t>
            </a:r>
            <a:r>
              <a:rPr lang="en-US" dirty="0" smtClean="0"/>
              <a:t> should be allowed to participate in the fire-fighting courses.</a:t>
            </a:r>
            <a:endParaRPr smtClean="0"/>
          </a:p>
          <a:p>
            <a:r>
              <a:rPr lang="en-US" dirty="0" smtClean="0"/>
              <a:t>Central heating systems should be used in new residential areas.</a:t>
            </a:r>
            <a:endParaRPr smtClean="0"/>
          </a:p>
          <a:p>
            <a:r>
              <a:rPr lang="en-US" dirty="0" smtClean="0"/>
              <a:t>Green areas should be increased, measures to reduce air pollution in development plans should be implemented.</a:t>
            </a:r>
            <a:endParaRPr smtClean="0"/>
          </a:p>
          <a:p>
            <a:r>
              <a:rPr lang="en-US" dirty="0" smtClean="0"/>
              <a:t>Public transport should be expanded.</a:t>
            </a:r>
            <a:endParaRPr smtClean="0"/>
          </a:p>
          <a:p>
            <a:r>
              <a:rPr lang="en-US" dirty="0" smtClean="0"/>
              <a:t>Instead of primarily for the Prevention of air pollution the use of fossil fuels as an energy source, solar energy, wind energy, and geothermal energy sources should be given.</a:t>
            </a:r>
            <a:endParaRPr lang="tr-TR" dirty="0"/>
          </a:p>
        </p:txBody>
      </p:sp>
      <p:sp>
        <p:nvSpPr>
          <p:cNvPr id="4" name="3 Sağ Ok"/>
          <p:cNvSpPr/>
          <p:nvPr/>
        </p:nvSpPr>
        <p:spPr>
          <a:xfrm>
            <a:off x="10452130" y="6143644"/>
            <a:ext cx="140703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rgbClr val="FF0000"/>
                </a:solidFill>
              </a:rPr>
              <a:t>Continuing</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00042"/>
            <a:ext cx="9143998" cy="795358"/>
          </a:xfrm>
        </p:spPr>
        <p:txBody>
          <a:bodyPr/>
          <a:lstStyle/>
          <a:p>
            <a:pPr algn="ctr"/>
            <a:r>
              <a:rPr lang="en-US" dirty="0" smtClean="0">
                <a:solidFill>
                  <a:srgbClr val="92D050"/>
                </a:solidFill>
              </a:rPr>
              <a:t>Measures To Prevent Air Pollution</a:t>
            </a:r>
            <a:endParaRPr lang="tr-TR" dirty="0"/>
          </a:p>
        </p:txBody>
      </p:sp>
      <p:sp>
        <p:nvSpPr>
          <p:cNvPr id="3" name="2 İçerik Yer Tutucusu"/>
          <p:cNvSpPr>
            <a:spLocks noGrp="1"/>
          </p:cNvSpPr>
          <p:nvPr>
            <p:ph idx="1"/>
          </p:nvPr>
        </p:nvSpPr>
        <p:spPr/>
        <p:txBody>
          <a:bodyPr>
            <a:normAutofit fontScale="92500" lnSpcReduction="10000"/>
          </a:bodyPr>
          <a:lstStyle/>
          <a:p>
            <a:r>
              <a:rPr lang="en-US" dirty="0" smtClean="0"/>
              <a:t>While establishing industrial plants, green areas should be increased, planned, industrial waste should be prevented from being filtered enough into the air.</a:t>
            </a:r>
            <a:endParaRPr smtClean="0"/>
          </a:p>
          <a:p>
            <a:r>
              <a:rPr lang="en-US" dirty="0" smtClean="0"/>
              <a:t>Measures should be taken to reduce the pollution caused by the exhaust of cars in cities. Because these pollutants cause the formation of ozone during winter, it makes it difficult for living things to breathe.</a:t>
            </a:r>
            <a:endParaRPr smtClean="0"/>
          </a:p>
          <a:p>
            <a:r>
              <a:rPr lang="en-US" dirty="0" smtClean="0"/>
              <a:t>People should be encouraged to public transport, the use of natural gas used as fuel in public transport vehicles should be widespread.</a:t>
            </a:r>
            <a:endParaRPr smtClean="0"/>
          </a:p>
          <a:p>
            <a:r>
              <a:rPr lang="en-US" dirty="0" smtClean="0"/>
              <a:t>Forest degradation should be avoided, the work should be accelerated.</a:t>
            </a:r>
            <a:endParaRPr smtClean="0"/>
          </a:p>
          <a:p>
            <a:r>
              <a:rPr lang="en-US" dirty="0" smtClean="0"/>
              <a:t>Ozone layer is damaged by the effects of substances such as chlorofluorocarbons. Chemicals that can be used instead of these substances should be investigated.</a:t>
            </a:r>
            <a:endParaRPr lang="tr-TR" dirty="0"/>
          </a:p>
        </p:txBody>
      </p:sp>
      <p:sp>
        <p:nvSpPr>
          <p:cNvPr id="4" name="3 Sağ Ok"/>
          <p:cNvSpPr/>
          <p:nvPr/>
        </p:nvSpPr>
        <p:spPr>
          <a:xfrm>
            <a:off x="10452130" y="6143644"/>
            <a:ext cx="140703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rgbClr val="FF0000"/>
                </a:solidFill>
              </a:rPr>
              <a:t>Continuing</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71480"/>
            <a:ext cx="9143998" cy="723920"/>
          </a:xfrm>
        </p:spPr>
        <p:txBody>
          <a:bodyPr/>
          <a:lstStyle/>
          <a:p>
            <a:pPr algn="ctr"/>
            <a:r>
              <a:rPr lang="en-US" dirty="0" smtClean="0">
                <a:solidFill>
                  <a:srgbClr val="92D050"/>
                </a:solidFill>
              </a:rPr>
              <a:t>Measures To Prevent Air Pollution</a:t>
            </a:r>
            <a:endParaRPr lang="tr-TR" dirty="0"/>
          </a:p>
        </p:txBody>
      </p:sp>
      <p:sp>
        <p:nvSpPr>
          <p:cNvPr id="3" name="2 İçerik Yer Tutucusu"/>
          <p:cNvSpPr>
            <a:spLocks noGrp="1"/>
          </p:cNvSpPr>
          <p:nvPr>
            <p:ph idx="1"/>
          </p:nvPr>
        </p:nvSpPr>
        <p:spPr/>
        <p:txBody>
          <a:bodyPr/>
          <a:lstStyle/>
          <a:p>
            <a:r>
              <a:rPr lang="en-US" dirty="0" smtClean="0"/>
              <a:t>People who are always sensitive to various posters and other sensitive people should be encouraged and helpful to find solutions to this problem and many other problems.</a:t>
            </a:r>
            <a:endParaRPr smtClean="0"/>
          </a:p>
          <a:p>
            <a:r>
              <a:rPr lang="en-US" dirty="0" smtClean="0"/>
              <a:t>In addition to all these factors, waste disposal should be prevented by burning in inappropriate facilities, industrial site selection should be made out of residential areas and taking into account prevailing winds, construction should be prevented in the area of these areas in zoning plans and exhaust gas emission measurements of vehicles should be made periodically, however, vehicles using alternative energy engines should be</a:t>
            </a:r>
            <a:r>
              <a:rPr smtClean="0"/>
              <a:t>.</a:t>
            </a:r>
            <a:endParaRPr lang="tr-TR"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71480"/>
            <a:ext cx="9143998" cy="723920"/>
          </a:xfrm>
        </p:spPr>
        <p:txBody>
          <a:bodyPr/>
          <a:lstStyle/>
          <a:p>
            <a:pPr algn="ctr"/>
            <a:r>
              <a:rPr smtClean="0">
                <a:solidFill>
                  <a:srgbClr val="92D050"/>
                </a:solidFill>
              </a:rPr>
              <a:t>Cleanest 10 Countries</a:t>
            </a:r>
            <a:endParaRPr lang="tr-TR" dirty="0">
              <a:solidFill>
                <a:srgbClr val="92D050"/>
              </a:solidFill>
            </a:endParaRPr>
          </a:p>
        </p:txBody>
      </p:sp>
      <p:sp>
        <p:nvSpPr>
          <p:cNvPr id="3" name="2 İçerik Yer Tutucusu"/>
          <p:cNvSpPr>
            <a:spLocks noGrp="1"/>
          </p:cNvSpPr>
          <p:nvPr>
            <p:ph idx="1"/>
          </p:nvPr>
        </p:nvSpPr>
        <p:spPr/>
        <p:txBody>
          <a:bodyPr>
            <a:normAutofit fontScale="77500" lnSpcReduction="20000"/>
          </a:bodyPr>
          <a:lstStyle/>
          <a:p>
            <a:pPr marL="457200" indent="-457200">
              <a:buAutoNum type="arabicPeriod"/>
            </a:pPr>
            <a:r>
              <a:rPr smtClean="0"/>
              <a:t>Kenyan</a:t>
            </a:r>
          </a:p>
          <a:p>
            <a:pPr marL="457200" indent="-457200">
              <a:buAutoNum type="arabicPeriod"/>
            </a:pPr>
            <a:r>
              <a:rPr smtClean="0"/>
              <a:t>Tanzanian</a:t>
            </a:r>
          </a:p>
          <a:p>
            <a:pPr marL="457200" indent="-457200">
              <a:buAutoNum type="arabicPeriod"/>
            </a:pPr>
            <a:r>
              <a:rPr smtClean="0"/>
              <a:t>Ethiopian</a:t>
            </a:r>
          </a:p>
          <a:p>
            <a:pPr marL="457200" indent="-457200">
              <a:buAutoNum type="arabicPeriod"/>
            </a:pPr>
            <a:r>
              <a:rPr smtClean="0"/>
              <a:t>Mozambique</a:t>
            </a:r>
          </a:p>
          <a:p>
            <a:pPr marL="457200" indent="-457200">
              <a:buAutoNum type="arabicPeriod"/>
            </a:pPr>
            <a:r>
              <a:rPr smtClean="0"/>
              <a:t>Cameroon</a:t>
            </a:r>
          </a:p>
          <a:p>
            <a:pPr marL="457200" indent="-457200">
              <a:buAutoNum type="arabicPeriod"/>
            </a:pPr>
            <a:r>
              <a:rPr smtClean="0"/>
              <a:t>Zambia</a:t>
            </a:r>
          </a:p>
          <a:p>
            <a:pPr marL="457200" indent="-457200">
              <a:buAutoNum type="arabicPeriod"/>
            </a:pPr>
            <a:r>
              <a:rPr smtClean="0"/>
              <a:t>Indonesia</a:t>
            </a:r>
          </a:p>
          <a:p>
            <a:pPr marL="457200" indent="-457200">
              <a:buAutoNum type="arabicPeriod"/>
            </a:pPr>
            <a:r>
              <a:rPr smtClean="0"/>
              <a:t>Zimbabwe</a:t>
            </a:r>
          </a:p>
          <a:p>
            <a:pPr marL="457200" indent="-457200">
              <a:buAutoNum type="arabicPeriod"/>
            </a:pPr>
            <a:r>
              <a:rPr smtClean="0"/>
              <a:t>Brazil</a:t>
            </a:r>
          </a:p>
          <a:p>
            <a:pPr marL="457200" indent="-457200">
              <a:buAutoNum type="arabicPeriod"/>
            </a:pPr>
            <a:r>
              <a:rPr lang="en-US" dirty="0" smtClean="0"/>
              <a:t>Democratic Republic Of The Congo</a:t>
            </a:r>
            <a:endParaRPr lang="tr-TR"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Polluted 20 Countries</a:t>
            </a:r>
            <a:endParaRPr lang="tr-TR" dirty="0">
              <a:solidFill>
                <a:srgbClr val="92D050"/>
              </a:solidFill>
            </a:endParaRPr>
          </a:p>
        </p:txBody>
      </p:sp>
      <p:sp>
        <p:nvSpPr>
          <p:cNvPr id="3" name="2 İçerik Yer Tutucusu"/>
          <p:cNvSpPr>
            <a:spLocks noGrp="1"/>
          </p:cNvSpPr>
          <p:nvPr>
            <p:ph sz="half" idx="1"/>
          </p:nvPr>
        </p:nvSpPr>
        <p:spPr/>
        <p:txBody>
          <a:bodyPr>
            <a:normAutofit fontScale="77500" lnSpcReduction="20000"/>
          </a:bodyPr>
          <a:lstStyle/>
          <a:p>
            <a:pPr marL="457200" indent="-457200">
              <a:buAutoNum type="arabicPeriod"/>
            </a:pPr>
            <a:r>
              <a:rPr smtClean="0"/>
              <a:t>Saudi Arabia</a:t>
            </a:r>
          </a:p>
          <a:p>
            <a:pPr marL="457200" indent="-457200">
              <a:buAutoNum type="arabicPeriod"/>
            </a:pPr>
            <a:r>
              <a:rPr smtClean="0"/>
              <a:t>Kuwait</a:t>
            </a:r>
          </a:p>
          <a:p>
            <a:pPr marL="457200" indent="-457200">
              <a:buAutoNum type="arabicPeriod"/>
            </a:pPr>
            <a:r>
              <a:rPr smtClean="0"/>
              <a:t>Bahrain</a:t>
            </a:r>
          </a:p>
          <a:p>
            <a:pPr marL="457200" indent="-457200">
              <a:buAutoNum type="arabicPeriod"/>
            </a:pPr>
            <a:r>
              <a:rPr smtClean="0"/>
              <a:t>Qatar</a:t>
            </a:r>
          </a:p>
          <a:p>
            <a:pPr marL="457200" indent="-457200">
              <a:buAutoNum type="arabicPeriod"/>
            </a:pPr>
            <a:r>
              <a:rPr smtClean="0"/>
              <a:t>United Arab Emirates</a:t>
            </a:r>
          </a:p>
          <a:p>
            <a:pPr marL="457200" indent="-457200">
              <a:buAutoNum type="arabicPeriod"/>
            </a:pPr>
            <a:r>
              <a:rPr smtClean="0"/>
              <a:t>Oman</a:t>
            </a:r>
          </a:p>
          <a:p>
            <a:pPr marL="457200" indent="-457200">
              <a:buAutoNum type="arabicPeriod"/>
            </a:pPr>
            <a:r>
              <a:rPr smtClean="0"/>
              <a:t>Turkmenistan</a:t>
            </a:r>
          </a:p>
          <a:p>
            <a:pPr marL="457200" indent="-457200">
              <a:buAutoNum type="arabicPeriod"/>
            </a:pPr>
            <a:r>
              <a:rPr smtClean="0"/>
              <a:t>Libya</a:t>
            </a:r>
          </a:p>
          <a:p>
            <a:pPr marL="457200" indent="-457200">
              <a:buAutoNum type="arabicPeriod"/>
            </a:pPr>
            <a:r>
              <a:rPr smtClean="0"/>
              <a:t>Kazakhstan</a:t>
            </a:r>
          </a:p>
          <a:p>
            <a:pPr marL="457200" indent="-457200">
              <a:buAutoNum type="arabicPeriod"/>
            </a:pPr>
            <a:r>
              <a:rPr smtClean="0"/>
              <a:t>Trinidad and Tobago</a:t>
            </a:r>
          </a:p>
        </p:txBody>
      </p:sp>
      <p:sp>
        <p:nvSpPr>
          <p:cNvPr id="4" name="3 İçerik Yer Tutucusu"/>
          <p:cNvSpPr>
            <a:spLocks noGrp="1"/>
          </p:cNvSpPr>
          <p:nvPr>
            <p:ph sz="half" idx="2"/>
          </p:nvPr>
        </p:nvSpPr>
        <p:spPr/>
        <p:txBody>
          <a:bodyPr>
            <a:normAutofit fontScale="77500" lnSpcReduction="20000"/>
          </a:bodyPr>
          <a:lstStyle/>
          <a:p>
            <a:pPr marL="457200" indent="-457200">
              <a:buAutoNum type="arabicPeriod" startAt="11"/>
            </a:pPr>
            <a:r>
              <a:rPr smtClean="0"/>
              <a:t>İran</a:t>
            </a:r>
          </a:p>
          <a:p>
            <a:pPr marL="457200" indent="-457200">
              <a:buAutoNum type="arabicPeriod" startAt="11"/>
            </a:pPr>
            <a:r>
              <a:rPr smtClean="0"/>
              <a:t>Luxembourg</a:t>
            </a:r>
          </a:p>
          <a:p>
            <a:pPr marL="457200" indent="-457200">
              <a:buAutoNum type="arabicPeriod" startAt="11"/>
            </a:pPr>
            <a:r>
              <a:rPr smtClean="0"/>
              <a:t>Bulgaria</a:t>
            </a:r>
          </a:p>
          <a:p>
            <a:pPr marL="457200" indent="-457200">
              <a:buAutoNum type="arabicPeriod" startAt="11"/>
            </a:pPr>
            <a:r>
              <a:rPr smtClean="0"/>
              <a:t>Bosnia And Herzegovina</a:t>
            </a:r>
          </a:p>
          <a:p>
            <a:pPr marL="457200" indent="-457200">
              <a:buAutoNum type="arabicPeriod" startAt="11"/>
            </a:pPr>
            <a:r>
              <a:rPr smtClean="0"/>
              <a:t>Mongolian</a:t>
            </a:r>
          </a:p>
          <a:p>
            <a:pPr marL="457200" indent="-457200">
              <a:buAutoNum type="arabicPeriod" startAt="11"/>
            </a:pPr>
            <a:r>
              <a:rPr smtClean="0"/>
              <a:t>North Korea</a:t>
            </a:r>
          </a:p>
          <a:p>
            <a:pPr marL="457200" indent="-457200">
              <a:buAutoNum type="arabicPeriod" startAt="11"/>
            </a:pPr>
            <a:r>
              <a:rPr smtClean="0"/>
              <a:t>Macedonia</a:t>
            </a:r>
          </a:p>
          <a:p>
            <a:pPr marL="457200" indent="-457200">
              <a:buAutoNum type="arabicPeriod" startAt="11"/>
            </a:pPr>
            <a:r>
              <a:rPr smtClean="0"/>
              <a:t>Singapore</a:t>
            </a:r>
          </a:p>
          <a:p>
            <a:pPr marL="457200" indent="-457200">
              <a:buAutoNum type="arabicPeriod" startAt="11"/>
            </a:pPr>
            <a:r>
              <a:rPr smtClean="0"/>
              <a:t>Iraq</a:t>
            </a:r>
          </a:p>
          <a:p>
            <a:pPr marL="457200" indent="-457200">
              <a:buAutoNum type="arabicPeriod" startAt="11"/>
            </a:pPr>
            <a:r>
              <a:rPr smtClean="0"/>
              <a:t>China</a:t>
            </a:r>
          </a:p>
          <a:p>
            <a:pPr>
              <a:buNone/>
            </a:pPr>
            <a:endParaRPr lang="tr-TR"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Causes Of Air Pollution:</a:t>
            </a:r>
            <a:endParaRPr lang="tr-TR" dirty="0">
              <a:solidFill>
                <a:srgbClr val="92D050"/>
              </a:solidFill>
            </a:endParaRPr>
          </a:p>
        </p:txBody>
      </p:sp>
      <p:sp>
        <p:nvSpPr>
          <p:cNvPr id="4" name="3 İçerik Yer Tutucusu"/>
          <p:cNvSpPr>
            <a:spLocks noGrp="1"/>
          </p:cNvSpPr>
          <p:nvPr>
            <p:ph sz="half" idx="1"/>
          </p:nvPr>
        </p:nvSpPr>
        <p:spPr>
          <a:xfrm>
            <a:off x="1522413" y="1714488"/>
            <a:ext cx="9286907" cy="2071702"/>
          </a:xfrm>
        </p:spPr>
        <p:txBody>
          <a:bodyPr>
            <a:normAutofit fontScale="77500" lnSpcReduction="20000"/>
          </a:bodyPr>
          <a:lstStyle/>
          <a:p>
            <a:r>
              <a:rPr lang="en-US" dirty="0" smtClean="0"/>
              <a:t>Used in poor quality fuels.</a:t>
            </a:r>
            <a:endParaRPr smtClean="0"/>
          </a:p>
          <a:p>
            <a:r>
              <a:rPr smtClean="0"/>
              <a:t>Exhaust gases.</a:t>
            </a:r>
          </a:p>
          <a:p>
            <a:r>
              <a:rPr lang="en-US" dirty="0" smtClean="0"/>
              <a:t>The location of the cities.</a:t>
            </a:r>
            <a:endParaRPr smtClean="0"/>
          </a:p>
          <a:p>
            <a:r>
              <a:rPr lang="en-US" dirty="0" smtClean="0"/>
              <a:t>Proper burning of the stove and the heater.</a:t>
            </a:r>
            <a:endParaRPr smtClean="0"/>
          </a:p>
          <a:p>
            <a:r>
              <a:rPr smtClean="0"/>
              <a:t>Adverse weather conditions.</a:t>
            </a:r>
            <a:endParaRPr lang="tr-TR" dirty="0"/>
          </a:p>
        </p:txBody>
      </p:sp>
      <p:sp>
        <p:nvSpPr>
          <p:cNvPr id="5" name="4 İçerik Yer Tutucusu"/>
          <p:cNvSpPr>
            <a:spLocks noGrp="1"/>
          </p:cNvSpPr>
          <p:nvPr>
            <p:ph sz="half" idx="2"/>
          </p:nvPr>
        </p:nvSpPr>
        <p:spPr>
          <a:xfrm>
            <a:off x="808000" y="4000504"/>
            <a:ext cx="11072890" cy="2428892"/>
          </a:xfrm>
        </p:spPr>
        <p:txBody>
          <a:bodyPr>
            <a:normAutofit fontScale="77500" lnSpcReduction="20000"/>
          </a:bodyPr>
          <a:lstStyle/>
          <a:p>
            <a:pPr>
              <a:buNone/>
            </a:pPr>
            <a:r>
              <a:rPr smtClean="0"/>
              <a:t>      </a:t>
            </a:r>
            <a:r>
              <a:rPr lang="en-US" sz="2600" dirty="0" smtClean="0"/>
              <a:t>With the use of high quality fuels, proper burning of the stove and the heater will reduce air pollution. Gases from the exhaust of automobiles also cause air pollution. The establishment of our cities in pit places also increases air pollution. Wind speed slows down in cities surrounded by mountains. </a:t>
            </a:r>
            <a:r>
              <a:rPr sz="2600" smtClean="0"/>
              <a:t>For this reason</a:t>
            </a:r>
            <a:r>
              <a:rPr lang="en-US" sz="2600" dirty="0" smtClean="0"/>
              <a:t>, harmful gases in the air can not be moved by the winds. This increases air pollution.</a:t>
            </a:r>
            <a:r>
              <a:rPr sz="2600" smtClean="0"/>
              <a:t> </a:t>
            </a:r>
            <a:r>
              <a:rPr lang="en-US" sz="2600" dirty="0" smtClean="0"/>
              <a:t>Even if the location of our cities is appropriate, adverse weather conditions and wind blowing can cause increased air pollution.</a:t>
            </a:r>
            <a:endParaRPr sz="2600" smtClean="0"/>
          </a:p>
          <a:p>
            <a:pPr>
              <a:buNone/>
            </a:pPr>
            <a:r>
              <a:rPr sz="2600" smtClean="0"/>
              <a:t>      </a:t>
            </a:r>
            <a:r>
              <a:rPr lang="en-US" sz="2600" dirty="0" smtClean="0"/>
              <a:t>In air pollution, of course, pollution that occurs from artificial sources rather than from pollution sources is important. Because today, people are most interested in the air pollution, especially in large residential areas and industrial areas. In this pollution, more people occur as a result of activities.</a:t>
            </a:r>
            <a:endParaRPr lang="tr-TR" sz="2600"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solidFill>
                  <a:srgbClr val="92D050"/>
                </a:solidFill>
              </a:rPr>
              <a:t>In Turkey, the air is the cleanest and most polluted provinces</a:t>
            </a:r>
            <a:endParaRPr lang="tr-TR" dirty="0">
              <a:solidFill>
                <a:srgbClr val="92D050"/>
              </a:solidFill>
            </a:endParaRPr>
          </a:p>
        </p:txBody>
      </p:sp>
      <p:sp>
        <p:nvSpPr>
          <p:cNvPr id="3" name="2 İçerik Yer Tutucusu"/>
          <p:cNvSpPr>
            <a:spLocks noGrp="1"/>
          </p:cNvSpPr>
          <p:nvPr>
            <p:ph sz="half" idx="1"/>
          </p:nvPr>
        </p:nvSpPr>
        <p:spPr/>
        <p:txBody>
          <a:bodyPr/>
          <a:lstStyle/>
          <a:p>
            <a:pPr>
              <a:buNone/>
            </a:pPr>
            <a:r>
              <a:rPr u="sng" smtClean="0">
                <a:solidFill>
                  <a:srgbClr val="FF0000"/>
                </a:solidFill>
              </a:rPr>
              <a:t>Cleanest Provinces</a:t>
            </a:r>
          </a:p>
          <a:p>
            <a:pPr>
              <a:buFont typeface="Wingdings" pitchFamily="2" charset="2"/>
              <a:buChar char="v"/>
            </a:pPr>
            <a:r>
              <a:rPr smtClean="0"/>
              <a:t>Artvin</a:t>
            </a:r>
          </a:p>
          <a:p>
            <a:pPr>
              <a:buFont typeface="Wingdings" pitchFamily="2" charset="2"/>
              <a:buChar char="v"/>
            </a:pPr>
            <a:r>
              <a:rPr smtClean="0"/>
              <a:t>Bitlis</a:t>
            </a:r>
          </a:p>
          <a:p>
            <a:pPr>
              <a:buFont typeface="Wingdings" pitchFamily="2" charset="2"/>
              <a:buChar char="v"/>
            </a:pPr>
            <a:r>
              <a:rPr smtClean="0"/>
              <a:t>Eskişehir</a:t>
            </a:r>
          </a:p>
          <a:p>
            <a:pPr>
              <a:buFont typeface="Wingdings" pitchFamily="2" charset="2"/>
              <a:buChar char="v"/>
            </a:pPr>
            <a:r>
              <a:rPr smtClean="0"/>
              <a:t>Yozgat</a:t>
            </a:r>
          </a:p>
          <a:p>
            <a:pPr>
              <a:buFont typeface="Wingdings" pitchFamily="2" charset="2"/>
              <a:buChar char="v"/>
            </a:pPr>
            <a:r>
              <a:rPr smtClean="0"/>
              <a:t>Kırşehir</a:t>
            </a:r>
          </a:p>
          <a:p>
            <a:pPr>
              <a:buFont typeface="Wingdings" pitchFamily="2" charset="2"/>
              <a:buChar char="v"/>
            </a:pPr>
            <a:r>
              <a:rPr smtClean="0"/>
              <a:t>Kırıkkale</a:t>
            </a:r>
            <a:endParaRPr lang="tr-TR" u="sng" dirty="0"/>
          </a:p>
        </p:txBody>
      </p:sp>
      <p:sp>
        <p:nvSpPr>
          <p:cNvPr id="4" name="3 İçerik Yer Tutucusu"/>
          <p:cNvSpPr>
            <a:spLocks noGrp="1"/>
          </p:cNvSpPr>
          <p:nvPr>
            <p:ph sz="half" idx="2"/>
          </p:nvPr>
        </p:nvSpPr>
        <p:spPr/>
        <p:txBody>
          <a:bodyPr/>
          <a:lstStyle/>
          <a:p>
            <a:pPr>
              <a:buNone/>
            </a:pPr>
            <a:r>
              <a:rPr u="sng" smtClean="0">
                <a:solidFill>
                  <a:srgbClr val="FF0000"/>
                </a:solidFill>
              </a:rPr>
              <a:t>The Most Polluted Provinces</a:t>
            </a:r>
          </a:p>
          <a:p>
            <a:pPr>
              <a:buFont typeface="Wingdings" pitchFamily="2" charset="2"/>
              <a:buChar char="v"/>
            </a:pPr>
            <a:r>
              <a:rPr lang="sv-SE" dirty="0" smtClean="0"/>
              <a:t>İstanbul </a:t>
            </a:r>
          </a:p>
          <a:p>
            <a:pPr>
              <a:buFont typeface="Wingdings" pitchFamily="2" charset="2"/>
              <a:buChar char="v"/>
            </a:pPr>
            <a:r>
              <a:rPr lang="sv-SE" dirty="0" smtClean="0"/>
              <a:t>Ankara</a:t>
            </a:r>
          </a:p>
          <a:p>
            <a:pPr>
              <a:buFont typeface="Wingdings" pitchFamily="2" charset="2"/>
              <a:buChar char="v"/>
            </a:pPr>
            <a:r>
              <a:rPr lang="sv-SE" dirty="0" smtClean="0"/>
              <a:t>Adana</a:t>
            </a:r>
          </a:p>
          <a:p>
            <a:pPr>
              <a:buFont typeface="Wingdings" pitchFamily="2" charset="2"/>
              <a:buChar char="v"/>
            </a:pPr>
            <a:r>
              <a:rPr lang="sv-SE" dirty="0" smtClean="0"/>
              <a:t>Amasya</a:t>
            </a:r>
          </a:p>
          <a:p>
            <a:pPr>
              <a:buFont typeface="Wingdings" pitchFamily="2" charset="2"/>
              <a:buChar char="v"/>
            </a:pPr>
            <a:r>
              <a:rPr lang="sv-SE" dirty="0" smtClean="0"/>
              <a:t>Manisa</a:t>
            </a:r>
          </a:p>
          <a:p>
            <a:pPr>
              <a:buFont typeface="Wingdings" pitchFamily="2" charset="2"/>
              <a:buChar char="v"/>
            </a:pPr>
            <a:r>
              <a:rPr lang="sv-SE" dirty="0" smtClean="0"/>
              <a:t>Bursa</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solidFill>
                  <a:srgbClr val="92D050"/>
                </a:solidFill>
              </a:rPr>
              <a:t>The Countries Where The Most Frequent Deaths Due To Air Pollution Are</a:t>
            </a:r>
            <a:endParaRPr lang="tr-TR" dirty="0">
              <a:solidFill>
                <a:srgbClr val="92D050"/>
              </a:solidFill>
            </a:endParaRPr>
          </a:p>
        </p:txBody>
      </p:sp>
      <p:pic>
        <p:nvPicPr>
          <p:cNvPr id="6" name="6 İçerik Yer Tutucusu" descr="1129564_d11675968f8aadaa351e70c3528795af.jpg"/>
          <p:cNvPicPr>
            <a:picLocks noGrp="1" noChangeAspect="1"/>
          </p:cNvPicPr>
          <p:nvPr>
            <p:ph idx="1"/>
          </p:nvPr>
        </p:nvPicPr>
        <p:blipFill>
          <a:blip r:embed="rId2"/>
          <a:stretch>
            <a:fillRect/>
          </a:stretch>
        </p:blipFill>
        <p:spPr>
          <a:xfrm>
            <a:off x="1951008" y="1905000"/>
            <a:ext cx="8786873" cy="4267200"/>
          </a:xfrm>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571480"/>
            <a:ext cx="9143998" cy="723920"/>
          </a:xfrm>
        </p:spPr>
        <p:txBody>
          <a:bodyPr/>
          <a:lstStyle/>
          <a:p>
            <a:pPr algn="ctr"/>
            <a:r>
              <a:rPr smtClean="0">
                <a:solidFill>
                  <a:srgbClr val="92D050"/>
                </a:solidFill>
              </a:rPr>
              <a:t>Air Pollution In Turkey(2017))</a:t>
            </a:r>
            <a:endParaRPr lang="tr-TR" dirty="0">
              <a:solidFill>
                <a:srgbClr val="92D050"/>
              </a:solidFill>
            </a:endParaRPr>
          </a:p>
        </p:txBody>
      </p:sp>
      <p:pic>
        <p:nvPicPr>
          <p:cNvPr id="4" name="Picture 2"/>
          <p:cNvPicPr>
            <a:picLocks noGrp="1" noChangeAspect="1" noChangeArrowheads="1"/>
          </p:cNvPicPr>
          <p:nvPr>
            <p:ph idx="1"/>
          </p:nvPr>
        </p:nvPicPr>
        <p:blipFill>
          <a:blip r:embed="rId2"/>
          <a:srcRect/>
          <a:stretch>
            <a:fillRect/>
          </a:stretch>
        </p:blipFill>
        <p:spPr bwMode="auto">
          <a:xfrm>
            <a:off x="593686" y="1571612"/>
            <a:ext cx="10930014" cy="507209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642918"/>
            <a:ext cx="9143998" cy="652482"/>
          </a:xfrm>
        </p:spPr>
        <p:txBody>
          <a:bodyPr/>
          <a:lstStyle/>
          <a:p>
            <a:pPr algn="ctr"/>
            <a:r>
              <a:rPr smtClean="0">
                <a:solidFill>
                  <a:srgbClr val="FF0000"/>
                </a:solidFill>
              </a:rPr>
              <a:t>Questions</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a:t>
            </a:r>
            <a:r>
              <a:rPr smtClean="0">
                <a:solidFill>
                  <a:srgbClr val="00B050"/>
                </a:solidFill>
              </a:rPr>
              <a:t>1.What is the air pollution ?</a:t>
            </a:r>
          </a:p>
          <a:p>
            <a:pPr>
              <a:buNone/>
            </a:pPr>
            <a:r>
              <a:rPr smtClean="0"/>
              <a:t>     </a:t>
            </a:r>
            <a:r>
              <a:rPr lang="en-US" dirty="0" smtClean="0"/>
              <a:t>As a result of some activities, gas is a pollution that occurs with the release of waste directly into the atmosphere and that disrupts the properties of the atmosphere, which means pollution of the air.</a:t>
            </a:r>
            <a:endParaRPr lang="tr-TR"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smtClean="0"/>
              <a:t>    </a:t>
            </a:r>
            <a:r>
              <a:rPr smtClean="0">
                <a:solidFill>
                  <a:srgbClr val="00B050"/>
                </a:solidFill>
              </a:rPr>
              <a:t>2. How air pollution occurs ?</a:t>
            </a:r>
          </a:p>
          <a:p>
            <a:pPr>
              <a:buNone/>
            </a:pPr>
            <a:r>
              <a:rPr smtClean="0"/>
              <a:t>    </a:t>
            </a:r>
            <a:r>
              <a:rPr lang="en-US" dirty="0" smtClean="0"/>
              <a:t>Air pollution, especially after industrial production or after burning fossil fuels emitted to the environment as a result of the mixture of waste gases into the atmosphere.</a:t>
            </a:r>
            <a:endParaRPr lang="tr-TR"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smtClean="0"/>
              <a:t>     </a:t>
            </a:r>
            <a:r>
              <a:rPr smtClean="0">
                <a:solidFill>
                  <a:srgbClr val="00B050"/>
                </a:solidFill>
              </a:rPr>
              <a:t>3.</a:t>
            </a:r>
            <a:r>
              <a:rPr lang="en-US" dirty="0" smtClean="0">
                <a:solidFill>
                  <a:srgbClr val="00B050"/>
                </a:solidFill>
              </a:rPr>
              <a:t> What are the causes of air pollution?</a:t>
            </a:r>
            <a:endParaRPr smtClean="0">
              <a:solidFill>
                <a:srgbClr val="00B050"/>
              </a:solidFill>
            </a:endParaRPr>
          </a:p>
          <a:p>
            <a:pPr>
              <a:buNone/>
            </a:pPr>
            <a:r>
              <a:rPr smtClean="0"/>
              <a:t>     </a:t>
            </a:r>
            <a:r>
              <a:rPr lang="en-US" dirty="0" smtClean="0"/>
              <a:t>Air pollution occurs as a result of the increase in greenhouse gas emissions by mixing toxic gas wastes into the atmosphere, especially with the combustion of fossil fuels. The inability to dispose of gas wastes as a result of irresponsible and irregular production causes air pollution.</a:t>
            </a:r>
            <a:endParaRPr lang="tr-TR"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smtClean="0"/>
              <a:t>    </a:t>
            </a:r>
            <a:r>
              <a:rPr smtClean="0">
                <a:solidFill>
                  <a:srgbClr val="00B050"/>
                </a:solidFill>
              </a:rPr>
              <a:t>4.</a:t>
            </a:r>
            <a:r>
              <a:rPr lang="en-US" dirty="0" smtClean="0">
                <a:solidFill>
                  <a:srgbClr val="00B050"/>
                </a:solidFill>
              </a:rPr>
              <a:t> What are the consequences of air pollution?</a:t>
            </a:r>
            <a:endParaRPr smtClean="0">
              <a:solidFill>
                <a:srgbClr val="00B050"/>
              </a:solidFill>
            </a:endParaRPr>
          </a:p>
          <a:p>
            <a:pPr>
              <a:buNone/>
            </a:pPr>
            <a:r>
              <a:rPr smtClean="0"/>
              <a:t>     </a:t>
            </a:r>
            <a:r>
              <a:rPr lang="en-US" dirty="0" smtClean="0"/>
              <a:t>As a result of air pollution, liveliness activities are adversely affected by the extinction of the living generation. Global warming as a result of air pollution, climate changes are experienced and seasonal transitions are disrupted.</a:t>
            </a:r>
            <a:endParaRPr lang="tr-TR" dirty="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smtClean="0"/>
              <a:t>     </a:t>
            </a:r>
            <a:r>
              <a:rPr smtClean="0">
                <a:solidFill>
                  <a:srgbClr val="00B050"/>
                </a:solidFill>
              </a:rPr>
              <a:t>5.</a:t>
            </a:r>
            <a:r>
              <a:rPr lang="en-US" dirty="0" smtClean="0">
                <a:solidFill>
                  <a:srgbClr val="00B050"/>
                </a:solidFill>
              </a:rPr>
              <a:t> What can be done to prevent air pollution?</a:t>
            </a:r>
            <a:endParaRPr smtClean="0">
              <a:solidFill>
                <a:srgbClr val="00B050"/>
              </a:solidFill>
            </a:endParaRPr>
          </a:p>
          <a:p>
            <a:pPr>
              <a:buNone/>
            </a:pPr>
            <a:r>
              <a:rPr smtClean="0"/>
              <a:t>     </a:t>
            </a:r>
            <a:r>
              <a:rPr lang="en-US" dirty="0" smtClean="0"/>
              <a:t>To keep toxic and waste gas emissions under control, to use filtration systems in industrial production and to Develop filter techniques in motor vehicles.</a:t>
            </a:r>
            <a:endParaRPr lang="tr-TR" dirty="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2414" y="1905000"/>
            <a:ext cx="9144000" cy="4381520"/>
          </a:xfrm>
        </p:spPr>
        <p:txBody>
          <a:bodyPr>
            <a:normAutofit/>
          </a:bodyPr>
          <a:lstStyle/>
          <a:p>
            <a:pPr>
              <a:buNone/>
            </a:pPr>
            <a:r>
              <a:rPr smtClean="0">
                <a:solidFill>
                  <a:srgbClr val="00B050"/>
                </a:solidFill>
              </a:rPr>
              <a:t>      </a:t>
            </a:r>
            <a:r>
              <a:rPr lang="en-US" dirty="0" smtClean="0">
                <a:solidFill>
                  <a:srgbClr val="00B050"/>
                </a:solidFill>
              </a:rPr>
              <a:t>6.Which of the following is not some kind of air pollution ?</a:t>
            </a:r>
            <a:endParaRPr smtClean="0">
              <a:solidFill>
                <a:srgbClr val="00B050"/>
              </a:solidFill>
            </a:endParaRPr>
          </a:p>
          <a:p>
            <a:pPr>
              <a:buNone/>
            </a:pPr>
            <a:r>
              <a:rPr smtClean="0"/>
              <a:t>      </a:t>
            </a:r>
            <a:r>
              <a:rPr lang="en-US" dirty="0" smtClean="0"/>
              <a:t>A) </a:t>
            </a:r>
            <a:r>
              <a:rPr smtClean="0"/>
              <a:t>A</a:t>
            </a:r>
            <a:r>
              <a:rPr lang="en-US" dirty="0" err="1" smtClean="0"/>
              <a:t>ir</a:t>
            </a:r>
            <a:r>
              <a:rPr lang="en-US" dirty="0" smtClean="0"/>
              <a:t> pollution caused by heating   </a:t>
            </a:r>
            <a:endParaRPr smtClean="0"/>
          </a:p>
          <a:p>
            <a:pPr>
              <a:buNone/>
            </a:pPr>
            <a:r>
              <a:rPr smtClean="0"/>
              <a:t>      </a:t>
            </a:r>
            <a:r>
              <a:rPr lang="en-US" dirty="0" smtClean="0"/>
              <a:t>B) </a:t>
            </a:r>
            <a:r>
              <a:rPr smtClean="0"/>
              <a:t>A</a:t>
            </a:r>
            <a:r>
              <a:rPr lang="en-US" dirty="0" err="1" smtClean="0"/>
              <a:t>ir</a:t>
            </a:r>
            <a:r>
              <a:rPr lang="en-US" dirty="0" smtClean="0"/>
              <a:t> pollution caused by motor vehicles   </a:t>
            </a:r>
            <a:endParaRPr smtClean="0"/>
          </a:p>
          <a:p>
            <a:pPr>
              <a:buNone/>
            </a:pPr>
            <a:r>
              <a:rPr lang="en-US" dirty="0" smtClean="0"/>
              <a:t> </a:t>
            </a:r>
            <a:r>
              <a:rPr smtClean="0"/>
              <a:t>     </a:t>
            </a:r>
            <a:r>
              <a:rPr lang="en-US" dirty="0" smtClean="0"/>
              <a:t>C) </a:t>
            </a:r>
            <a:r>
              <a:rPr smtClean="0"/>
              <a:t>A</a:t>
            </a:r>
            <a:r>
              <a:rPr lang="en-US" dirty="0" err="1" smtClean="0"/>
              <a:t>ir</a:t>
            </a:r>
            <a:r>
              <a:rPr lang="en-US" dirty="0" smtClean="0"/>
              <a:t> pollution caused by industry   </a:t>
            </a:r>
            <a:endParaRPr smtClean="0"/>
          </a:p>
          <a:p>
            <a:pPr>
              <a:buNone/>
            </a:pPr>
            <a:r>
              <a:rPr lang="en-US" dirty="0" smtClean="0"/>
              <a:t> </a:t>
            </a:r>
            <a:r>
              <a:rPr smtClean="0"/>
              <a:t>     </a:t>
            </a:r>
            <a:r>
              <a:rPr lang="en-US" dirty="0" smtClean="0"/>
              <a:t>D) </a:t>
            </a:r>
            <a:r>
              <a:rPr smtClean="0"/>
              <a:t>A</a:t>
            </a:r>
            <a:r>
              <a:rPr lang="en-US" dirty="0" err="1" smtClean="0"/>
              <a:t>ir</a:t>
            </a:r>
            <a:r>
              <a:rPr lang="en-US" dirty="0" smtClean="0"/>
              <a:t> pollution caused by animals</a:t>
            </a:r>
            <a:endParaRPr smtClean="0"/>
          </a:p>
          <a:p>
            <a:pPr>
              <a:buNone/>
            </a:pPr>
            <a:endParaRPr smtClean="0"/>
          </a:p>
          <a:p>
            <a:pPr>
              <a:buNone/>
            </a:pPr>
            <a:endParaRPr smtClean="0"/>
          </a:p>
          <a:p>
            <a:pPr>
              <a:buNone/>
            </a:pPr>
            <a:r>
              <a:rPr smtClean="0"/>
              <a:t>                                                                                                                             Answer:D     </a:t>
            </a:r>
            <a:endParaRPr lang="tr-TR" dirty="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2414" y="1905000"/>
            <a:ext cx="9144000" cy="4524396"/>
          </a:xfrm>
        </p:spPr>
        <p:txBody>
          <a:bodyPr>
            <a:normAutofit/>
          </a:bodyPr>
          <a:lstStyle/>
          <a:p>
            <a:pPr>
              <a:buNone/>
            </a:pPr>
            <a:r>
              <a:rPr smtClean="0"/>
              <a:t>       </a:t>
            </a:r>
            <a:r>
              <a:rPr lang="en-US" dirty="0" smtClean="0">
                <a:solidFill>
                  <a:srgbClr val="00B050"/>
                </a:solidFill>
              </a:rPr>
              <a:t>7.How many of the following are the criteria for air pollutants?</a:t>
            </a:r>
            <a:endParaRPr smtClean="0">
              <a:solidFill>
                <a:srgbClr val="00B050"/>
              </a:solidFill>
            </a:endParaRPr>
          </a:p>
          <a:p>
            <a:pPr>
              <a:buNone/>
            </a:pPr>
            <a:r>
              <a:rPr smtClean="0">
                <a:solidFill>
                  <a:srgbClr val="00B050"/>
                </a:solidFill>
              </a:rPr>
              <a:t>       I.</a:t>
            </a:r>
            <a:r>
              <a:rPr smtClean="0"/>
              <a:t>  Carbon monoxide(co)       </a:t>
            </a:r>
          </a:p>
          <a:p>
            <a:pPr>
              <a:buNone/>
            </a:pPr>
            <a:r>
              <a:rPr smtClean="0">
                <a:solidFill>
                  <a:srgbClr val="00B050"/>
                </a:solidFill>
              </a:rPr>
              <a:t>      II. </a:t>
            </a:r>
            <a:r>
              <a:rPr smtClean="0"/>
              <a:t>Nitrogen dioxide (No2))     </a:t>
            </a:r>
          </a:p>
          <a:p>
            <a:pPr>
              <a:buNone/>
            </a:pPr>
            <a:r>
              <a:rPr smtClean="0"/>
              <a:t>     </a:t>
            </a:r>
            <a:r>
              <a:rPr smtClean="0">
                <a:solidFill>
                  <a:srgbClr val="00B050"/>
                </a:solidFill>
              </a:rPr>
              <a:t>III.</a:t>
            </a:r>
            <a:r>
              <a:rPr smtClean="0"/>
              <a:t> Sulfur dioxide (SO2))     </a:t>
            </a:r>
          </a:p>
          <a:p>
            <a:pPr>
              <a:buNone/>
            </a:pPr>
            <a:r>
              <a:rPr smtClean="0">
                <a:solidFill>
                  <a:srgbClr val="00B050"/>
                </a:solidFill>
              </a:rPr>
              <a:t>     IV. </a:t>
            </a:r>
            <a:r>
              <a:rPr smtClean="0"/>
              <a:t>Ozone (O3))      </a:t>
            </a:r>
          </a:p>
          <a:p>
            <a:pPr>
              <a:buNone/>
            </a:pPr>
            <a:r>
              <a:rPr smtClean="0">
                <a:solidFill>
                  <a:srgbClr val="00B050"/>
                </a:solidFill>
              </a:rPr>
              <a:t>      V.</a:t>
            </a:r>
            <a:r>
              <a:rPr smtClean="0"/>
              <a:t> Oxygen (O2))</a:t>
            </a:r>
          </a:p>
          <a:p>
            <a:pPr>
              <a:buNone/>
            </a:pPr>
            <a:r>
              <a:rPr smtClean="0"/>
              <a:t>       </a:t>
            </a:r>
            <a:r>
              <a:rPr lang="pt-BR" dirty="0" smtClean="0"/>
              <a:t>A)1            B)2           C)3            D)4            E)5</a:t>
            </a:r>
            <a:endParaRPr dirty="0" smtClean="0"/>
          </a:p>
          <a:p>
            <a:pPr>
              <a:buNone/>
            </a:pPr>
            <a:r>
              <a:rPr smtClean="0"/>
              <a:t>                                                                                                                         Answer:D</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smtClean="0">
                <a:solidFill>
                  <a:srgbClr val="92D050"/>
                </a:solidFill>
              </a:rPr>
              <a:t>Types Of Air Pollution:</a:t>
            </a:r>
            <a:endParaRPr lang="tr-TR" dirty="0">
              <a:solidFill>
                <a:srgbClr val="92D050"/>
              </a:solidFill>
            </a:endParaRPr>
          </a:p>
        </p:txBody>
      </p:sp>
      <p:sp>
        <p:nvSpPr>
          <p:cNvPr id="6" name="5 İçerik Yer Tutucusu"/>
          <p:cNvSpPr>
            <a:spLocks noGrp="1"/>
          </p:cNvSpPr>
          <p:nvPr>
            <p:ph sz="half" idx="1"/>
          </p:nvPr>
        </p:nvSpPr>
        <p:spPr>
          <a:xfrm>
            <a:off x="1522413" y="1905000"/>
            <a:ext cx="8143899" cy="738182"/>
          </a:xfrm>
        </p:spPr>
        <p:txBody>
          <a:bodyPr/>
          <a:lstStyle/>
          <a:p>
            <a:pPr>
              <a:buNone/>
            </a:pPr>
            <a:r>
              <a:rPr lang="en-US" u="sng" dirty="0" smtClean="0">
                <a:solidFill>
                  <a:srgbClr val="FF0000"/>
                </a:solidFill>
              </a:rPr>
              <a:t>We can divide air pollution resources into three types;</a:t>
            </a:r>
            <a:endParaRPr u="sng" smtClean="0">
              <a:solidFill>
                <a:srgbClr val="FF0000"/>
              </a:solidFill>
            </a:endParaRPr>
          </a:p>
          <a:p>
            <a:pPr>
              <a:buNone/>
            </a:pPr>
            <a:endParaRPr u="sng" smtClean="0">
              <a:solidFill>
                <a:srgbClr val="FF0000"/>
              </a:solidFill>
            </a:endParaRPr>
          </a:p>
        </p:txBody>
      </p:sp>
      <p:sp>
        <p:nvSpPr>
          <p:cNvPr id="7" name="6 İçerik Yer Tutucusu"/>
          <p:cNvSpPr>
            <a:spLocks noGrp="1"/>
          </p:cNvSpPr>
          <p:nvPr>
            <p:ph sz="half" idx="2"/>
          </p:nvPr>
        </p:nvSpPr>
        <p:spPr>
          <a:xfrm>
            <a:off x="1593817" y="2714620"/>
            <a:ext cx="8858313" cy="3457580"/>
          </a:xfrm>
        </p:spPr>
        <p:txBody>
          <a:bodyPr/>
          <a:lstStyle/>
          <a:p>
            <a:pPr>
              <a:buNone/>
            </a:pPr>
            <a:r>
              <a:rPr smtClean="0">
                <a:solidFill>
                  <a:srgbClr val="FF0000"/>
                </a:solidFill>
              </a:rPr>
              <a:t>1.</a:t>
            </a:r>
            <a:r>
              <a:rPr lang="en-US" dirty="0" smtClean="0">
                <a:solidFill>
                  <a:srgbClr val="FF0000"/>
                </a:solidFill>
              </a:rPr>
              <a:t> </a:t>
            </a:r>
            <a:r>
              <a:rPr lang="en-US" dirty="0" smtClean="0"/>
              <a:t>Air pollution caused by warming</a:t>
            </a:r>
            <a:endParaRPr smtClean="0"/>
          </a:p>
          <a:p>
            <a:pPr>
              <a:buNone/>
            </a:pPr>
            <a:r>
              <a:rPr smtClean="0">
                <a:solidFill>
                  <a:srgbClr val="FF0000"/>
                </a:solidFill>
              </a:rPr>
              <a:t>2.</a:t>
            </a:r>
            <a:r>
              <a:rPr lang="en-US" dirty="0" smtClean="0">
                <a:solidFill>
                  <a:srgbClr val="FF0000"/>
                </a:solidFill>
              </a:rPr>
              <a:t> </a:t>
            </a:r>
            <a:r>
              <a:rPr lang="en-US" dirty="0" smtClean="0"/>
              <a:t>Air pollution caused by motor vehicles</a:t>
            </a:r>
            <a:endParaRPr smtClean="0"/>
          </a:p>
          <a:p>
            <a:pPr>
              <a:buNone/>
            </a:pPr>
            <a:r>
              <a:rPr smtClean="0">
                <a:solidFill>
                  <a:srgbClr val="FF0000"/>
                </a:solidFill>
              </a:rPr>
              <a:t>3.</a:t>
            </a:r>
            <a:r>
              <a:rPr lang="en-US" dirty="0" smtClean="0">
                <a:solidFill>
                  <a:srgbClr val="FF0000"/>
                </a:solidFill>
              </a:rPr>
              <a:t> </a:t>
            </a:r>
            <a:r>
              <a:rPr lang="en-US" dirty="0" smtClean="0"/>
              <a:t>Air pollution caused by industry</a:t>
            </a:r>
            <a:endParaRPr lang="tr-TR"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2414" y="1905000"/>
            <a:ext cx="9144000" cy="4381520"/>
          </a:xfrm>
        </p:spPr>
        <p:txBody>
          <a:bodyPr>
            <a:normAutofit/>
          </a:bodyPr>
          <a:lstStyle/>
          <a:p>
            <a:pPr>
              <a:buNone/>
            </a:pPr>
            <a:r>
              <a:rPr smtClean="0">
                <a:solidFill>
                  <a:srgbClr val="00B050"/>
                </a:solidFill>
              </a:rPr>
              <a:t>      </a:t>
            </a:r>
            <a:r>
              <a:rPr lang="en-US" dirty="0" smtClean="0">
                <a:solidFill>
                  <a:srgbClr val="00B050"/>
                </a:solidFill>
              </a:rPr>
              <a:t>8.Which of the following is among the cleanest countries ?</a:t>
            </a:r>
            <a:endParaRPr smtClean="0">
              <a:solidFill>
                <a:srgbClr val="00B050"/>
              </a:solidFill>
            </a:endParaRPr>
          </a:p>
          <a:p>
            <a:pPr marL="457200" indent="-457200">
              <a:buNone/>
            </a:pPr>
            <a:r>
              <a:rPr smtClean="0"/>
              <a:t>      A)</a:t>
            </a:r>
            <a:r>
              <a:rPr lang="it-IT" dirty="0" smtClean="0"/>
              <a:t>Kenya</a:t>
            </a:r>
            <a:r>
              <a:rPr smtClean="0"/>
              <a:t>n</a:t>
            </a:r>
            <a:r>
              <a:rPr lang="it-IT" dirty="0" smtClean="0"/>
              <a:t>   </a:t>
            </a:r>
            <a:endParaRPr smtClean="0"/>
          </a:p>
          <a:p>
            <a:pPr marL="457200" indent="-457200">
              <a:buNone/>
            </a:pPr>
            <a:r>
              <a:rPr lang="it-IT" dirty="0" smtClean="0"/>
              <a:t> </a:t>
            </a:r>
            <a:r>
              <a:rPr smtClean="0"/>
              <a:t>     B)</a:t>
            </a:r>
            <a:r>
              <a:rPr lang="it-IT" dirty="0" smtClean="0"/>
              <a:t>Qatar   </a:t>
            </a:r>
            <a:endParaRPr smtClean="0"/>
          </a:p>
          <a:p>
            <a:pPr marL="457200" indent="-457200">
              <a:buNone/>
            </a:pPr>
            <a:r>
              <a:rPr smtClean="0"/>
              <a:t>      </a:t>
            </a:r>
            <a:r>
              <a:rPr lang="it-IT" dirty="0" smtClean="0"/>
              <a:t>C) China  </a:t>
            </a:r>
            <a:endParaRPr smtClean="0"/>
          </a:p>
          <a:p>
            <a:pPr marL="457200" indent="-457200">
              <a:buNone/>
            </a:pPr>
            <a:r>
              <a:rPr smtClean="0"/>
              <a:t>      </a:t>
            </a:r>
            <a:r>
              <a:rPr lang="it-IT" dirty="0" smtClean="0"/>
              <a:t>D) Saudi Arabia  </a:t>
            </a:r>
            <a:endParaRPr smtClean="0"/>
          </a:p>
          <a:p>
            <a:pPr marL="457200" indent="-457200">
              <a:buNone/>
            </a:pPr>
            <a:r>
              <a:rPr smtClean="0"/>
              <a:t>     </a:t>
            </a:r>
            <a:r>
              <a:rPr lang="it-IT" dirty="0" smtClean="0"/>
              <a:t> E) Singapore</a:t>
            </a:r>
            <a:endParaRPr smtClean="0"/>
          </a:p>
          <a:p>
            <a:pPr>
              <a:buNone/>
            </a:pPr>
            <a:r>
              <a:rPr smtClean="0"/>
              <a:t>      </a:t>
            </a:r>
          </a:p>
          <a:p>
            <a:pPr>
              <a:buNone/>
            </a:pPr>
            <a:r>
              <a:rPr smtClean="0"/>
              <a:t>                                                                                                                               Answer:A</a:t>
            </a:r>
            <a:endParaRPr lang="tr-TR"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lang="en-US" dirty="0" smtClean="0">
                <a:solidFill>
                  <a:srgbClr val="92D050"/>
                </a:solidFill>
              </a:rPr>
              <a:t>Air pollution caused by warming</a:t>
            </a:r>
            <a:endParaRPr lang="tr-TR" dirty="0">
              <a:solidFill>
                <a:srgbClr val="92D050"/>
              </a:solidFill>
            </a:endParaRPr>
          </a:p>
        </p:txBody>
      </p:sp>
      <p:sp>
        <p:nvSpPr>
          <p:cNvPr id="6" name="5 İçerik Yer Tutucusu"/>
          <p:cNvSpPr>
            <a:spLocks noGrp="1"/>
          </p:cNvSpPr>
          <p:nvPr>
            <p:ph idx="1"/>
          </p:nvPr>
        </p:nvSpPr>
        <p:spPr>
          <a:xfrm>
            <a:off x="1522414" y="1905000"/>
            <a:ext cx="9144000" cy="1452562"/>
          </a:xfrm>
        </p:spPr>
        <p:txBody>
          <a:bodyPr/>
          <a:lstStyle/>
          <a:p>
            <a:pPr>
              <a:buNone/>
            </a:pPr>
            <a:r>
              <a:rPr smtClean="0"/>
              <a:t>           </a:t>
            </a:r>
            <a:r>
              <a:rPr lang="en-US" dirty="0" smtClean="0"/>
              <a:t>For heating purposes, common use of low-calorie and high-</a:t>
            </a:r>
            <a:r>
              <a:rPr lang="en-US" dirty="0" err="1" smtClean="0"/>
              <a:t>sulphur</a:t>
            </a:r>
            <a:r>
              <a:rPr lang="en-US" dirty="0" smtClean="0"/>
              <a:t> coal and the application of incorrect burning techniques lead to air pollution.</a:t>
            </a:r>
            <a:endParaRPr lang="tr-TR"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solidFill>
                  <a:srgbClr val="92D050"/>
                </a:solidFill>
              </a:rPr>
              <a:t>Air pollution caused by motor vehicles</a:t>
            </a:r>
            <a:endParaRPr lang="tr-TR" dirty="0">
              <a:solidFill>
                <a:srgbClr val="92D050"/>
              </a:solidFill>
            </a:endParaRPr>
          </a:p>
        </p:txBody>
      </p:sp>
      <p:sp>
        <p:nvSpPr>
          <p:cNvPr id="3" name="2 İçerik Yer Tutucusu"/>
          <p:cNvSpPr>
            <a:spLocks noGrp="1"/>
          </p:cNvSpPr>
          <p:nvPr>
            <p:ph idx="1"/>
          </p:nvPr>
        </p:nvSpPr>
        <p:spPr>
          <a:xfrm>
            <a:off x="1522414" y="1905000"/>
            <a:ext cx="9144000" cy="1952628"/>
          </a:xfrm>
        </p:spPr>
        <p:txBody>
          <a:bodyPr/>
          <a:lstStyle/>
          <a:p>
            <a:pPr>
              <a:buNone/>
            </a:pPr>
            <a:r>
              <a:rPr smtClean="0"/>
              <a:t>         </a:t>
            </a:r>
            <a:r>
              <a:rPr lang="en-US" dirty="0" smtClean="0"/>
              <a:t>In parallel with population growth and income level rise, exhaust gases from rapidly increasing motor vehicles constitute an important factor in air pollution. To prevent this, the exhaust filter should be checked frequently.</a:t>
            </a:r>
            <a:endParaRPr lang="tr-TR"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solidFill>
                  <a:srgbClr val="92D050"/>
                </a:solidFill>
              </a:rPr>
              <a:t>Air pollution caused by industry</a:t>
            </a:r>
            <a:endParaRPr lang="tr-TR" dirty="0">
              <a:solidFill>
                <a:srgbClr val="92D050"/>
              </a:solidFill>
            </a:endParaRPr>
          </a:p>
        </p:txBody>
      </p:sp>
      <p:sp>
        <p:nvSpPr>
          <p:cNvPr id="3" name="2 İçerik Yer Tutucusu"/>
          <p:cNvSpPr>
            <a:spLocks noGrp="1"/>
          </p:cNvSpPr>
          <p:nvPr>
            <p:ph idx="1"/>
          </p:nvPr>
        </p:nvSpPr>
        <p:spPr>
          <a:xfrm>
            <a:off x="1522414" y="1905000"/>
            <a:ext cx="9144000" cy="2667008"/>
          </a:xfrm>
        </p:spPr>
        <p:txBody>
          <a:bodyPr/>
          <a:lstStyle/>
          <a:p>
            <a:pPr>
              <a:buNone/>
            </a:pPr>
            <a:r>
              <a:rPr smtClean="0"/>
              <a:t>           </a:t>
            </a:r>
            <a:r>
              <a:rPr lang="en-US" dirty="0" smtClean="0"/>
              <a:t>Selection of wrong location in the establishment of industrial facilities, taking necessary precautions in terms of Environmental Protection (chimney filter, no treatment plant etc.), the use of appropriate technologies, the use of unskilled and high </a:t>
            </a:r>
            <a:r>
              <a:rPr lang="en-US" dirty="0" err="1" smtClean="0"/>
              <a:t>sulphur</a:t>
            </a:r>
            <a:r>
              <a:rPr lang="en-US" dirty="0" smtClean="0"/>
              <a:t> fuels in energy-generating combustion units, is one of the factors that cause air pollution.</a:t>
            </a:r>
            <a:endParaRPr lang="tr-TR"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Effects Of Air Pollution</a:t>
            </a:r>
            <a:endParaRPr lang="tr-TR" dirty="0">
              <a:solidFill>
                <a:srgbClr val="92D050"/>
              </a:solidFill>
            </a:endParaRPr>
          </a:p>
        </p:txBody>
      </p:sp>
      <p:sp>
        <p:nvSpPr>
          <p:cNvPr id="3" name="2 İçerik Yer Tutucusu"/>
          <p:cNvSpPr>
            <a:spLocks noGrp="1"/>
          </p:cNvSpPr>
          <p:nvPr>
            <p:ph idx="1"/>
          </p:nvPr>
        </p:nvSpPr>
        <p:spPr>
          <a:xfrm>
            <a:off x="1522414" y="1905000"/>
            <a:ext cx="9144000" cy="2595570"/>
          </a:xfrm>
        </p:spPr>
        <p:txBody>
          <a:bodyPr/>
          <a:lstStyle/>
          <a:p>
            <a:pPr>
              <a:buNone/>
            </a:pPr>
            <a:r>
              <a:rPr smtClean="0"/>
              <a:t>         </a:t>
            </a:r>
            <a:r>
              <a:rPr lang="en-US" dirty="0" smtClean="0"/>
              <a:t>Polluted air causes increased respiratory tract diseases in humans. Especially smoke from the lungs to alveolar entering the negative effect.</a:t>
            </a:r>
            <a:r>
              <a:rPr smtClean="0"/>
              <a:t> </a:t>
            </a:r>
            <a:r>
              <a:rPr lang="en-US" dirty="0" smtClean="0"/>
              <a:t>It was determined that the amount of carbon dioxide in the atmosphere increased by 5% as a result of the destruction of forests and land by fossil fuels used in Industry, Industry and heating. This is expected to cause global warming.</a:t>
            </a:r>
            <a:endParaRPr lang="tr-TR" dirty="0"/>
          </a:p>
        </p:txBody>
      </p:sp>
      <p:sp>
        <p:nvSpPr>
          <p:cNvPr id="4" name="3 Sağ Ok"/>
          <p:cNvSpPr/>
          <p:nvPr/>
        </p:nvSpPr>
        <p:spPr>
          <a:xfrm>
            <a:off x="10595006" y="6072206"/>
            <a:ext cx="140703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rgbClr val="FF0000"/>
                </a:solidFill>
              </a:rPr>
              <a:t>Continuing</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Effects Of Air Pollution</a:t>
            </a:r>
            <a:endParaRPr lang="tr-TR" dirty="0"/>
          </a:p>
        </p:txBody>
      </p:sp>
      <p:sp>
        <p:nvSpPr>
          <p:cNvPr id="3" name="2 İçerik Yer Tutucusu"/>
          <p:cNvSpPr>
            <a:spLocks noGrp="1"/>
          </p:cNvSpPr>
          <p:nvPr>
            <p:ph idx="1"/>
          </p:nvPr>
        </p:nvSpPr>
        <p:spPr/>
        <p:txBody>
          <a:bodyPr/>
          <a:lstStyle/>
          <a:p>
            <a:pPr>
              <a:buNone/>
            </a:pPr>
            <a:r>
              <a:rPr smtClean="0"/>
              <a:t>         </a:t>
            </a:r>
            <a:r>
              <a:rPr lang="en-US" dirty="0" smtClean="0"/>
              <a:t>EPA is a classification made by the United States Environmental Protection Agency based on the health effects of pollutants(198). Criteria air pollutants are defined concentrations of pollutants that distinguish between acceptable air quality and unhealthy or poor air quality. These limit values are the concentrations of contaminants allowed to be present in the outside environment, taking into account human health and/or environmental effects at certain intervals. The limit values for these pollutants can take different values in different countries and environmental organizations.</a:t>
            </a:r>
            <a:endParaRPr lang="tr-TR"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azı Tahtası 16x9">
  <a:themeElements>
    <a:clrScheme name="Yazı Tahtası 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lang="tr-T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lang="tr-T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BelgeKitaplığıFormu</Display>
  <Edit>BelgeKitaplığıFormu</Edit>
  <New>BelgeKitaplığıFormu</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F4CB80-51E5-47C8-B45D-3834AA25DD5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3.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236</TotalTime>
  <Words>3256</Words>
  <Application>Microsoft Office PowerPoint</Application>
  <PresentationFormat>Özel</PresentationFormat>
  <Paragraphs>181</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Yazı Tahtası 16x9</vt:lpstr>
      <vt:lpstr>AİR POLLUTİON</vt:lpstr>
      <vt:lpstr>What Is Air Pollution</vt:lpstr>
      <vt:lpstr>Causes Of Air Pollution:</vt:lpstr>
      <vt:lpstr>Types Of Air Pollution:</vt:lpstr>
      <vt:lpstr>Air pollution caused by warming</vt:lpstr>
      <vt:lpstr>Air pollution caused by motor vehicles</vt:lpstr>
      <vt:lpstr>Air pollution caused by industry</vt:lpstr>
      <vt:lpstr>Effects Of Air Pollution</vt:lpstr>
      <vt:lpstr>Effects Of Air Pollution</vt:lpstr>
      <vt:lpstr>Criteria Air Pollutants</vt:lpstr>
      <vt:lpstr>Carbon Monoxide (CO)</vt:lpstr>
      <vt:lpstr>Nitrogen Oxides (NOx)</vt:lpstr>
      <vt:lpstr>Sulfur Dioxide (SO2)</vt:lpstr>
      <vt:lpstr>Ozone (O3)</vt:lpstr>
      <vt:lpstr>Particulate matter (PM)</vt:lpstr>
      <vt:lpstr>Lead (PB)</vt:lpstr>
      <vt:lpstr>Volatile organic compounds (UOC)</vt:lpstr>
      <vt:lpstr>Hydrocarbons</vt:lpstr>
      <vt:lpstr>The Effects Of Air Pollution On Human Health</vt:lpstr>
      <vt:lpstr>Air Pollution Outside:</vt:lpstr>
      <vt:lpstr>Internal Air Pollution:</vt:lpstr>
      <vt:lpstr>Internal Air Pollution:</vt:lpstr>
      <vt:lpstr>Internal Air Pollution:</vt:lpstr>
      <vt:lpstr>Measures To Prevent Air Pollution</vt:lpstr>
      <vt:lpstr>Measures To Prevent Air Pollution</vt:lpstr>
      <vt:lpstr>Measures To Prevent Air Pollution</vt:lpstr>
      <vt:lpstr>Measures To Prevent Air Pollution</vt:lpstr>
      <vt:lpstr>Cleanest 10 Countries</vt:lpstr>
      <vt:lpstr>Polluted 20 Countries</vt:lpstr>
      <vt:lpstr>In Turkey, the air is the cleanest and most polluted provinces</vt:lpstr>
      <vt:lpstr>The Countries Where The Most Frequent Deaths Due To Air Pollution Are</vt:lpstr>
      <vt:lpstr>Air Pollution In Turkey(2017))</vt:lpstr>
      <vt:lpstr>Questions</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cp:lastModifiedBy>Se7en</cp:lastModifiedBy>
  <cp:revision>26</cp:revision>
  <dcterms:created xsi:type="dcterms:W3CDTF">2013-04-05T19:59:21Z</dcterms:created>
  <dcterms:modified xsi:type="dcterms:W3CDTF">2019-02-10T21:13:07Z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