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7.2.2019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7.2.2019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AVRUPA YATIRIM BANKASI</a:t>
            </a:r>
            <a:endParaRPr lang="tr-TR" b="1" dirty="0"/>
          </a:p>
        </p:txBody>
      </p:sp>
      <p:sp>
        <p:nvSpPr>
          <p:cNvPr id="3" name="2 Alt Başlık"/>
          <p:cNvSpPr>
            <a:spLocks noGrp="1"/>
          </p:cNvSpPr>
          <p:nvPr>
            <p:ph type="subTitle" idx="1"/>
          </p:nvPr>
        </p:nvSpPr>
        <p:spPr/>
        <p:txBody>
          <a:bodyPr/>
          <a:lstStyle/>
          <a:p>
            <a:r>
              <a:rPr lang="tr-TR" dirty="0" smtClean="0"/>
              <a:t>AYB</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08920"/>
            <a:ext cx="8229600" cy="1143000"/>
          </a:xfrm>
        </p:spPr>
        <p:txBody>
          <a:bodyPr/>
          <a:lstStyle/>
          <a:p>
            <a:r>
              <a:rPr lang="tr-TR" b="1" dirty="0" smtClean="0"/>
              <a:t>AVRUPA OMBUDSMANI</a:t>
            </a:r>
            <a:endParaRPr lang="tr-T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GENEL BAKIŞ:</a:t>
            </a:r>
            <a:endParaRPr lang="tr-TR" b="1" dirty="0"/>
          </a:p>
        </p:txBody>
      </p:sp>
      <p:sp>
        <p:nvSpPr>
          <p:cNvPr id="3" name="2 İçerik Yer Tutucusu"/>
          <p:cNvSpPr>
            <a:spLocks noGrp="1"/>
          </p:cNvSpPr>
          <p:nvPr>
            <p:ph idx="1"/>
          </p:nvPr>
        </p:nvSpPr>
        <p:spPr/>
        <p:txBody>
          <a:bodyPr/>
          <a:lstStyle/>
          <a:p>
            <a:r>
              <a:rPr lang="tr-TR" b="1" dirty="0" smtClean="0"/>
              <a:t>Rol: </a:t>
            </a:r>
            <a:r>
              <a:rPr lang="tr-TR" dirty="0" smtClean="0"/>
              <a:t>AB </a:t>
            </a:r>
            <a:r>
              <a:rPr lang="tr-TR" dirty="0" smtClean="0"/>
              <a:t>kurumlarına, organlarına, ofislerine ve ajanslarına karşı şikayetleri </a:t>
            </a:r>
            <a:r>
              <a:rPr lang="tr-TR" dirty="0" smtClean="0"/>
              <a:t>araştırır. </a:t>
            </a:r>
          </a:p>
          <a:p>
            <a:r>
              <a:rPr lang="tr-TR" b="1" dirty="0" smtClean="0"/>
              <a:t>Ombudsman</a:t>
            </a:r>
            <a:r>
              <a:rPr lang="tr-TR" b="1" dirty="0" smtClean="0"/>
              <a:t>: </a:t>
            </a:r>
            <a:r>
              <a:rPr lang="tr-TR" dirty="0" smtClean="0"/>
              <a:t>Emily O'Reilly </a:t>
            </a:r>
            <a:endParaRPr lang="tr-TR" dirty="0" smtClean="0"/>
          </a:p>
          <a:p>
            <a:r>
              <a:rPr lang="tr-TR" b="1" dirty="0" smtClean="0"/>
              <a:t>Kuruluş </a:t>
            </a:r>
            <a:r>
              <a:rPr lang="tr-TR" b="1" dirty="0" smtClean="0"/>
              <a:t>tarihi: </a:t>
            </a:r>
            <a:r>
              <a:rPr lang="tr-TR" dirty="0" smtClean="0"/>
              <a:t>1995 </a:t>
            </a:r>
            <a:endParaRPr lang="tr-TR" dirty="0" smtClean="0"/>
          </a:p>
          <a:p>
            <a:r>
              <a:rPr lang="tr-TR" b="1" dirty="0" smtClean="0"/>
              <a:t>Yer</a:t>
            </a:r>
            <a:r>
              <a:rPr lang="tr-TR" b="1" dirty="0" smtClean="0"/>
              <a:t>: </a:t>
            </a:r>
            <a:r>
              <a:rPr lang="tr-TR" dirty="0" smtClean="0"/>
              <a:t>Strasbourg (Fransa)</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OMBUDSMAN NE YAPAR?</a:t>
            </a:r>
            <a:endParaRPr lang="tr-TR" b="1" dirty="0"/>
          </a:p>
        </p:txBody>
      </p:sp>
      <p:sp>
        <p:nvSpPr>
          <p:cNvPr id="3" name="2 İçerik Yer Tutucusu"/>
          <p:cNvSpPr>
            <a:spLocks noGrp="1"/>
          </p:cNvSpPr>
          <p:nvPr>
            <p:ph idx="1"/>
          </p:nvPr>
        </p:nvSpPr>
        <p:spPr/>
        <p:txBody>
          <a:bodyPr/>
          <a:lstStyle/>
          <a:p>
            <a:r>
              <a:rPr lang="tr-TR" dirty="0" smtClean="0"/>
              <a:t>Ombudsman</a:t>
            </a:r>
            <a:r>
              <a:rPr lang="tr-TR" dirty="0" smtClean="0"/>
              <a:t>, farklı yoksul idare türlerini araştırır, örneğin: </a:t>
            </a:r>
            <a:endParaRPr lang="tr-TR" dirty="0" smtClean="0"/>
          </a:p>
          <a:p>
            <a:r>
              <a:rPr lang="tr-TR" dirty="0" smtClean="0"/>
              <a:t>haksız </a:t>
            </a:r>
            <a:r>
              <a:rPr lang="tr-TR" dirty="0" smtClean="0"/>
              <a:t>davranış ayırt etme </a:t>
            </a:r>
            <a:r>
              <a:rPr lang="tr-TR" dirty="0" smtClean="0"/>
              <a:t>,</a:t>
            </a:r>
          </a:p>
          <a:p>
            <a:r>
              <a:rPr lang="tr-TR" dirty="0" smtClean="0"/>
              <a:t>gücü </a:t>
            </a:r>
            <a:r>
              <a:rPr lang="tr-TR" dirty="0" smtClean="0"/>
              <a:t>kötüye </a:t>
            </a:r>
            <a:r>
              <a:rPr lang="tr-TR" dirty="0" smtClean="0"/>
              <a:t>kullanmak,</a:t>
            </a:r>
          </a:p>
          <a:p>
            <a:r>
              <a:rPr lang="tr-TR" dirty="0" smtClean="0"/>
              <a:t> </a:t>
            </a:r>
            <a:r>
              <a:rPr lang="tr-TR" dirty="0" smtClean="0"/>
              <a:t>bilgi eksikliği veya vermeyi </a:t>
            </a:r>
            <a:r>
              <a:rPr lang="tr-TR" dirty="0" smtClean="0"/>
              <a:t>reddetme,</a:t>
            </a:r>
          </a:p>
          <a:p>
            <a:r>
              <a:rPr lang="tr-TR" dirty="0" smtClean="0"/>
              <a:t> </a:t>
            </a:r>
            <a:r>
              <a:rPr lang="tr-TR" dirty="0" smtClean="0"/>
              <a:t>gereksiz </a:t>
            </a:r>
            <a:r>
              <a:rPr lang="tr-TR" dirty="0" smtClean="0"/>
              <a:t>gecikmeler,</a:t>
            </a:r>
          </a:p>
          <a:p>
            <a:r>
              <a:rPr lang="tr-TR" dirty="0" smtClean="0"/>
              <a:t> </a:t>
            </a:r>
            <a:r>
              <a:rPr lang="tr-TR" dirty="0" smtClean="0"/>
              <a:t>yanlış prosedürler.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pPr>
              <a:buNone/>
            </a:pPr>
            <a:r>
              <a:rPr lang="tr-TR" dirty="0" smtClean="0"/>
              <a:t/>
            </a:r>
            <a:br>
              <a:rPr lang="tr-TR" dirty="0" smtClean="0"/>
            </a:br>
            <a:r>
              <a:rPr lang="tr-TR" b="1" dirty="0" smtClean="0"/>
              <a:t>OMBUDSMAN NASIL SEÇİLİR?</a:t>
            </a:r>
          </a:p>
          <a:p>
            <a:r>
              <a:rPr lang="tr-TR" dirty="0" smtClean="0"/>
              <a:t>Avrupa </a:t>
            </a:r>
            <a:r>
              <a:rPr lang="tr-TR" dirty="0" smtClean="0"/>
              <a:t>Parlamentosu, Ombudsman'ı 5 yıllık yenilenebilir bir dönem için seçiyor. </a:t>
            </a:r>
            <a:endParaRPr lang="tr-TR" dirty="0" smtClean="0"/>
          </a:p>
          <a:p>
            <a:r>
              <a:rPr lang="tr-TR" b="1" dirty="0" smtClean="0"/>
              <a:t>OMBUDSMAN NASIL ÇALIŞIR?</a:t>
            </a:r>
          </a:p>
          <a:p>
            <a:r>
              <a:rPr lang="tr-TR" dirty="0" smtClean="0"/>
              <a:t>Ombudsman'ın </a:t>
            </a:r>
            <a:r>
              <a:rPr lang="tr-TR" dirty="0" smtClean="0"/>
              <a:t>ofisi, şikayetlere cevap olarak veya kendi inisiyatifiyle soruşturma </a:t>
            </a:r>
            <a:r>
              <a:rPr lang="tr-TR" dirty="0" smtClean="0"/>
              <a:t>başlatır.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a:bodyPr>
          <a:lstStyle/>
          <a:p>
            <a:r>
              <a:rPr lang="tr-TR" dirty="0" smtClean="0"/>
              <a:t>Ombudsman, probleminizi sadece ilgili kurumu bilgilendirerek çözebilir. Daha fazlasına ihtiyaç duyulursa, meseleleri düzeltecek dostane bir çözüme ulaşmak için her türlü çaba gösterilmektedir. Bu başarısız olursa, Ombudsman kuruma tavsiyelerde bulunabilir. Bunlar kabul edilmezse, Ombudsman Avrupa Parlamentosuna özel bir rapor hazırlayabilir ve bu da daha sonra uygun bir şekilde harekete geçmelidir.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İçerik Yer Tutucusu" descr="5aca8d68-1b7a-4863-8679-49798ab8ce32.png"/>
          <p:cNvPicPr>
            <a:picLocks noGrp="1" noChangeAspect="1"/>
          </p:cNvPicPr>
          <p:nvPr>
            <p:ph idx="1"/>
          </p:nvPr>
        </p:nvPicPr>
        <p:blipFill>
          <a:blip r:embed="rId2" cstate="print"/>
          <a:stretch>
            <a:fillRect/>
          </a:stretch>
        </p:blipFill>
        <p:spPr>
          <a:xfrm>
            <a:off x="539552" y="476672"/>
            <a:ext cx="8096250" cy="590465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GENEL BAKIŞ:</a:t>
            </a:r>
            <a:endParaRPr lang="tr-TR" b="1" dirty="0"/>
          </a:p>
        </p:txBody>
      </p:sp>
      <p:sp>
        <p:nvSpPr>
          <p:cNvPr id="3" name="2 İçerik Yer Tutucusu"/>
          <p:cNvSpPr>
            <a:spLocks noGrp="1"/>
          </p:cNvSpPr>
          <p:nvPr>
            <p:ph idx="1"/>
          </p:nvPr>
        </p:nvSpPr>
        <p:spPr/>
        <p:txBody>
          <a:bodyPr>
            <a:normAutofit fontScale="92500"/>
          </a:bodyPr>
          <a:lstStyle/>
          <a:p>
            <a:endParaRPr lang="tr-TR" dirty="0" smtClean="0"/>
          </a:p>
          <a:p>
            <a:r>
              <a:rPr lang="tr-TR" b="1" dirty="0" smtClean="0"/>
              <a:t>Rol: </a:t>
            </a:r>
            <a:r>
              <a:rPr lang="tr-TR" dirty="0" smtClean="0"/>
              <a:t>AB içinde ve dışında AB hedeflerine ulaşmaya yardımcı olan projeler için finansman </a:t>
            </a:r>
            <a:r>
              <a:rPr lang="tr-TR" dirty="0" smtClean="0"/>
              <a:t>sağlar. </a:t>
            </a:r>
          </a:p>
          <a:p>
            <a:r>
              <a:rPr lang="tr-TR" b="1" dirty="0" smtClean="0"/>
              <a:t> </a:t>
            </a:r>
            <a:r>
              <a:rPr lang="tr-TR" b="1" dirty="0" smtClean="0"/>
              <a:t>Başkan: </a:t>
            </a:r>
            <a:r>
              <a:rPr lang="tr-TR" dirty="0" smtClean="0"/>
              <a:t>Werner </a:t>
            </a:r>
            <a:r>
              <a:rPr lang="tr-TR" dirty="0" smtClean="0"/>
              <a:t>Hoyer</a:t>
            </a:r>
          </a:p>
          <a:p>
            <a:r>
              <a:rPr lang="tr-TR" dirty="0" smtClean="0"/>
              <a:t> </a:t>
            </a:r>
            <a:r>
              <a:rPr lang="tr-TR" b="1" dirty="0" smtClean="0"/>
              <a:t>Yönetim Kurulu: </a:t>
            </a:r>
            <a:r>
              <a:rPr lang="tr-TR" dirty="0" smtClean="0"/>
              <a:t>AB ülkesi başına bir, artı Avrupa Komisyonu'ndan bir direktörden oluşur</a:t>
            </a:r>
            <a:r>
              <a:rPr lang="tr-TR" dirty="0" smtClean="0"/>
              <a:t>.</a:t>
            </a:r>
          </a:p>
          <a:p>
            <a:r>
              <a:rPr lang="tr-TR" dirty="0" smtClean="0"/>
              <a:t> </a:t>
            </a:r>
            <a:r>
              <a:rPr lang="tr-TR" b="1" dirty="0" smtClean="0"/>
              <a:t>Kuruluş Tarihi: </a:t>
            </a:r>
            <a:r>
              <a:rPr lang="tr-TR" dirty="0" smtClean="0"/>
              <a:t>1958</a:t>
            </a:r>
          </a:p>
          <a:p>
            <a:r>
              <a:rPr lang="tr-TR" dirty="0" smtClean="0"/>
              <a:t> </a:t>
            </a:r>
            <a:r>
              <a:rPr lang="tr-TR" b="1" dirty="0" smtClean="0"/>
              <a:t>Yer: </a:t>
            </a:r>
            <a:r>
              <a:rPr lang="tr-TR" dirty="0" smtClean="0"/>
              <a:t>Lüksemburg</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buNone/>
            </a:pPr>
            <a:r>
              <a:rPr lang="tr-TR" dirty="0" smtClean="0"/>
              <a:t/>
            </a:r>
            <a:br>
              <a:rPr lang="tr-TR" dirty="0" smtClean="0"/>
            </a:br>
            <a:r>
              <a:rPr lang="tr-TR" dirty="0" smtClean="0"/>
              <a:t>Avrupa Yatırım Bankası </a:t>
            </a:r>
            <a:r>
              <a:rPr lang="tr-TR" dirty="0" smtClean="0"/>
              <a:t>(AYB) </a:t>
            </a:r>
            <a:r>
              <a:rPr lang="tr-TR" dirty="0" smtClean="0"/>
              <a:t>ortaklaşa AB ülkelerine aittir. </a:t>
            </a:r>
            <a:r>
              <a:rPr lang="tr-TR" dirty="0" smtClean="0"/>
              <a:t> Aradıkları:</a:t>
            </a:r>
          </a:p>
          <a:p>
            <a:r>
              <a:rPr lang="tr-TR" dirty="0" smtClean="0"/>
              <a:t> </a:t>
            </a:r>
            <a:r>
              <a:rPr lang="tr-TR" dirty="0" smtClean="0"/>
              <a:t>Avrupa'nın iş ve büyüme yönündeki potansiyelini </a:t>
            </a:r>
            <a:r>
              <a:rPr lang="tr-TR" dirty="0" smtClean="0"/>
              <a:t>artırmak.</a:t>
            </a:r>
          </a:p>
          <a:p>
            <a:r>
              <a:rPr lang="tr-TR" dirty="0" smtClean="0"/>
              <a:t> İklim </a:t>
            </a:r>
            <a:r>
              <a:rPr lang="tr-TR" dirty="0" smtClean="0"/>
              <a:t>değişikliğini </a:t>
            </a:r>
            <a:r>
              <a:rPr lang="tr-TR" dirty="0" smtClean="0"/>
              <a:t>hafifletmeyi desteklemek .</a:t>
            </a:r>
          </a:p>
          <a:p>
            <a:r>
              <a:rPr lang="tr-TR" dirty="0" smtClean="0"/>
              <a:t>AB </a:t>
            </a:r>
            <a:r>
              <a:rPr lang="tr-TR" dirty="0" smtClean="0"/>
              <a:t>politikalarını AB dışında </a:t>
            </a:r>
            <a:r>
              <a:rPr lang="tr-TR" dirty="0" smtClean="0"/>
              <a:t>tanıtmak.</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AVRUPA YATIRIM BANKASI NE YAPAR?</a:t>
            </a:r>
            <a:endParaRPr lang="tr-TR" b="1" dirty="0"/>
          </a:p>
        </p:txBody>
      </p:sp>
      <p:sp>
        <p:nvSpPr>
          <p:cNvPr id="3" name="2 İçerik Yer Tutucusu"/>
          <p:cNvSpPr>
            <a:spLocks noGrp="1"/>
          </p:cNvSpPr>
          <p:nvPr>
            <p:ph idx="1"/>
          </p:nvPr>
        </p:nvSpPr>
        <p:spPr/>
        <p:txBody>
          <a:bodyPr/>
          <a:lstStyle/>
          <a:p>
            <a:r>
              <a:rPr lang="tr-TR" dirty="0" smtClean="0"/>
              <a:t>Banka, sermaye piyasalarından borç alır ve AB hedeflerini destekleyen projelere uygun koşullarda borç verir. Paranın hiçbiri AB bütçesinden </a:t>
            </a:r>
            <a:r>
              <a:rPr lang="tr-TR" dirty="0" smtClean="0"/>
              <a:t>gelmez.</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AYB 3 ANA ÜRÜN VE HİZMET TÜRÜ SUNAR:</a:t>
            </a:r>
            <a:endParaRPr lang="tr-TR" b="1" dirty="0"/>
          </a:p>
        </p:txBody>
      </p:sp>
      <p:sp>
        <p:nvSpPr>
          <p:cNvPr id="3" name="2 İçerik Yer Tutucusu"/>
          <p:cNvSpPr>
            <a:spLocks noGrp="1"/>
          </p:cNvSpPr>
          <p:nvPr>
            <p:ph idx="1"/>
          </p:nvPr>
        </p:nvSpPr>
        <p:spPr/>
        <p:txBody>
          <a:bodyPr>
            <a:normAutofit lnSpcReduction="10000"/>
          </a:bodyPr>
          <a:lstStyle/>
          <a:p>
            <a:r>
              <a:rPr lang="tr-TR" b="1" dirty="0" smtClean="0"/>
              <a:t>Borç </a:t>
            </a:r>
            <a:r>
              <a:rPr lang="tr-TR" b="1" dirty="0" smtClean="0"/>
              <a:t>verme </a:t>
            </a:r>
            <a:r>
              <a:rPr lang="tr-TR" dirty="0" smtClean="0"/>
              <a:t>- toplam finansal taahhüdün yaklaşık% 90'ı. Banka, büyümeyi ve işleri desteklemek için her ölçekteki müşteriye borç vermektedir ve bu destek genellikle diğer yatırımcıları çekmeye yardımcı olmaktadır. </a:t>
            </a:r>
            <a:endParaRPr lang="tr-TR" dirty="0" smtClean="0"/>
          </a:p>
          <a:p>
            <a:r>
              <a:rPr lang="tr-TR" b="1" dirty="0" smtClean="0"/>
              <a:t>'Karışım</a:t>
            </a:r>
            <a:r>
              <a:rPr lang="tr-TR" b="1" dirty="0" smtClean="0"/>
              <a:t>'</a:t>
            </a:r>
            <a:r>
              <a:rPr lang="tr-TR" dirty="0" smtClean="0"/>
              <a:t> - müşterilerin EIB finansmanını ek yatırımla birleştirmelerini sağlamak. </a:t>
            </a:r>
            <a:endParaRPr lang="tr-TR" dirty="0" smtClean="0"/>
          </a:p>
          <a:p>
            <a:r>
              <a:rPr lang="tr-TR" b="1" dirty="0" smtClean="0"/>
              <a:t>Tavsiye </a:t>
            </a:r>
            <a:r>
              <a:rPr lang="tr-TR" b="1" dirty="0" smtClean="0"/>
              <a:t>ve teknik yardım </a:t>
            </a:r>
            <a:r>
              <a:rPr lang="tr-TR" dirty="0" smtClean="0"/>
              <a:t>- paranın karşılığını en üst düzeye çıkarmak.</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BİLEŞTİRME, KOMPOZİSYON:</a:t>
            </a:r>
            <a:endParaRPr lang="tr-TR" b="1" dirty="0"/>
          </a:p>
        </p:txBody>
      </p:sp>
      <p:sp>
        <p:nvSpPr>
          <p:cNvPr id="3" name="2 İçerik Yer Tutucusu"/>
          <p:cNvSpPr>
            <a:spLocks noGrp="1"/>
          </p:cNvSpPr>
          <p:nvPr>
            <p:ph idx="1"/>
          </p:nvPr>
        </p:nvSpPr>
        <p:spPr>
          <a:xfrm>
            <a:off x="457200" y="1600200"/>
            <a:ext cx="8229600" cy="5257800"/>
          </a:xfrm>
        </p:spPr>
        <p:txBody>
          <a:bodyPr>
            <a:normAutofit fontScale="92500" lnSpcReduction="20000"/>
          </a:bodyPr>
          <a:lstStyle/>
          <a:p>
            <a:pPr>
              <a:buNone/>
            </a:pPr>
            <a:r>
              <a:rPr lang="tr-TR" dirty="0" smtClean="0"/>
              <a:t/>
            </a:r>
            <a:br>
              <a:rPr lang="tr-TR" dirty="0" smtClean="0"/>
            </a:br>
            <a:r>
              <a:rPr lang="tr-TR" dirty="0" smtClean="0"/>
              <a:t>      Tüm AB ülkeleri AYB'de ortaktır. Kararlar aşağıdaki kuruluşlarca alınır: </a:t>
            </a:r>
            <a:endParaRPr lang="tr-TR" dirty="0" smtClean="0"/>
          </a:p>
          <a:p>
            <a:r>
              <a:rPr lang="tr-TR" dirty="0" smtClean="0"/>
              <a:t>Tüm </a:t>
            </a:r>
            <a:r>
              <a:rPr lang="tr-TR" dirty="0" smtClean="0"/>
              <a:t>AB ülkelerinden bakanlardan oluşan Guvernörler Kurulu. Genel borç verme politikasını tanımlar</a:t>
            </a:r>
            <a:r>
              <a:rPr lang="tr-TR" dirty="0" smtClean="0"/>
              <a:t>.</a:t>
            </a:r>
          </a:p>
          <a:p>
            <a:r>
              <a:rPr lang="tr-TR" dirty="0" smtClean="0"/>
              <a:t> </a:t>
            </a:r>
            <a:r>
              <a:rPr lang="tr-TR" dirty="0" smtClean="0"/>
              <a:t>Yönetim Kurulu: Borç verme ve borçlanma işlemlerini onaylar. </a:t>
            </a:r>
            <a:endParaRPr lang="tr-TR" dirty="0" smtClean="0"/>
          </a:p>
          <a:p>
            <a:r>
              <a:rPr lang="tr-TR" dirty="0" smtClean="0"/>
              <a:t>Yönetim </a:t>
            </a:r>
            <a:r>
              <a:rPr lang="tr-TR" dirty="0" smtClean="0"/>
              <a:t>Komitesi, Bankanın yürütme organı      </a:t>
            </a:r>
            <a:endParaRPr lang="tr-TR" dirty="0" smtClean="0"/>
          </a:p>
          <a:p>
            <a:r>
              <a:rPr lang="tr-TR" dirty="0" smtClean="0"/>
              <a:t> Denetim Komitesi, AYB işlemlerinin uygun bir şekilde yapıldığını kontrol eder.    </a:t>
            </a:r>
            <a:endParaRPr lang="tr-TR" dirty="0" smtClean="0"/>
          </a:p>
          <a:p>
            <a:r>
              <a:rPr lang="tr-TR" dirty="0" smtClean="0"/>
              <a:t>   Banka'nın bölümleri yönetim kararlarını </a:t>
            </a:r>
            <a:r>
              <a:rPr lang="tr-TR" dirty="0" smtClean="0"/>
              <a:t>uygular.</a:t>
            </a:r>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AYB NASIL ÇALIŞIR?</a:t>
            </a:r>
            <a:endParaRPr lang="tr-TR" b="1" dirty="0"/>
          </a:p>
        </p:txBody>
      </p:sp>
      <p:sp>
        <p:nvSpPr>
          <p:cNvPr id="3" name="2 İçerik Yer Tutucusu"/>
          <p:cNvSpPr>
            <a:spLocks noGrp="1"/>
          </p:cNvSpPr>
          <p:nvPr>
            <p:ph idx="1"/>
          </p:nvPr>
        </p:nvSpPr>
        <p:spPr/>
        <p:txBody>
          <a:bodyPr/>
          <a:lstStyle/>
          <a:p>
            <a:r>
              <a:rPr lang="tr-TR" dirty="0" smtClean="0"/>
              <a:t>Her </a:t>
            </a:r>
            <a:r>
              <a:rPr lang="tr-TR" dirty="0" smtClean="0"/>
              <a:t>projenin yararına ve finansal piyasaların sunduğu fırsatlara dayanarak borçlanma ve borç verme kararları alır. Bağımsız bir kuruluş olarak, Banka kendi borçlanma ve borç verme kararlarını alır. Diğer AB kurumlarıyla, özellikle Avrupa Komisyonu, Parlamento ve AB Konseyi ile işbirliği </a:t>
            </a:r>
            <a:r>
              <a:rPr lang="tr-TR" dirty="0" smtClean="0"/>
              <a:t>yapar.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AVRUPA YATIRIM FONU (AYF)</a:t>
            </a:r>
            <a:endParaRPr lang="tr-TR" b="1" dirty="0"/>
          </a:p>
        </p:txBody>
      </p:sp>
      <p:sp>
        <p:nvSpPr>
          <p:cNvPr id="3" name="2 İçerik Yer Tutucusu"/>
          <p:cNvSpPr>
            <a:spLocks noGrp="1"/>
          </p:cNvSpPr>
          <p:nvPr>
            <p:ph idx="1"/>
          </p:nvPr>
        </p:nvSpPr>
        <p:spPr/>
        <p:txBody>
          <a:bodyPr/>
          <a:lstStyle/>
          <a:p>
            <a:pPr>
              <a:buNone/>
            </a:pPr>
            <a:r>
              <a:rPr lang="tr-TR" dirty="0" smtClean="0"/>
              <a:t>    Avrupa </a:t>
            </a:r>
            <a:r>
              <a:rPr lang="tr-TR" dirty="0" smtClean="0"/>
              <a:t>Yatırım Fonu </a:t>
            </a:r>
            <a:r>
              <a:rPr lang="tr-TR" dirty="0" smtClean="0"/>
              <a:t>(AYF) </a:t>
            </a:r>
            <a:r>
              <a:rPr lang="tr-TR" dirty="0" smtClean="0"/>
              <a:t>AYB, küçük ve orta ölçekli işletmelere (KOBİ'ler) risk sermayesi ve risk finansmanı araçlarıyla fon sağlayan Avrupa Yatırım Fonu'nun (EIF) çoğunluğunu elinde bulundurmaktadır. 1994 yılında kurulan Fon, tüm AB ülkelerinde, potansiyel üye ülkelerde, </a:t>
            </a:r>
            <a:r>
              <a:rPr lang="tr-TR" dirty="0" smtClean="0"/>
              <a:t>Lihtenştayn </a:t>
            </a:r>
            <a:r>
              <a:rPr lang="tr-TR" dirty="0" smtClean="0"/>
              <a:t>ve Norveç'te aktif olarak faaliyet </a:t>
            </a:r>
            <a:r>
              <a:rPr lang="tr-TR" dirty="0" smtClean="0"/>
              <a:t>göstermektedir.</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389</Words>
  <Application>Microsoft Office PowerPoint</Application>
  <PresentationFormat>Ekran Gösterisi (4:3)</PresentationFormat>
  <Paragraphs>48</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AVRUPA YATIRIM BANKASI</vt:lpstr>
      <vt:lpstr>Slayt 2</vt:lpstr>
      <vt:lpstr>GENEL BAKIŞ:</vt:lpstr>
      <vt:lpstr>Slayt 4</vt:lpstr>
      <vt:lpstr>AVRUPA YATIRIM BANKASI NE YAPAR?</vt:lpstr>
      <vt:lpstr>AYB 3 ANA ÜRÜN VE HİZMET TÜRÜ SUNAR:</vt:lpstr>
      <vt:lpstr>BİLEŞTİRME, KOMPOZİSYON:</vt:lpstr>
      <vt:lpstr>AYB NASIL ÇALIŞIR?</vt:lpstr>
      <vt:lpstr>AVRUPA YATIRIM FONU (AYF)</vt:lpstr>
      <vt:lpstr>AVRUPA OMBUDSMANI</vt:lpstr>
      <vt:lpstr>GENEL BAKIŞ:</vt:lpstr>
      <vt:lpstr>OMBUDSMAN NE YAPAR?</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Pronet</dc:creator>
  <cp:lastModifiedBy>Pronet</cp:lastModifiedBy>
  <cp:revision>3</cp:revision>
  <dcterms:created xsi:type="dcterms:W3CDTF">2019-02-07T16:39:04Z</dcterms:created>
  <dcterms:modified xsi:type="dcterms:W3CDTF">2019-02-07T17:05:58Z</dcterms:modified>
</cp:coreProperties>
</file>