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660"/>
  </p:normalViewPr>
  <p:slideViewPr>
    <p:cSldViewPr>
      <p:cViewPr varScale="1">
        <p:scale>
          <a:sx n="110" d="100"/>
          <a:sy n="110" d="100"/>
        </p:scale>
        <p:origin x="12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28" name="Cím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632F-16B0-465D-88F8-B68CC68ABCFF}" type="datetimeFigureOut">
              <a:rPr lang="hu-HU" smtClean="0"/>
              <a:t>2019. 09. 20.</a:t>
            </a:fld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2B72BE-463A-4A39-B091-E45729D7EA99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632F-16B0-465D-88F8-B68CC68ABCFF}" type="datetimeFigureOut">
              <a:rPr lang="hu-HU" smtClean="0"/>
              <a:t>2019. 09. 20.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72BE-463A-4A39-B091-E45729D7EA9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632F-16B0-465D-88F8-B68CC68ABCFF}" type="datetimeFigureOut">
              <a:rPr lang="hu-HU" smtClean="0"/>
              <a:t>2019. 09. 20.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72BE-463A-4A39-B091-E45729D7EA9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81632F-16B0-465D-88F8-B68CC68ABCFF}" type="datetimeFigureOut">
              <a:rPr lang="hu-HU" smtClean="0"/>
              <a:t>2019. 09. 20.</a:t>
            </a:fld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B2B72BE-463A-4A39-B091-E45729D7EA99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Élőláb hely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632F-16B0-465D-88F8-B68CC68ABCFF}" type="datetimeFigureOut">
              <a:rPr lang="hu-HU" smtClean="0"/>
              <a:t>2019. 09. 20.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72BE-463A-4A39-B091-E45729D7EA99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632F-16B0-465D-88F8-B68CC68ABCFF}" type="datetimeFigureOut">
              <a:rPr lang="hu-HU" smtClean="0"/>
              <a:t>2019. 09. 20.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72BE-463A-4A39-B091-E45729D7EA99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72BE-463A-4A39-B091-E45729D7EA99}" type="slidenum">
              <a:rPr lang="hu-HU" smtClean="0"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632F-16B0-465D-88F8-B68CC68ABCFF}" type="datetimeFigureOut">
              <a:rPr lang="hu-HU" smtClean="0"/>
              <a:t>2019. 09. 20.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32" name="Tartalom hely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34" name="Tartalom hely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632F-16B0-465D-88F8-B68CC68ABCFF}" type="datetimeFigureOut">
              <a:rPr lang="hu-HU" smtClean="0"/>
              <a:t>2019. 09. 20.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72BE-463A-4A39-B091-E45729D7EA99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632F-16B0-465D-88F8-B68CC68ABCFF}" type="datetimeFigureOut">
              <a:rPr lang="hu-HU" smtClean="0"/>
              <a:t>2019. 09. 20.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72BE-463A-4A39-B091-E45729D7EA9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artalom hely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31" name="Cím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81632F-16B0-465D-88F8-B68CC68ABCFF}" type="datetimeFigureOut">
              <a:rPr lang="hu-HU" smtClean="0"/>
              <a:t>2019. 09. 20.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2B72BE-463A-4A39-B091-E45729D7EA99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u-HU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632F-16B0-465D-88F8-B68CC68ABCFF}" type="datetimeFigureOut">
              <a:rPr lang="hu-HU" smtClean="0"/>
              <a:t>2019. 09. 20.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2B72BE-463A-4A39-B091-E45729D7EA99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81632F-16B0-465D-88F8-B68CC68ABCFF}" type="datetimeFigureOut">
              <a:rPr lang="hu-HU" smtClean="0"/>
              <a:t>2019. 09. 20.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B2B72BE-463A-4A39-B091-E45729D7EA99}" type="slidenum">
              <a:rPr lang="hu-HU" smtClean="0"/>
              <a:t>‹#›</a:t>
            </a:fld>
            <a:endParaRPr lang="hu-HU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latin typeface="+mj-lt"/>
              </a:rPr>
              <a:t>Készítette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latin typeface="+mj-lt"/>
              </a:rPr>
              <a:t>Serfőző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Gergő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és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Zsíros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Kitti</a:t>
            </a:r>
            <a:endParaRPr lang="hu-HU" dirty="0">
              <a:latin typeface="+mj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57335" y="1410789"/>
            <a:ext cx="8305800" cy="1981200"/>
          </a:xfrm>
        </p:spPr>
        <p:txBody>
          <a:bodyPr/>
          <a:lstStyle/>
          <a:p>
            <a:r>
              <a:rPr lang="en-US" dirty="0">
                <a:latin typeface="Algerian" pitchFamily="82" charset="0"/>
              </a:rPr>
              <a:t>A Magyar </a:t>
            </a:r>
            <a:r>
              <a:rPr lang="en-US" dirty="0" err="1">
                <a:latin typeface="Algerian" pitchFamily="82" charset="0"/>
              </a:rPr>
              <a:t>építészet</a:t>
            </a:r>
            <a:endParaRPr lang="hu-HU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b="1" i="1" dirty="0">
                <a:latin typeface="Times New Roman" pitchFamily="18" charset="0"/>
                <a:cs typeface="Times New Roman" pitchFamily="18" charset="0"/>
              </a:rPr>
              <a:t>Ybl Miklós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 (Székesfehérvár, 1814 - Budapest, 1891). A korabeli magyar eklektikus építészet kiválósága a fóti </a:t>
            </a:r>
            <a:r>
              <a:rPr lang="hu-HU" sz="1800" dirty="0" err="1">
                <a:latin typeface="Times New Roman" pitchFamily="18" charset="0"/>
                <a:cs typeface="Times New Roman" pitchFamily="18" charset="0"/>
              </a:rPr>
              <a:t>rk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. templom, a parádi, a dobozi, a csurgói, a </a:t>
            </a:r>
            <a:r>
              <a:rPr lang="hu-HU" sz="1800" dirty="0" err="1">
                <a:latin typeface="Times New Roman" pitchFamily="18" charset="0"/>
                <a:cs typeface="Times New Roman" pitchFamily="18" charset="0"/>
              </a:rPr>
              <a:t>surányi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8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 lengyeltóti stb. kastélyok, Pesten a </a:t>
            </a:r>
            <a:r>
              <a:rPr lang="hu-HU" sz="1800" dirty="0" err="1">
                <a:latin typeface="Times New Roman" pitchFamily="18" charset="0"/>
                <a:cs typeface="Times New Roman" pitchFamily="18" charset="0"/>
              </a:rPr>
              <a:t>Bakáts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 téri templom, a Puskin utcai mágnáspaloták, az egykori </a:t>
            </a:r>
            <a:r>
              <a:rPr lang="hu-HU" sz="1800" dirty="0" err="1">
                <a:latin typeface="Times New Roman" pitchFamily="18" charset="0"/>
                <a:cs typeface="Times New Roman" pitchFamily="18" charset="0"/>
              </a:rPr>
              <a:t>Fővámpalota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 (ma a Közgazdaság-tudományi Egyetem központi épülete). Fő műve az </a:t>
            </a:r>
            <a:r>
              <a:rPr lang="hu-HU" sz="1800" b="1" i="1" dirty="0">
                <a:latin typeface="Times New Roman" pitchFamily="18" charset="0"/>
                <a:cs typeface="Times New Roman" pitchFamily="18" charset="0"/>
              </a:rPr>
              <a:t>Operaház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 (1875 - 1884).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2530" name="Picture 2" descr="KÃ©ptalÃ¡lat a kÃ¶vetkezÅre: âybl operahÃ¡zâ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29000"/>
            <a:ext cx="3816424" cy="2635652"/>
          </a:xfrm>
          <a:prstGeom prst="rect">
            <a:avLst/>
          </a:prstGeom>
          <a:noFill/>
        </p:spPr>
      </p:pic>
      <p:pic>
        <p:nvPicPr>
          <p:cNvPr id="22532" name="Picture 4" descr="KapcsolÃ³dÃ³ kÃ©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1008"/>
            <a:ext cx="4135781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b="1" i="1" dirty="0">
                <a:latin typeface="Times New Roman" pitchFamily="18" charset="0"/>
                <a:cs typeface="Times New Roman" pitchFamily="18" charset="0"/>
              </a:rPr>
              <a:t>Hild József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 (Pest, 1789 - Pest, 1867) Építőmester apja mellett tanul, majd külföldi tanulmányait követően mintegy ezer épületet, főként klasszicista polgári lakóházakat, palotákat épít a reformkori Pesten. Fő művei: az </a:t>
            </a:r>
            <a:r>
              <a:rPr lang="hu-HU" sz="1800" b="1" i="1" dirty="0">
                <a:latin typeface="Times New Roman" pitchFamily="18" charset="0"/>
                <a:cs typeface="Times New Roman" pitchFamily="18" charset="0"/>
              </a:rPr>
              <a:t>esztergomi főszékesegyház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, az egri székesegyház, a Szent István-bazilika és a ceglédi református templom.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3554" name="Picture 2" descr="KapcsolÃ³dÃ³ kÃ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84984"/>
            <a:ext cx="3910609" cy="2520280"/>
          </a:xfrm>
          <a:prstGeom prst="rect">
            <a:avLst/>
          </a:prstGeom>
          <a:noFill/>
        </p:spPr>
      </p:pic>
      <p:pic>
        <p:nvPicPr>
          <p:cNvPr id="23556" name="Picture 4" descr="KapcsolÃ³dÃ³ kÃ©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96952"/>
            <a:ext cx="2752197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b="1" i="1" dirty="0">
                <a:latin typeface="Times New Roman" pitchFamily="18" charset="0"/>
                <a:cs typeface="Times New Roman" pitchFamily="18" charset="0"/>
              </a:rPr>
              <a:t>Lechner Ödön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 (Pest, 1845 - Budapest, 1914) A keleti építészet elemeit a magyar népi építészet gazdag formakincsével ötvözte. A szecesszió építészetének világhírű iskolateremtő mestere. Legismertebb építészeti alkotásai: a </a:t>
            </a:r>
            <a:r>
              <a:rPr lang="hu-HU" sz="1800" b="1" i="1" dirty="0">
                <a:latin typeface="Times New Roman" pitchFamily="18" charset="0"/>
                <a:cs typeface="Times New Roman" pitchFamily="18" charset="0"/>
              </a:rPr>
              <a:t>kecskeméti városháza, Iparművészeti Múzeum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, kőbányai plébániatemplom, </a:t>
            </a:r>
            <a:r>
              <a:rPr lang="hu-HU" sz="1800" b="1" i="1" dirty="0">
                <a:latin typeface="Times New Roman" pitchFamily="18" charset="0"/>
                <a:cs typeface="Times New Roman" pitchFamily="18" charset="0"/>
              </a:rPr>
              <a:t>Postatakarékpénztár. </a:t>
            </a:r>
            <a:endParaRPr lang="hu-H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4578" name="Picture 2" descr="KapcsolÃ³dÃ³ kÃ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3960440" cy="2639649"/>
          </a:xfrm>
          <a:prstGeom prst="rect">
            <a:avLst/>
          </a:prstGeom>
          <a:noFill/>
        </p:spPr>
      </p:pic>
      <p:pic>
        <p:nvPicPr>
          <p:cNvPr id="24580" name="Picture 4" descr="KapcsolÃ³dÃ³ kÃ©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3969155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b="1" i="1" dirty="0">
                <a:latin typeface="Times New Roman" pitchFamily="18" charset="0"/>
                <a:cs typeface="Times New Roman" pitchFamily="18" charset="0"/>
              </a:rPr>
              <a:t>Schulek Frigyes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 (Pest, 1841 - Balatonlelle, 1919) Nevéhez fűződik a jáki és a kisszebeni templom, a budavári </a:t>
            </a:r>
            <a:r>
              <a:rPr lang="hu-HU" sz="1800" b="1" i="1" dirty="0">
                <a:latin typeface="Times New Roman" pitchFamily="18" charset="0"/>
                <a:cs typeface="Times New Roman" pitchFamily="18" charset="0"/>
              </a:rPr>
              <a:t>Nagyboldogasszony- (Mátyás-) templom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, valamint a lőcsei városháza felújítása és helyreállítása. Fő műve az 1903-ban felavatott </a:t>
            </a:r>
            <a:r>
              <a:rPr lang="hu-HU" sz="1800" b="1" i="1" dirty="0">
                <a:latin typeface="Times New Roman" pitchFamily="18" charset="0"/>
                <a:cs typeface="Times New Roman" pitchFamily="18" charset="0"/>
              </a:rPr>
              <a:t>Halászbástya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, a világörökség része.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5602" name="Picture 2" descr="KÃ©ptalÃ¡lat a kÃ¶vetkezÅre: âhalÃ¡szbÃ¡styaâ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4032448" cy="2765845"/>
          </a:xfrm>
          <a:prstGeom prst="rect">
            <a:avLst/>
          </a:prstGeom>
          <a:noFill/>
        </p:spPr>
      </p:pic>
      <p:pic>
        <p:nvPicPr>
          <p:cNvPr id="25604" name="Picture 4" descr="KapcsolÃ³dÃ³ kÃ©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4099331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219200"/>
          </a:xfrm>
        </p:spPr>
        <p:txBody>
          <a:bodyPr/>
          <a:lstStyle/>
          <a:p>
            <a:pPr algn="ctr"/>
            <a:r>
              <a:rPr lang="en-US" dirty="0" err="1"/>
              <a:t>Köszönjük</a:t>
            </a:r>
            <a:r>
              <a:rPr lang="en-US" dirty="0"/>
              <a:t> a </a:t>
            </a:r>
            <a:r>
              <a:rPr lang="en-US" dirty="0" err="1"/>
              <a:t>figyelmet</a:t>
            </a:r>
            <a:r>
              <a:rPr lang="en-US" dirty="0"/>
              <a:t>! </a:t>
            </a:r>
            <a:endParaRPr lang="hu-H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E9185B-DC84-45DE-86F7-86A91182A487}"/>
              </a:ext>
            </a:extLst>
          </p:cNvPr>
          <p:cNvSpPr txBox="1"/>
          <p:nvPr/>
        </p:nvSpPr>
        <p:spPr>
          <a:xfrm>
            <a:off x="6516216" y="4797152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 A </a:t>
            </a:r>
            <a:r>
              <a:rPr lang="en-US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készítők</a:t>
            </a:r>
            <a:r>
              <a:rPr lang="en-US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akik</a:t>
            </a:r>
            <a:r>
              <a:rPr lang="en-US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remélik</a:t>
            </a:r>
            <a:r>
              <a:rPr lang="en-US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egy</a:t>
            </a:r>
            <a:r>
              <a:rPr lang="en-US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kicsivel</a:t>
            </a:r>
            <a:r>
              <a:rPr lang="en-US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okosabbak</a:t>
            </a:r>
            <a:r>
              <a:rPr lang="en-US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lettek</a:t>
            </a:r>
            <a:endParaRPr lang="en-US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A magyar építészet alkotásai a honalapítástól kezdve maradtak ránk. A kezdeti időkből főként templomok és várak maradtak fenn, később főúri kastélyokat, majd hasznos középületeket és szép lakóépületeket is hagytak ránk elődeink. A Kárpát-medencét jóval több háború és pusztítás érte, mint Európa nyugati felét, ezért nálunk viszonylag kevesebb középkori műemlék maradt fenn a régi korokból.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 descr="KapcsolÃ³dÃ³ kÃ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102" y="3429000"/>
            <a:ext cx="410712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/>
              <a:t>A magyar templomépítészet a közép-európai hagyományokat követte, fölhasználva a római kor építészeti maradványait és a közeli Bizánc mintáit is. A 11 - 12. századból fennmaradt katedrálisunk Pécsett a négytornyú dóm, melynek </a:t>
            </a:r>
            <a:r>
              <a:rPr lang="hu-HU" sz="1800" dirty="0" err="1"/>
              <a:t>altemplomja</a:t>
            </a:r>
            <a:r>
              <a:rPr lang="hu-HU" sz="1800" dirty="0"/>
              <a:t> a román korból való, de Székesfehérváron, Esztergomban, Veszprémben, Győrött, Vácott, Egerben, Jákon, Zsámbékon is találunk román kori vagy román stílusú templomokat.</a:t>
            </a:r>
          </a:p>
          <a:p>
            <a:endParaRPr lang="hu-HU" sz="18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>
                <a:latin typeface="Algerian" pitchFamily="82" charset="0"/>
              </a:rPr>
              <a:t>Templomépítészet</a:t>
            </a:r>
          </a:p>
        </p:txBody>
      </p:sp>
      <p:pic>
        <p:nvPicPr>
          <p:cNvPr id="1026" name="Picture 2" descr="KÃ©ptalÃ¡lat a kÃ¶vetkezÅre: âpÃ©csi nÃ©gytornyÃº templomâ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56992"/>
            <a:ext cx="3688215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A középkori stílusok jegyeit viselik a 13—14. században épült katedrálisaink, amelyeket ma is láthatunk Gyulafehérváron, Budán, Pozsonyban, Kassán, Kolozsváron, Brassóban, illetve templomaink Jákon, Pannonhalmán, Sopronban, Zircen, Lőcsén, Bártfán, </a:t>
            </a:r>
            <a:r>
              <a:rPr lang="hu-HU" sz="1800" dirty="0" err="1">
                <a:latin typeface="Times New Roman" pitchFamily="18" charset="0"/>
                <a:cs typeface="Times New Roman" pitchFamily="18" charset="0"/>
              </a:rPr>
              <a:t>Garamszentbenedeken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, Lébényben és Feldebrőn. A </a:t>
            </a:r>
            <a:r>
              <a:rPr lang="hu-HU" sz="1800" dirty="0" err="1">
                <a:latin typeface="Times New Roman" pitchFamily="18" charset="0"/>
                <a:cs typeface="Times New Roman" pitchFamily="18" charset="0"/>
              </a:rPr>
              <a:t>késõ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 gótika és a kora reneszánsz stílus jegyében épültek a 15— 16. század olyan templomai, mint a Szeged-alsóvárosi, a debreceni, a gyöngyösi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6386" name="Picture 2" descr="KapcsolÃ³dÃ³ kÃ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56992"/>
            <a:ext cx="2439631" cy="3168352"/>
          </a:xfrm>
          <a:prstGeom prst="rect">
            <a:avLst/>
          </a:prstGeom>
          <a:noFill/>
        </p:spPr>
      </p:pic>
      <p:pic>
        <p:nvPicPr>
          <p:cNvPr id="16388" name="Picture 4" descr="KapcsolÃ³dÃ³ kÃ©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1780" y="3356992"/>
            <a:ext cx="4757809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A török korból - a pusztító háborúk és a romok közepette - néhány jellegzetes török építészeti emlék is megmaradt, így például Egerben a minaret, Budán a Rudas fürdő, a Király fürdő, Gül Baba </a:t>
            </a:r>
            <a:r>
              <a:rPr lang="hu-HU" sz="1800" dirty="0" err="1">
                <a:latin typeface="Times New Roman" pitchFamily="18" charset="0"/>
                <a:cs typeface="Times New Roman" pitchFamily="18" charset="0"/>
              </a:rPr>
              <a:t>türbéje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, Pécsett Gázi </a:t>
            </a:r>
            <a:r>
              <a:rPr lang="hu-HU" sz="1800" dirty="0" err="1">
                <a:latin typeface="Times New Roman" pitchFamily="18" charset="0"/>
                <a:cs typeface="Times New Roman" pitchFamily="18" charset="0"/>
              </a:rPr>
              <a:t>Khászim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 pasa dzsámija, </a:t>
            </a:r>
            <a:r>
              <a:rPr lang="hu-HU" sz="1800" dirty="0" err="1">
                <a:latin typeface="Times New Roman" pitchFamily="18" charset="0"/>
                <a:cs typeface="Times New Roman" pitchFamily="18" charset="0"/>
              </a:rPr>
              <a:t>Jakováli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 Hasszán dzsámija és mecsetje, </a:t>
            </a:r>
            <a:r>
              <a:rPr lang="hu-HU" sz="1800" dirty="0" err="1">
                <a:latin typeface="Times New Roman" pitchFamily="18" charset="0"/>
                <a:cs typeface="Times New Roman" pitchFamily="18" charset="0"/>
              </a:rPr>
              <a:t>Idrisz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 Baba </a:t>
            </a:r>
            <a:r>
              <a:rPr lang="hu-HU" sz="1800" dirty="0" err="1">
                <a:latin typeface="Times New Roman" pitchFamily="18" charset="0"/>
                <a:cs typeface="Times New Roman" pitchFamily="18" charset="0"/>
              </a:rPr>
              <a:t>türbéje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>
                <a:latin typeface="Algerian" pitchFamily="82" charset="0"/>
              </a:rPr>
              <a:t>Török kori építészet</a:t>
            </a:r>
          </a:p>
        </p:txBody>
      </p:sp>
      <p:pic>
        <p:nvPicPr>
          <p:cNvPr id="17410" name="Picture 2" descr="KapcsolÃ³dÃ³ kÃ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24944"/>
            <a:ext cx="2304256" cy="3349210"/>
          </a:xfrm>
          <a:prstGeom prst="rect">
            <a:avLst/>
          </a:prstGeom>
          <a:noFill/>
        </p:spPr>
      </p:pic>
      <p:pic>
        <p:nvPicPr>
          <p:cNvPr id="17412" name="Picture 4" descr="KapcsolÃ³dÃ³ kÃ©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212976"/>
            <a:ext cx="4283968" cy="2677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A 18. századra felerősödött az ellenreformáció, amely a magyar katolikus templomok nagyszabású építésének, illetve felújításának időszakát hozta magával. A magyarországi templomok többsége ma is a barokk stílus jegyeit hordozza. Ez az építészeti stílus kedvezett a világi építészetnek is. Kastélyok, paloták, vidéki udvarházak, szállodák, laktanyák sora épül a barokk jegyében, neves német és olasz mesterek közreműködésével. 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>
                <a:latin typeface="Algerian" pitchFamily="82" charset="0"/>
              </a:rPr>
              <a:t>A barokk kor nyoma</a:t>
            </a:r>
          </a:p>
        </p:txBody>
      </p:sp>
      <p:pic>
        <p:nvPicPr>
          <p:cNvPr id="19458" name="Picture 2" descr="KapcsolÃ³dÃ³ kÃ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56992"/>
            <a:ext cx="5383814" cy="302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Ekkoriban épült föl a budai Országház, a volt </a:t>
            </a:r>
            <a:r>
              <a:rPr lang="hu-HU" sz="1800" dirty="0" err="1">
                <a:latin typeface="Times New Roman" pitchFamily="18" charset="0"/>
                <a:cs typeface="Times New Roman" pitchFamily="18" charset="0"/>
              </a:rPr>
              <a:t>Erdődypalota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, a Zichy-kastély, a pesti Városháza, a gödöllői királyi kastély, a nagytétényi és a hatvani </a:t>
            </a:r>
            <a:r>
              <a:rPr lang="hu-HU" sz="1800" dirty="0" err="1">
                <a:latin typeface="Times New Roman" pitchFamily="18" charset="0"/>
                <a:cs typeface="Times New Roman" pitchFamily="18" charset="0"/>
              </a:rPr>
              <a:t>Grassalkovich-kastély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, Egerben a </a:t>
            </a:r>
            <a:r>
              <a:rPr lang="hu-HU" sz="1800" dirty="0" err="1">
                <a:latin typeface="Times New Roman" pitchFamily="18" charset="0"/>
                <a:cs typeface="Times New Roman" pitchFamily="18" charset="0"/>
              </a:rPr>
              <a:t>Lyceum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, Keszthelyen a Festetics-kastély és a Georgikon, Ráckevén pedig a törökverő Savoyai Jenő herceg híres kastélya. Fertődön az 1770 - 1780-as években, versailles-i mintára készült a Haydn és Mozart által is látogatott pompás Esterházy-kastély.</a:t>
            </a:r>
            <a:endParaRPr lang="hu-HU" sz="18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Picture 2" descr="KapcsolÃ³dÃ³ kÃ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501008"/>
            <a:ext cx="5832648" cy="2585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KapcsolÃ³dÃ³ kÃ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032"/>
            <a:ext cx="4122090" cy="2376264"/>
          </a:xfrm>
          <a:prstGeom prst="rect">
            <a:avLst/>
          </a:prstGeom>
          <a:noFill/>
        </p:spPr>
      </p:pic>
      <p:pic>
        <p:nvPicPr>
          <p:cNvPr id="20486" name="Picture 6" descr="KÃ©ptalÃ¡lat a kÃ¶vetkezÅre: âlyceum egerâ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3914998" cy="2520280"/>
          </a:xfrm>
          <a:prstGeom prst="rect">
            <a:avLst/>
          </a:prstGeom>
          <a:noFill/>
        </p:spPr>
      </p:pic>
      <p:pic>
        <p:nvPicPr>
          <p:cNvPr id="5" name="Picture 2" descr="KapcsolÃ³dÃ³ kÃ©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3896227" cy="2592288"/>
          </a:xfrm>
          <a:prstGeom prst="rect">
            <a:avLst/>
          </a:prstGeom>
          <a:noFill/>
        </p:spPr>
      </p:pic>
      <p:pic>
        <p:nvPicPr>
          <p:cNvPr id="6" name="Picture 4" descr="KapcsolÃ³dÃ³ kÃ©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92696"/>
            <a:ext cx="4102043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b="1" i="1" dirty="0">
                <a:latin typeface="Times New Roman" pitchFamily="18" charset="0"/>
                <a:cs typeface="Times New Roman" pitchFamily="18" charset="0"/>
              </a:rPr>
              <a:t>Pollack Mihály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 (Bécs, 1773 - Pest, 1855) A magyar klasszicista építészet mestere. Pesten a Deák téri evangélikus templom, a Ludovika, a Festetics-villa, illetve a székesfehérvári megyeháza, az </a:t>
            </a:r>
            <a:r>
              <a:rPr lang="hu-HU" sz="1800" dirty="0" err="1">
                <a:latin typeface="Times New Roman" pitchFamily="18" charset="0"/>
                <a:cs typeface="Times New Roman" pitchFamily="18" charset="0"/>
              </a:rPr>
              <a:t>alcsúti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 és a </a:t>
            </a:r>
            <a:r>
              <a:rPr lang="hu-HU" sz="1800" dirty="0" err="1">
                <a:latin typeface="Times New Roman" pitchFamily="18" charset="0"/>
                <a:cs typeface="Times New Roman" pitchFamily="18" charset="0"/>
              </a:rPr>
              <a:t>dégi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 kastélyok. Fő műve a </a:t>
            </a:r>
            <a:r>
              <a:rPr lang="hu-HU" sz="1800" b="1" i="1" dirty="0">
                <a:latin typeface="Times New Roman" pitchFamily="18" charset="0"/>
                <a:cs typeface="Times New Roman" pitchFamily="18" charset="0"/>
              </a:rPr>
              <a:t>Magyar Nemzeti Múzeum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 épülete (1837 - 1846), az európai klasszicizmus egyik remeke.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>
                <a:latin typeface="Algerian" pitchFamily="82" charset="0"/>
              </a:rPr>
              <a:t>A 20. század nagy építészei</a:t>
            </a:r>
          </a:p>
        </p:txBody>
      </p:sp>
      <p:pic>
        <p:nvPicPr>
          <p:cNvPr id="21506" name="Picture 2" descr="KÃ©ptalÃ¡lat a kÃ¶vetkezÅre: âmagyar nemzeti szÃ­nhÃ¡zâ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56992"/>
            <a:ext cx="4090924" cy="2376264"/>
          </a:xfrm>
          <a:prstGeom prst="rect">
            <a:avLst/>
          </a:prstGeom>
          <a:noFill/>
        </p:spPr>
      </p:pic>
      <p:pic>
        <p:nvPicPr>
          <p:cNvPr id="21508" name="Picture 4" descr="KÃ©ptalÃ¡lat a kÃ¶vetkezÅre: âmagyar nemzeti szÃ­nhÃ¡zâ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3947645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Metró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85</TotalTime>
  <Words>317</Words>
  <Application>Microsoft Office PowerPoint</Application>
  <PresentationFormat>On-screen Show (4:3)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Algerian</vt:lpstr>
      <vt:lpstr>Constantia</vt:lpstr>
      <vt:lpstr>Times New Roman</vt:lpstr>
      <vt:lpstr>Wingdings 2</vt:lpstr>
      <vt:lpstr>Papír</vt:lpstr>
      <vt:lpstr>A Magyar építészet</vt:lpstr>
      <vt:lpstr>PowerPoint Presentation</vt:lpstr>
      <vt:lpstr>Templomépítészet</vt:lpstr>
      <vt:lpstr>PowerPoint Presentation</vt:lpstr>
      <vt:lpstr>Török kori építészet</vt:lpstr>
      <vt:lpstr>A barokk kor nyoma</vt:lpstr>
      <vt:lpstr>PowerPoint Presentation</vt:lpstr>
      <vt:lpstr>PowerPoint Presentation</vt:lpstr>
      <vt:lpstr>A 20. század nagy építészei</vt:lpstr>
      <vt:lpstr>PowerPoint Presentation</vt:lpstr>
      <vt:lpstr>PowerPoint Presentation</vt:lpstr>
      <vt:lpstr>PowerPoint Presentation</vt:lpstr>
      <vt:lpstr>PowerPoint Presentation</vt:lpstr>
      <vt:lpstr>Köszönjük a figyelmet!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of Hungary</dc:title>
  <dc:creator>Zsíros Gábor</dc:creator>
  <cp:lastModifiedBy>serfozogergo@gmail.com</cp:lastModifiedBy>
  <cp:revision>3</cp:revision>
  <dcterms:created xsi:type="dcterms:W3CDTF">2019-09-18T14:47:14Z</dcterms:created>
  <dcterms:modified xsi:type="dcterms:W3CDTF">2019-09-20T15:23:10Z</dcterms:modified>
</cp:coreProperties>
</file>