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3"/>
  </p:sldMasterIdLst>
  <p:notesMasterIdLst>
    <p:notesMasterId r:id="rId20"/>
  </p:notesMasterIdLst>
  <p:handoutMasterIdLst>
    <p:handoutMasterId r:id="rId21"/>
  </p:handoutMasterIdLst>
  <p:sldIdLst>
    <p:sldId id="282" r:id="rId4"/>
    <p:sldId id="283" r:id="rId5"/>
    <p:sldId id="299" r:id="rId6"/>
    <p:sldId id="292" r:id="rId7"/>
    <p:sldId id="291" r:id="rId8"/>
    <p:sldId id="300" r:id="rId9"/>
    <p:sldId id="297" r:id="rId10"/>
    <p:sldId id="301" r:id="rId11"/>
    <p:sldId id="302" r:id="rId12"/>
    <p:sldId id="284" r:id="rId13"/>
    <p:sldId id="303" r:id="rId14"/>
    <p:sldId id="306" r:id="rId15"/>
    <p:sldId id="298" r:id="rId16"/>
    <p:sldId id="304" r:id="rId17"/>
    <p:sldId id="285" r:id="rId18"/>
    <p:sldId id="296" r:id="rId19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E25E649-3F16-4E02-A733-19D2CDBF48F0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59" autoAdjust="0"/>
    <p:restoredTop sz="94631" autoAdjust="0"/>
  </p:normalViewPr>
  <p:slideViewPr>
    <p:cSldViewPr snapToGrid="0">
      <p:cViewPr varScale="1">
        <p:scale>
          <a:sx n="74" d="100"/>
          <a:sy n="74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414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28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>
            <a:extLst>
              <a:ext uri="{FF2B5EF4-FFF2-40B4-BE49-F238E27FC236}">
                <a16:creationId xmlns=""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F9E3F9-2274-4356-BD91-F1BF98D25571}" type="datetime1">
              <a:rPr lang="el-GR" smtClean="0"/>
              <a:pPr rtl="0"/>
              <a:t>7/10/2019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3DEB121-5EB5-4CEF-BC9A-B59899CAC381}" type="datetime1">
              <a:rPr lang="el-GR" noProof="0" smtClean="0"/>
              <a:pPr rtl="0"/>
              <a:t>7/10/2019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/>
              <a:t>Επεξεργασία στυλ κειμένου υποδείγματος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smtClean="0"/>
              <a:pPr rtl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3219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noProof="0" smtClean="0"/>
              <a:pPr rtl="0"/>
              <a:t>10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716738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noProof="0" smtClean="0"/>
              <a:pPr rtl="0"/>
              <a:t>11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716738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smtClean="0"/>
              <a:pPr rtl="0"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097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smtClean="0"/>
              <a:pPr rtl="0"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097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noProof="0" smtClean="0"/>
              <a:pPr rtl="0"/>
              <a:t>15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4825135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noProof="0" smtClean="0"/>
              <a:pPr rtl="0"/>
              <a:t>16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530830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smtClean="0"/>
              <a:pPr rtl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9471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smtClean="0"/>
              <a:pPr rtl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8665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smtClean="0"/>
              <a:pPr rtl="0"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719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smtClean="0"/>
              <a:pPr rtl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8665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smtClean="0"/>
              <a:pPr rtl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8665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smtClean="0"/>
              <a:pPr rtl="0"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097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smtClean="0"/>
              <a:pPr rtl="0"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8665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el-GR" noProof="0" smtClean="0"/>
              <a:pPr rtl="0"/>
              <a:t>9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71673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τη σελίδα τίτλου</a:t>
            </a:r>
          </a:p>
        </p:txBody>
      </p:sp>
      <p:sp>
        <p:nvSpPr>
          <p:cNvPr id="5" name="Υπότιτλος 2">
            <a:extLst>
              <a:ext uri="{FF2B5EF4-FFF2-40B4-BE49-F238E27FC236}">
                <a16:creationId xmlns=""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noProof="0" dirty="0"/>
              <a:t>Υπότιτλος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7A47F3D0-41FC-4430-9F9E-1F78A18D65F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  <p:sp>
        <p:nvSpPr>
          <p:cNvPr id="7" name="Θέση υποσέλιδου 6">
            <a:extLst>
              <a:ext uri="{FF2B5EF4-FFF2-40B4-BE49-F238E27FC236}">
                <a16:creationId xmlns="" xmlns:a16="http://schemas.microsoft.com/office/drawing/2014/main" id="{2ED798F6-1F12-46CE-9AFD-CC66555A191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Διαφάνεια ευχαριστιώ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ρθογώνιο 12">
            <a:extLst>
              <a:ext uri="{FF2B5EF4-FFF2-40B4-BE49-F238E27FC236}">
                <a16:creationId xmlns="" xmlns:a16="http://schemas.microsoft.com/office/drawing/2014/main" id="{DD31C544-1372-4B34-8149-B6058B8CC577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 dirty="0"/>
          </a:p>
        </p:txBody>
      </p:sp>
      <p:sp>
        <p:nvSpPr>
          <p:cNvPr id="14" name="Ορθογώνιο 13">
            <a:extLst>
              <a:ext uri="{FF2B5EF4-FFF2-40B4-BE49-F238E27FC236}">
                <a16:creationId xmlns="" xmlns:a16="http://schemas.microsoft.com/office/drawing/2014/main" id="{7B2598CA-3443-4098-80E7-1F16DC9A13CC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 dirty="0"/>
          </a:p>
        </p:txBody>
      </p:sp>
      <p:sp>
        <p:nvSpPr>
          <p:cNvPr id="12" name="Θέση εικόνας 11">
            <a:extLst>
              <a:ext uri="{FF2B5EF4-FFF2-40B4-BE49-F238E27FC236}">
                <a16:creationId xmlns="" xmlns:a16="http://schemas.microsoft.com/office/drawing/2014/main" id="{BE421EAA-68E8-4AED-BA2F-01A6AC6685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noProof="0" dirty="0"/>
              <a:t>Εισαγάγετε ή μεταφέρετε και αποθέστε φωτογραφία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834640"/>
            <a:ext cx="4459766" cy="2720356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Ευχαριστούμε</a:t>
            </a:r>
          </a:p>
        </p:txBody>
      </p:sp>
      <p:sp>
        <p:nvSpPr>
          <p:cNvPr id="7" name="Θέση κειμένου 5">
            <a:extLst>
              <a:ext uri="{FF2B5EF4-FFF2-40B4-BE49-F238E27FC236}">
                <a16:creationId xmlns="" xmlns:a16="http://schemas.microsoft.com/office/drawing/2014/main" id="{D907C852-B0E0-4C2E-88CE-B54360596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34849" y="3859066"/>
            <a:ext cx="3521514" cy="288000"/>
          </a:xfrm>
        </p:spPr>
        <p:txBody>
          <a:bodyPr rtlCol="0"/>
          <a:lstStyle>
            <a:lvl1pPr marL="0" indent="0">
              <a:buNone/>
              <a:defRPr sz="15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noProof="0" dirty="0"/>
              <a:t>Πλήρες όνομα</a:t>
            </a:r>
          </a:p>
        </p:txBody>
      </p:sp>
      <p:sp>
        <p:nvSpPr>
          <p:cNvPr id="8" name="Θέση κειμένου 6">
            <a:extLst>
              <a:ext uri="{FF2B5EF4-FFF2-40B4-BE49-F238E27FC236}">
                <a16:creationId xmlns="" xmlns:a16="http://schemas.microsoft.com/office/drawing/2014/main" id="{D84C0BEF-F601-4B10-8AEE-4859FE996B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34849" y="4220189"/>
            <a:ext cx="3521514" cy="288000"/>
          </a:xfrm>
        </p:spPr>
        <p:txBody>
          <a:bodyPr rtlCol="0"/>
          <a:lstStyle>
            <a:lvl1pPr marL="0" indent="0">
              <a:buNone/>
              <a:defRPr sz="15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noProof="0" dirty="0"/>
              <a:t>Αριθμός τηλεφώνου</a:t>
            </a:r>
          </a:p>
        </p:txBody>
      </p:sp>
      <p:sp>
        <p:nvSpPr>
          <p:cNvPr id="9" name="Θέση κειμένου 7">
            <a:extLst>
              <a:ext uri="{FF2B5EF4-FFF2-40B4-BE49-F238E27FC236}">
                <a16:creationId xmlns="" xmlns:a16="http://schemas.microsoft.com/office/drawing/2014/main" id="{83A6EF9B-EF2F-4949-9CC4-C16BF8DC85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34849" y="4581312"/>
            <a:ext cx="3521514" cy="288000"/>
          </a:xfrm>
        </p:spPr>
        <p:txBody>
          <a:bodyPr rtlCol="0"/>
          <a:lstStyle>
            <a:lvl1pPr marL="0" indent="0">
              <a:buNone/>
              <a:defRPr sz="1500" spc="-90" baseline="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noProof="0" dirty="0"/>
              <a:t>Email ή όνομα χρήστη μέσου κοινωνικής δικτύωσης</a:t>
            </a:r>
          </a:p>
        </p:txBody>
      </p:sp>
      <p:sp>
        <p:nvSpPr>
          <p:cNvPr id="10" name="Θέση κειμένου 8">
            <a:extLst>
              <a:ext uri="{FF2B5EF4-FFF2-40B4-BE49-F238E27FC236}">
                <a16:creationId xmlns="" xmlns:a16="http://schemas.microsoft.com/office/drawing/2014/main" id="{BE8CA170-9CA9-448E-B07A-E01AB84F7F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4849" y="4942435"/>
            <a:ext cx="3521514" cy="288000"/>
          </a:xfrm>
        </p:spPr>
        <p:txBody>
          <a:bodyPr rtlCol="0"/>
          <a:lstStyle>
            <a:lvl1pPr marL="0" indent="0">
              <a:buNone/>
              <a:defRPr sz="15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noProof="0" dirty="0"/>
              <a:t>Τοποθεσία Web εταιρείας</a:t>
            </a:r>
          </a:p>
        </p:txBody>
      </p:sp>
    </p:spTree>
    <p:extLst>
      <p:ext uri="{BB962C8B-B14F-4D97-AF65-F5344CB8AC3E}">
        <p14:creationId xmlns:p14="http://schemas.microsoft.com/office/powerpoint/2010/main" val="1632891759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τη σελίδα τίτλου</a:t>
            </a:r>
          </a:p>
        </p:txBody>
      </p:sp>
      <p:sp>
        <p:nvSpPr>
          <p:cNvPr id="7" name="Υπότιτλος 2">
            <a:extLst>
              <a:ext uri="{FF2B5EF4-FFF2-40B4-BE49-F238E27FC236}">
                <a16:creationId xmlns=""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noProof="0" dirty="0"/>
              <a:t>Υπότιτλος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τη σελίδα τίτλου</a:t>
            </a:r>
          </a:p>
        </p:txBody>
      </p:sp>
      <p:sp>
        <p:nvSpPr>
          <p:cNvPr id="7" name="Υπότιτλος 2">
            <a:extLst>
              <a:ext uri="{FF2B5EF4-FFF2-40B4-BE49-F238E27FC236}">
                <a16:creationId xmlns=""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noProof="0" dirty="0"/>
              <a:t>Υπότιτλος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κειμένου 4">
            <a:extLst>
              <a:ext uri="{FF2B5EF4-FFF2-40B4-BE49-F238E27FC236}">
                <a16:creationId xmlns=""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στηλώ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τη σελίδα τίτλου</a:t>
            </a:r>
          </a:p>
        </p:txBody>
      </p:sp>
      <p:sp>
        <p:nvSpPr>
          <p:cNvPr id="9" name="Υπότιτλος 2">
            <a:extLst>
              <a:ext uri="{FF2B5EF4-FFF2-40B4-BE49-F238E27FC236}">
                <a16:creationId xmlns=""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noProof="0" dirty="0"/>
              <a:t>Υπότιτλος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11" name="Θέση κειμένου 5">
            <a:extLst>
              <a:ext uri="{FF2B5EF4-FFF2-40B4-BE49-F238E27FC236}">
                <a16:creationId xmlns=""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στηλώ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τη σελίδα τίτλου</a:t>
            </a:r>
          </a:p>
        </p:txBody>
      </p:sp>
      <p:sp>
        <p:nvSpPr>
          <p:cNvPr id="10" name="Υπότιτλος 2">
            <a:extLst>
              <a:ext uri="{FF2B5EF4-FFF2-40B4-BE49-F238E27FC236}">
                <a16:creationId xmlns=""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noProof="0" dirty="0"/>
              <a:t>Υπότιτλος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13" name="Θέση κειμένου 5">
            <a:extLst>
              <a:ext uri="{FF2B5EF4-FFF2-40B4-BE49-F238E27FC236}">
                <a16:creationId xmlns=""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15" name="Θέση κειμένου 6">
            <a:extLst>
              <a:ext uri="{FF2B5EF4-FFF2-40B4-BE49-F238E27FC236}">
                <a16:creationId xmlns=""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17" name="Θέση κειμένου 7">
            <a:extLst>
              <a:ext uri="{FF2B5EF4-FFF2-40B4-BE49-F238E27FC236}">
                <a16:creationId xmlns=""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>
            <a:extLst>
              <a:ext uri="{FF2B5EF4-FFF2-40B4-BE49-F238E27FC236}">
                <a16:creationId xmlns=""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  <a:endParaRPr lang="el-GR" noProof="0" dirty="0"/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=""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 rtlCol="0"/>
          <a:lstStyle/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Θέση εικόνας 20">
            <a:extLst>
              <a:ext uri="{FF2B5EF4-FFF2-40B4-BE49-F238E27FC236}">
                <a16:creationId xmlns="" xmlns:a16="http://schemas.microsoft.com/office/drawing/2014/main" id="{9A70B137-2503-4803-9F56-620A586FA4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noProof="0" dirty="0"/>
              <a:t>Εισαγάγετε ή μεταφέρετε και αποθέστε φωτογραφία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500" b="1" spc="-3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τον τίτλο της παρουσίασης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διαχωρισμού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Θέση εικόνας 10">
            <a:extLst>
              <a:ext uri="{FF2B5EF4-FFF2-40B4-BE49-F238E27FC236}">
                <a16:creationId xmlns="" xmlns:a16="http://schemas.microsoft.com/office/drawing/2014/main" id="{7CE129D0-CB7B-444C-AF89-B1CB663E36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8374"/>
            <a:ext cx="8687356" cy="6439627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noProof="0" dirty="0"/>
              <a:t>Εισαγάγετε ή μεταφέρετε και αποθέστε φωτογραφία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4081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2500" b="1" spc="-3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τη διαχωριστική γραμμή του τίτλου της διαφάνειας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7300" y="43868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45171363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διαχωρισμού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Θέση εικόνας 11">
            <a:extLst>
              <a:ext uri="{FF2B5EF4-FFF2-40B4-BE49-F238E27FC236}">
                <a16:creationId xmlns="" xmlns:a16="http://schemas.microsoft.com/office/drawing/2014/main" id="{7B7C90C9-77F3-4C3C-97F8-425EF81FB7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1795125" cy="6858000"/>
          </a:xfrm>
          <a:custGeom>
            <a:avLst/>
            <a:gdLst>
              <a:gd name="connsiteX0" fmla="*/ 4729712 w 11795125"/>
              <a:gd name="connsiteY0" fmla="*/ 4417922 h 6858000"/>
              <a:gd name="connsiteX1" fmla="*/ 7234278 w 11795125"/>
              <a:gd name="connsiteY1" fmla="*/ 4419507 h 6858000"/>
              <a:gd name="connsiteX2" fmla="*/ 7626325 w 11795125"/>
              <a:gd name="connsiteY2" fmla="*/ 4644358 h 6858000"/>
              <a:gd name="connsiteX3" fmla="*/ 8882694 w 11795125"/>
              <a:gd name="connsiteY3" fmla="*/ 6820455 h 6858000"/>
              <a:gd name="connsiteX4" fmla="*/ 8898077 w 11795125"/>
              <a:gd name="connsiteY4" fmla="*/ 6858000 h 6858000"/>
              <a:gd name="connsiteX5" fmla="*/ 3070863 w 11795125"/>
              <a:gd name="connsiteY5" fmla="*/ 6858000 h 6858000"/>
              <a:gd name="connsiteX6" fmla="*/ 3094823 w 11795125"/>
              <a:gd name="connsiteY6" fmla="*/ 6809422 h 6858000"/>
              <a:gd name="connsiteX7" fmla="*/ 4345735 w 11795125"/>
              <a:gd name="connsiteY7" fmla="*/ 4639611 h 6858000"/>
              <a:gd name="connsiteX8" fmla="*/ 4729712 w 11795125"/>
              <a:gd name="connsiteY8" fmla="*/ 4417922 h 6858000"/>
              <a:gd name="connsiteX9" fmla="*/ 2031302 w 11795125"/>
              <a:gd name="connsiteY9" fmla="*/ 2039301 h 6858000"/>
              <a:gd name="connsiteX10" fmla="*/ 2747265 w 11795125"/>
              <a:gd name="connsiteY10" fmla="*/ 2039754 h 6858000"/>
              <a:gd name="connsiteX11" fmla="*/ 2859337 w 11795125"/>
              <a:gd name="connsiteY11" fmla="*/ 2104031 h 6858000"/>
              <a:gd name="connsiteX12" fmla="*/ 3218486 w 11795125"/>
              <a:gd name="connsiteY12" fmla="*/ 2726096 h 6858000"/>
              <a:gd name="connsiteX13" fmla="*/ 3217340 w 11795125"/>
              <a:gd name="connsiteY13" fmla="*/ 2853948 h 6858000"/>
              <a:gd name="connsiteX14" fmla="*/ 2860527 w 11795125"/>
              <a:gd name="connsiteY14" fmla="*/ 3475560 h 6858000"/>
              <a:gd name="connsiteX15" fmla="*/ 2750762 w 11795125"/>
              <a:gd name="connsiteY15" fmla="*/ 3538933 h 6858000"/>
              <a:gd name="connsiteX16" fmla="*/ 2034023 w 11795125"/>
              <a:gd name="connsiteY16" fmla="*/ 3537136 h 6858000"/>
              <a:gd name="connsiteX17" fmla="*/ 1922728 w 11795125"/>
              <a:gd name="connsiteY17" fmla="*/ 3474202 h 6858000"/>
              <a:gd name="connsiteX18" fmla="*/ 1563578 w 11795125"/>
              <a:gd name="connsiteY18" fmla="*/ 2852137 h 6858000"/>
              <a:gd name="connsiteX19" fmla="*/ 1563948 w 11795125"/>
              <a:gd name="connsiteY19" fmla="*/ 2722942 h 6858000"/>
              <a:gd name="connsiteX20" fmla="*/ 1921537 w 11795125"/>
              <a:gd name="connsiteY20" fmla="*/ 2102674 h 6858000"/>
              <a:gd name="connsiteX21" fmla="*/ 2031302 w 11795125"/>
              <a:gd name="connsiteY21" fmla="*/ 2039301 h 6858000"/>
              <a:gd name="connsiteX22" fmla="*/ 9343478 w 11795125"/>
              <a:gd name="connsiteY22" fmla="*/ 1795745 h 6858000"/>
              <a:gd name="connsiteX23" fmla="*/ 11620502 w 11795125"/>
              <a:gd name="connsiteY23" fmla="*/ 1797185 h 6858000"/>
              <a:gd name="connsiteX24" fmla="*/ 11795125 w 11795125"/>
              <a:gd name="connsiteY24" fmla="*/ 1797296 h 6858000"/>
              <a:gd name="connsiteX25" fmla="*/ 11795125 w 11795125"/>
              <a:gd name="connsiteY25" fmla="*/ 6858000 h 6858000"/>
              <a:gd name="connsiteX26" fmla="*/ 8996698 w 11795125"/>
              <a:gd name="connsiteY26" fmla="*/ 6858000 h 6858000"/>
              <a:gd name="connsiteX27" fmla="*/ 8963663 w 11795125"/>
              <a:gd name="connsiteY27" fmla="*/ 6815289 h 6858000"/>
              <a:gd name="connsiteX28" fmla="*/ 7707295 w 11795125"/>
              <a:gd name="connsiteY28" fmla="*/ 4639193 h 6858000"/>
              <a:gd name="connsiteX29" fmla="*/ 7708590 w 11795125"/>
              <a:gd name="connsiteY29" fmla="*/ 4187244 h 6858000"/>
              <a:gd name="connsiteX30" fmla="*/ 8959501 w 11795125"/>
              <a:gd name="connsiteY30" fmla="*/ 2017434 h 6858000"/>
              <a:gd name="connsiteX31" fmla="*/ 9343478 w 11795125"/>
              <a:gd name="connsiteY31" fmla="*/ 1795745 h 6858000"/>
              <a:gd name="connsiteX32" fmla="*/ 3102644 w 11795125"/>
              <a:gd name="connsiteY32" fmla="*/ 1739841 h 6858000"/>
              <a:gd name="connsiteX33" fmla="*/ 3385876 w 11795125"/>
              <a:gd name="connsiteY33" fmla="*/ 1740020 h 6858000"/>
              <a:gd name="connsiteX34" fmla="*/ 3430211 w 11795125"/>
              <a:gd name="connsiteY34" fmla="*/ 1765448 h 6858000"/>
              <a:gd name="connsiteX35" fmla="*/ 3572289 w 11795125"/>
              <a:gd name="connsiteY35" fmla="*/ 2011533 h 6858000"/>
              <a:gd name="connsiteX36" fmla="*/ 3571836 w 11795125"/>
              <a:gd name="connsiteY36" fmla="*/ 2062111 h 6858000"/>
              <a:gd name="connsiteX37" fmla="*/ 3430681 w 11795125"/>
              <a:gd name="connsiteY37" fmla="*/ 2308019 h 6858000"/>
              <a:gd name="connsiteX38" fmla="*/ 3387260 w 11795125"/>
              <a:gd name="connsiteY38" fmla="*/ 2333088 h 6858000"/>
              <a:gd name="connsiteX39" fmla="*/ 3103720 w 11795125"/>
              <a:gd name="connsiteY39" fmla="*/ 2332378 h 6858000"/>
              <a:gd name="connsiteX40" fmla="*/ 3059693 w 11795125"/>
              <a:gd name="connsiteY40" fmla="*/ 2307481 h 6858000"/>
              <a:gd name="connsiteX41" fmla="*/ 2917615 w 11795125"/>
              <a:gd name="connsiteY41" fmla="*/ 2061395 h 6858000"/>
              <a:gd name="connsiteX42" fmla="*/ 2917761 w 11795125"/>
              <a:gd name="connsiteY42" fmla="*/ 2010286 h 6858000"/>
              <a:gd name="connsiteX43" fmla="*/ 3059222 w 11795125"/>
              <a:gd name="connsiteY43" fmla="*/ 1764910 h 6858000"/>
              <a:gd name="connsiteX44" fmla="*/ 3102644 w 11795125"/>
              <a:gd name="connsiteY44" fmla="*/ 1739841 h 6858000"/>
              <a:gd name="connsiteX45" fmla="*/ 3522963 w 11795125"/>
              <a:gd name="connsiteY45" fmla="*/ 1598675 h 6858000"/>
              <a:gd name="connsiteX46" fmla="*/ 3625194 w 11795125"/>
              <a:gd name="connsiteY46" fmla="*/ 1598740 h 6858000"/>
              <a:gd name="connsiteX47" fmla="*/ 3641197 w 11795125"/>
              <a:gd name="connsiteY47" fmla="*/ 1607918 h 6858000"/>
              <a:gd name="connsiteX48" fmla="*/ 3692479 w 11795125"/>
              <a:gd name="connsiteY48" fmla="*/ 1696742 h 6858000"/>
              <a:gd name="connsiteX49" fmla="*/ 3692315 w 11795125"/>
              <a:gd name="connsiteY49" fmla="*/ 1714998 h 6858000"/>
              <a:gd name="connsiteX50" fmla="*/ 3641367 w 11795125"/>
              <a:gd name="connsiteY50" fmla="*/ 1803757 h 6858000"/>
              <a:gd name="connsiteX51" fmla="*/ 3625694 w 11795125"/>
              <a:gd name="connsiteY51" fmla="*/ 1812806 h 6858000"/>
              <a:gd name="connsiteX52" fmla="*/ 3523352 w 11795125"/>
              <a:gd name="connsiteY52" fmla="*/ 1812549 h 6858000"/>
              <a:gd name="connsiteX53" fmla="*/ 3507459 w 11795125"/>
              <a:gd name="connsiteY53" fmla="*/ 1803563 h 6858000"/>
              <a:gd name="connsiteX54" fmla="*/ 3456177 w 11795125"/>
              <a:gd name="connsiteY54" fmla="*/ 1714739 h 6858000"/>
              <a:gd name="connsiteX55" fmla="*/ 3456230 w 11795125"/>
              <a:gd name="connsiteY55" fmla="*/ 1696292 h 6858000"/>
              <a:gd name="connsiteX56" fmla="*/ 3507290 w 11795125"/>
              <a:gd name="connsiteY56" fmla="*/ 1607724 h 6858000"/>
              <a:gd name="connsiteX57" fmla="*/ 3522963 w 11795125"/>
              <a:gd name="connsiteY57" fmla="*/ 1598675 h 6858000"/>
              <a:gd name="connsiteX58" fmla="*/ 4199803 w 11795125"/>
              <a:gd name="connsiteY58" fmla="*/ 1370724 h 6858000"/>
              <a:gd name="connsiteX59" fmla="*/ 4537019 w 11795125"/>
              <a:gd name="connsiteY59" fmla="*/ 1370938 h 6858000"/>
              <a:gd name="connsiteX60" fmla="*/ 4589804 w 11795125"/>
              <a:gd name="connsiteY60" fmla="*/ 1401211 h 6858000"/>
              <a:gd name="connsiteX61" fmla="*/ 4758963 w 11795125"/>
              <a:gd name="connsiteY61" fmla="*/ 1694203 h 6858000"/>
              <a:gd name="connsiteX62" fmla="*/ 4758423 w 11795125"/>
              <a:gd name="connsiteY62" fmla="*/ 1754421 h 6858000"/>
              <a:gd name="connsiteX63" fmla="*/ 4590365 w 11795125"/>
              <a:gd name="connsiteY63" fmla="*/ 2047199 h 6858000"/>
              <a:gd name="connsiteX64" fmla="*/ 4538665 w 11795125"/>
              <a:gd name="connsiteY64" fmla="*/ 2077046 h 6858000"/>
              <a:gd name="connsiteX65" fmla="*/ 4201084 w 11795125"/>
              <a:gd name="connsiteY65" fmla="*/ 2076201 h 6858000"/>
              <a:gd name="connsiteX66" fmla="*/ 4148664 w 11795125"/>
              <a:gd name="connsiteY66" fmla="*/ 2046559 h 6858000"/>
              <a:gd name="connsiteX67" fmla="*/ 3979505 w 11795125"/>
              <a:gd name="connsiteY67" fmla="*/ 1753567 h 6858000"/>
              <a:gd name="connsiteX68" fmla="*/ 3979680 w 11795125"/>
              <a:gd name="connsiteY68" fmla="*/ 1692718 h 6858000"/>
              <a:gd name="connsiteX69" fmla="*/ 4148104 w 11795125"/>
              <a:gd name="connsiteY69" fmla="*/ 1400573 h 6858000"/>
              <a:gd name="connsiteX70" fmla="*/ 4199803 w 11795125"/>
              <a:gd name="connsiteY70" fmla="*/ 1370724 h 6858000"/>
              <a:gd name="connsiteX71" fmla="*/ 3525946 w 11795125"/>
              <a:gd name="connsiteY71" fmla="*/ 1141304 h 6858000"/>
              <a:gd name="connsiteX72" fmla="*/ 3719554 w 11795125"/>
              <a:gd name="connsiteY72" fmla="*/ 1141427 h 6858000"/>
              <a:gd name="connsiteX73" fmla="*/ 3749860 w 11795125"/>
              <a:gd name="connsiteY73" fmla="*/ 1158808 h 6858000"/>
              <a:gd name="connsiteX74" fmla="*/ 3846980 w 11795125"/>
              <a:gd name="connsiteY74" fmla="*/ 1327024 h 6858000"/>
              <a:gd name="connsiteX75" fmla="*/ 3846670 w 11795125"/>
              <a:gd name="connsiteY75" fmla="*/ 1361598 h 6858000"/>
              <a:gd name="connsiteX76" fmla="*/ 3750182 w 11795125"/>
              <a:gd name="connsiteY76" fmla="*/ 1529691 h 6858000"/>
              <a:gd name="connsiteX77" fmla="*/ 3720499 w 11795125"/>
              <a:gd name="connsiteY77" fmla="*/ 1546828 h 6858000"/>
              <a:gd name="connsiteX78" fmla="*/ 3526682 w 11795125"/>
              <a:gd name="connsiteY78" fmla="*/ 1546343 h 6858000"/>
              <a:gd name="connsiteX79" fmla="*/ 3496586 w 11795125"/>
              <a:gd name="connsiteY79" fmla="*/ 1529324 h 6858000"/>
              <a:gd name="connsiteX80" fmla="*/ 3399466 w 11795125"/>
              <a:gd name="connsiteY80" fmla="*/ 1361108 h 6858000"/>
              <a:gd name="connsiteX81" fmla="*/ 3399566 w 11795125"/>
              <a:gd name="connsiteY81" fmla="*/ 1326172 h 6858000"/>
              <a:gd name="connsiteX82" fmla="*/ 3496264 w 11795125"/>
              <a:gd name="connsiteY82" fmla="*/ 1158441 h 6858000"/>
              <a:gd name="connsiteX83" fmla="*/ 3525946 w 11795125"/>
              <a:gd name="connsiteY83" fmla="*/ 1141304 h 6858000"/>
              <a:gd name="connsiteX84" fmla="*/ 3955878 w 11795125"/>
              <a:gd name="connsiteY84" fmla="*/ 173494 h 6858000"/>
              <a:gd name="connsiteX85" fmla="*/ 4500068 w 11795125"/>
              <a:gd name="connsiteY85" fmla="*/ 173838 h 6858000"/>
              <a:gd name="connsiteX86" fmla="*/ 4585252 w 11795125"/>
              <a:gd name="connsiteY86" fmla="*/ 222694 h 6858000"/>
              <a:gd name="connsiteX87" fmla="*/ 4858234 w 11795125"/>
              <a:gd name="connsiteY87" fmla="*/ 695514 h 6858000"/>
              <a:gd name="connsiteX88" fmla="*/ 4857363 w 11795125"/>
              <a:gd name="connsiteY88" fmla="*/ 792690 h 6858000"/>
              <a:gd name="connsiteX89" fmla="*/ 4586156 w 11795125"/>
              <a:gd name="connsiteY89" fmla="*/ 1265167 h 6858000"/>
              <a:gd name="connsiteX90" fmla="*/ 4502727 w 11795125"/>
              <a:gd name="connsiteY90" fmla="*/ 1313334 h 6858000"/>
              <a:gd name="connsiteX91" fmla="*/ 3957947 w 11795125"/>
              <a:gd name="connsiteY91" fmla="*/ 1311968 h 6858000"/>
              <a:gd name="connsiteX92" fmla="*/ 3873354 w 11795125"/>
              <a:gd name="connsiteY92" fmla="*/ 1264134 h 6858000"/>
              <a:gd name="connsiteX93" fmla="*/ 3600372 w 11795125"/>
              <a:gd name="connsiteY93" fmla="*/ 791315 h 6858000"/>
              <a:gd name="connsiteX94" fmla="*/ 3600653 w 11795125"/>
              <a:gd name="connsiteY94" fmla="*/ 693116 h 6858000"/>
              <a:gd name="connsiteX95" fmla="*/ 3872449 w 11795125"/>
              <a:gd name="connsiteY95" fmla="*/ 221662 h 6858000"/>
              <a:gd name="connsiteX96" fmla="*/ 3955878 w 11795125"/>
              <a:gd name="connsiteY96" fmla="*/ 173494 h 6858000"/>
              <a:gd name="connsiteX97" fmla="*/ 3852283 w 11795125"/>
              <a:gd name="connsiteY97" fmla="*/ 0 h 6858000"/>
              <a:gd name="connsiteX98" fmla="*/ 6130031 w 11795125"/>
              <a:gd name="connsiteY98" fmla="*/ 0 h 6858000"/>
              <a:gd name="connsiteX99" fmla="*/ 6102465 w 11795125"/>
              <a:gd name="connsiteY99" fmla="*/ 36730 h 6858000"/>
              <a:gd name="connsiteX100" fmla="*/ 5879948 w 11795125"/>
              <a:gd name="connsiteY100" fmla="*/ 127724 h 6858000"/>
              <a:gd name="connsiteX101" fmla="*/ 4102884 w 11795125"/>
              <a:gd name="connsiteY101" fmla="*/ 123270 h 6858000"/>
              <a:gd name="connsiteX102" fmla="*/ 3877665 w 11795125"/>
              <a:gd name="connsiteY102" fmla="*/ 32818 h 6858000"/>
              <a:gd name="connsiteX103" fmla="*/ 0 w 11795125"/>
              <a:gd name="connsiteY103" fmla="*/ 0 h 6858000"/>
              <a:gd name="connsiteX104" fmla="*/ 3781476 w 11795125"/>
              <a:gd name="connsiteY104" fmla="*/ 0 h 6858000"/>
              <a:gd name="connsiteX105" fmla="*/ 3800985 w 11795125"/>
              <a:gd name="connsiteY105" fmla="*/ 47617 h 6858000"/>
              <a:gd name="connsiteX106" fmla="*/ 3766711 w 11795125"/>
              <a:gd name="connsiteY106" fmla="*/ 287889 h 6858000"/>
              <a:gd name="connsiteX107" fmla="*/ 2882037 w 11795125"/>
              <a:gd name="connsiteY107" fmla="*/ 1829098 h 6858000"/>
              <a:gd name="connsiteX108" fmla="*/ 2609888 w 11795125"/>
              <a:gd name="connsiteY108" fmla="*/ 1986223 h 6858000"/>
              <a:gd name="connsiteX109" fmla="*/ 832823 w 11795125"/>
              <a:gd name="connsiteY109" fmla="*/ 1981768 h 6858000"/>
              <a:gd name="connsiteX110" fmla="*/ 556879 w 11795125"/>
              <a:gd name="connsiteY110" fmla="*/ 1825733 h 6858000"/>
              <a:gd name="connsiteX111" fmla="*/ 79254 w 11795125"/>
              <a:gd name="connsiteY111" fmla="*/ 998462 h 6858000"/>
              <a:gd name="connsiteX112" fmla="*/ 0 w 11795125"/>
              <a:gd name="connsiteY112" fmla="*/ 8611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795125" h="6858000">
                <a:moveTo>
                  <a:pt x="4729712" y="4417922"/>
                </a:moveTo>
                <a:cubicBezTo>
                  <a:pt x="4729712" y="4417922"/>
                  <a:pt x="4729712" y="4417922"/>
                  <a:pt x="7234278" y="4419507"/>
                </a:cubicBezTo>
                <a:cubicBezTo>
                  <a:pt x="7396730" y="4419716"/>
                  <a:pt x="7544918" y="4503359"/>
                  <a:pt x="7626325" y="4644358"/>
                </a:cubicBezTo>
                <a:cubicBezTo>
                  <a:pt x="7626325" y="4644358"/>
                  <a:pt x="7626325" y="4644358"/>
                  <a:pt x="8882694" y="6820455"/>
                </a:cubicBezTo>
                <a:lnTo>
                  <a:pt x="8898077" y="6858000"/>
                </a:lnTo>
                <a:lnTo>
                  <a:pt x="3070863" y="6858000"/>
                </a:lnTo>
                <a:lnTo>
                  <a:pt x="3094823" y="6809422"/>
                </a:lnTo>
                <a:cubicBezTo>
                  <a:pt x="3094823" y="6809422"/>
                  <a:pt x="3094823" y="6809422"/>
                  <a:pt x="4345735" y="4639611"/>
                </a:cubicBezTo>
                <a:cubicBezTo>
                  <a:pt x="4422097" y="4501523"/>
                  <a:pt x="4571941" y="4415010"/>
                  <a:pt x="4729712" y="4417922"/>
                </a:cubicBezTo>
                <a:close/>
                <a:moveTo>
                  <a:pt x="2031302" y="2039301"/>
                </a:moveTo>
                <a:cubicBezTo>
                  <a:pt x="2031302" y="2039301"/>
                  <a:pt x="2031302" y="2039301"/>
                  <a:pt x="2747265" y="2039754"/>
                </a:cubicBezTo>
                <a:cubicBezTo>
                  <a:pt x="2793703" y="2039814"/>
                  <a:pt x="2836066" y="2063724"/>
                  <a:pt x="2859337" y="2104031"/>
                </a:cubicBezTo>
                <a:cubicBezTo>
                  <a:pt x="2859337" y="2104031"/>
                  <a:pt x="2859337" y="2104031"/>
                  <a:pt x="3218486" y="2726096"/>
                </a:cubicBezTo>
                <a:cubicBezTo>
                  <a:pt x="3240981" y="2765058"/>
                  <a:pt x="3241283" y="2815045"/>
                  <a:pt x="3217340" y="2853948"/>
                </a:cubicBezTo>
                <a:cubicBezTo>
                  <a:pt x="3217340" y="2853948"/>
                  <a:pt x="3217340" y="2853948"/>
                  <a:pt x="2860527" y="3475560"/>
                </a:cubicBezTo>
                <a:cubicBezTo>
                  <a:pt x="2838697" y="3515034"/>
                  <a:pt x="2795862" y="3539765"/>
                  <a:pt x="2750762" y="3538933"/>
                </a:cubicBezTo>
                <a:cubicBezTo>
                  <a:pt x="2750762" y="3538933"/>
                  <a:pt x="2750762" y="3538933"/>
                  <a:pt x="2034023" y="3537136"/>
                </a:cubicBezTo>
                <a:cubicBezTo>
                  <a:pt x="1988359" y="3538420"/>
                  <a:pt x="1945223" y="3513165"/>
                  <a:pt x="1922728" y="3474202"/>
                </a:cubicBezTo>
                <a:cubicBezTo>
                  <a:pt x="1922728" y="3474202"/>
                  <a:pt x="1922728" y="3474202"/>
                  <a:pt x="1563578" y="2852137"/>
                </a:cubicBezTo>
                <a:cubicBezTo>
                  <a:pt x="1540307" y="2811831"/>
                  <a:pt x="1540780" y="2763190"/>
                  <a:pt x="1563948" y="2722942"/>
                </a:cubicBezTo>
                <a:cubicBezTo>
                  <a:pt x="1563948" y="2722942"/>
                  <a:pt x="1563948" y="2722942"/>
                  <a:pt x="1921537" y="2102674"/>
                </a:cubicBezTo>
                <a:cubicBezTo>
                  <a:pt x="1943366" y="2063199"/>
                  <a:pt x="1986202" y="2038468"/>
                  <a:pt x="2031302" y="2039301"/>
                </a:cubicBezTo>
                <a:close/>
                <a:moveTo>
                  <a:pt x="9343478" y="1795745"/>
                </a:moveTo>
                <a:cubicBezTo>
                  <a:pt x="9343478" y="1795745"/>
                  <a:pt x="9343478" y="1795745"/>
                  <a:pt x="11620502" y="1797185"/>
                </a:cubicBezTo>
                <a:lnTo>
                  <a:pt x="11795125" y="1797296"/>
                </a:lnTo>
                <a:lnTo>
                  <a:pt x="11795125" y="6858000"/>
                </a:lnTo>
                <a:lnTo>
                  <a:pt x="8996698" y="6858000"/>
                </a:lnTo>
                <a:lnTo>
                  <a:pt x="8963663" y="6815289"/>
                </a:lnTo>
                <a:cubicBezTo>
                  <a:pt x="8963663" y="6815289"/>
                  <a:pt x="8963663" y="6815289"/>
                  <a:pt x="7707295" y="4639193"/>
                </a:cubicBezTo>
                <a:cubicBezTo>
                  <a:pt x="7625888" y="4498193"/>
                  <a:pt x="7627546" y="4328036"/>
                  <a:pt x="7708590" y="4187244"/>
                </a:cubicBezTo>
                <a:cubicBezTo>
                  <a:pt x="7708590" y="4187244"/>
                  <a:pt x="7708590" y="4187244"/>
                  <a:pt x="8959501" y="2017434"/>
                </a:cubicBezTo>
                <a:cubicBezTo>
                  <a:pt x="9035863" y="1879345"/>
                  <a:pt x="9185707" y="1792833"/>
                  <a:pt x="9343478" y="1795745"/>
                </a:cubicBezTo>
                <a:close/>
                <a:moveTo>
                  <a:pt x="3102644" y="1739841"/>
                </a:moveTo>
                <a:cubicBezTo>
                  <a:pt x="3102644" y="1739841"/>
                  <a:pt x="3102644" y="1739841"/>
                  <a:pt x="3385876" y="1740020"/>
                </a:cubicBezTo>
                <a:cubicBezTo>
                  <a:pt x="3404247" y="1740043"/>
                  <a:pt x="3421005" y="1749503"/>
                  <a:pt x="3430211" y="1765448"/>
                </a:cubicBezTo>
                <a:cubicBezTo>
                  <a:pt x="3430211" y="1765448"/>
                  <a:pt x="3430211" y="1765448"/>
                  <a:pt x="3572289" y="2011533"/>
                </a:cubicBezTo>
                <a:cubicBezTo>
                  <a:pt x="3581188" y="2026948"/>
                  <a:pt x="3581308" y="2046721"/>
                  <a:pt x="3571836" y="2062111"/>
                </a:cubicBezTo>
                <a:cubicBezTo>
                  <a:pt x="3571836" y="2062111"/>
                  <a:pt x="3571836" y="2062111"/>
                  <a:pt x="3430681" y="2308019"/>
                </a:cubicBezTo>
                <a:cubicBezTo>
                  <a:pt x="3422046" y="2323634"/>
                  <a:pt x="3405101" y="2333418"/>
                  <a:pt x="3387260" y="2333088"/>
                </a:cubicBezTo>
                <a:cubicBezTo>
                  <a:pt x="3387260" y="2333088"/>
                  <a:pt x="3387260" y="2333088"/>
                  <a:pt x="3103720" y="2332378"/>
                </a:cubicBezTo>
                <a:cubicBezTo>
                  <a:pt x="3085656" y="2332886"/>
                  <a:pt x="3068592" y="2322895"/>
                  <a:pt x="3059693" y="2307481"/>
                </a:cubicBezTo>
                <a:cubicBezTo>
                  <a:pt x="3059693" y="2307481"/>
                  <a:pt x="3059693" y="2307481"/>
                  <a:pt x="2917615" y="2061395"/>
                </a:cubicBezTo>
                <a:cubicBezTo>
                  <a:pt x="2908409" y="2045450"/>
                  <a:pt x="2908596" y="2026208"/>
                  <a:pt x="2917761" y="2010286"/>
                </a:cubicBezTo>
                <a:cubicBezTo>
                  <a:pt x="2917761" y="2010286"/>
                  <a:pt x="2917761" y="2010286"/>
                  <a:pt x="3059222" y="1764910"/>
                </a:cubicBezTo>
                <a:cubicBezTo>
                  <a:pt x="3067857" y="1749295"/>
                  <a:pt x="3084803" y="1739511"/>
                  <a:pt x="3102644" y="1739841"/>
                </a:cubicBezTo>
                <a:close/>
                <a:moveTo>
                  <a:pt x="3522963" y="1598675"/>
                </a:moveTo>
                <a:cubicBezTo>
                  <a:pt x="3522963" y="1598675"/>
                  <a:pt x="3522963" y="1598675"/>
                  <a:pt x="3625194" y="1598740"/>
                </a:cubicBezTo>
                <a:cubicBezTo>
                  <a:pt x="3631826" y="1598748"/>
                  <a:pt x="3637874" y="1602162"/>
                  <a:pt x="3641197" y="1607918"/>
                </a:cubicBezTo>
                <a:cubicBezTo>
                  <a:pt x="3641197" y="1607918"/>
                  <a:pt x="3641197" y="1607918"/>
                  <a:pt x="3692479" y="1696742"/>
                </a:cubicBezTo>
                <a:cubicBezTo>
                  <a:pt x="3695691" y="1702305"/>
                  <a:pt x="3695735" y="1709443"/>
                  <a:pt x="3692315" y="1714998"/>
                </a:cubicBezTo>
                <a:cubicBezTo>
                  <a:pt x="3692315" y="1714998"/>
                  <a:pt x="3692315" y="1714998"/>
                  <a:pt x="3641367" y="1803757"/>
                </a:cubicBezTo>
                <a:cubicBezTo>
                  <a:pt x="3638250" y="1809393"/>
                  <a:pt x="3632134" y="1812924"/>
                  <a:pt x="3625694" y="1812806"/>
                </a:cubicBezTo>
                <a:cubicBezTo>
                  <a:pt x="3625694" y="1812806"/>
                  <a:pt x="3625694" y="1812806"/>
                  <a:pt x="3523352" y="1812549"/>
                </a:cubicBezTo>
                <a:cubicBezTo>
                  <a:pt x="3516832" y="1812733"/>
                  <a:pt x="3510671" y="1809127"/>
                  <a:pt x="3507459" y="1803563"/>
                </a:cubicBezTo>
                <a:cubicBezTo>
                  <a:pt x="3507459" y="1803563"/>
                  <a:pt x="3507459" y="1803563"/>
                  <a:pt x="3456177" y="1714739"/>
                </a:cubicBezTo>
                <a:cubicBezTo>
                  <a:pt x="3452854" y="1708984"/>
                  <a:pt x="3452922" y="1702038"/>
                  <a:pt x="3456230" y="1696292"/>
                </a:cubicBezTo>
                <a:cubicBezTo>
                  <a:pt x="3456230" y="1696292"/>
                  <a:pt x="3456230" y="1696292"/>
                  <a:pt x="3507290" y="1607724"/>
                </a:cubicBezTo>
                <a:cubicBezTo>
                  <a:pt x="3510406" y="1602087"/>
                  <a:pt x="3516523" y="1598556"/>
                  <a:pt x="3522963" y="1598675"/>
                </a:cubicBezTo>
                <a:close/>
                <a:moveTo>
                  <a:pt x="4199803" y="1370724"/>
                </a:moveTo>
                <a:cubicBezTo>
                  <a:pt x="4199803" y="1370724"/>
                  <a:pt x="4199803" y="1370724"/>
                  <a:pt x="4537019" y="1370938"/>
                </a:cubicBezTo>
                <a:cubicBezTo>
                  <a:pt x="4558892" y="1370965"/>
                  <a:pt x="4578843" y="1382227"/>
                  <a:pt x="4589804" y="1401211"/>
                </a:cubicBezTo>
                <a:cubicBezTo>
                  <a:pt x="4589804" y="1401211"/>
                  <a:pt x="4589804" y="1401211"/>
                  <a:pt x="4758963" y="1694203"/>
                </a:cubicBezTo>
                <a:cubicBezTo>
                  <a:pt x="4769558" y="1712554"/>
                  <a:pt x="4769700" y="1736097"/>
                  <a:pt x="4758423" y="1754421"/>
                </a:cubicBezTo>
                <a:cubicBezTo>
                  <a:pt x="4758423" y="1754421"/>
                  <a:pt x="4758423" y="1754421"/>
                  <a:pt x="4590365" y="2047199"/>
                </a:cubicBezTo>
                <a:cubicBezTo>
                  <a:pt x="4580083" y="2065790"/>
                  <a:pt x="4559908" y="2077438"/>
                  <a:pt x="4538665" y="2077046"/>
                </a:cubicBezTo>
                <a:cubicBezTo>
                  <a:pt x="4538665" y="2077046"/>
                  <a:pt x="4538665" y="2077046"/>
                  <a:pt x="4201084" y="2076201"/>
                </a:cubicBezTo>
                <a:cubicBezTo>
                  <a:pt x="4179577" y="2076805"/>
                  <a:pt x="4159259" y="2064910"/>
                  <a:pt x="4148664" y="2046559"/>
                </a:cubicBezTo>
                <a:cubicBezTo>
                  <a:pt x="4148664" y="2046559"/>
                  <a:pt x="4148664" y="2046559"/>
                  <a:pt x="3979505" y="1753567"/>
                </a:cubicBezTo>
                <a:cubicBezTo>
                  <a:pt x="3968545" y="1734583"/>
                  <a:pt x="3968768" y="1711673"/>
                  <a:pt x="3979680" y="1692718"/>
                </a:cubicBezTo>
                <a:cubicBezTo>
                  <a:pt x="3979680" y="1692718"/>
                  <a:pt x="3979680" y="1692718"/>
                  <a:pt x="4148104" y="1400573"/>
                </a:cubicBezTo>
                <a:cubicBezTo>
                  <a:pt x="4158385" y="1381980"/>
                  <a:pt x="4178560" y="1370332"/>
                  <a:pt x="4199803" y="1370724"/>
                </a:cubicBezTo>
                <a:close/>
                <a:moveTo>
                  <a:pt x="3525946" y="1141304"/>
                </a:moveTo>
                <a:cubicBezTo>
                  <a:pt x="3525946" y="1141304"/>
                  <a:pt x="3525946" y="1141304"/>
                  <a:pt x="3719554" y="1141427"/>
                </a:cubicBezTo>
                <a:cubicBezTo>
                  <a:pt x="3732112" y="1141443"/>
                  <a:pt x="3743567" y="1147909"/>
                  <a:pt x="3749860" y="1158808"/>
                </a:cubicBezTo>
                <a:cubicBezTo>
                  <a:pt x="3749860" y="1158808"/>
                  <a:pt x="3749860" y="1158808"/>
                  <a:pt x="3846980" y="1327024"/>
                </a:cubicBezTo>
                <a:cubicBezTo>
                  <a:pt x="3853063" y="1337561"/>
                  <a:pt x="3853144" y="1351077"/>
                  <a:pt x="3846670" y="1361598"/>
                </a:cubicBezTo>
                <a:cubicBezTo>
                  <a:pt x="3846670" y="1361598"/>
                  <a:pt x="3846670" y="1361598"/>
                  <a:pt x="3750182" y="1529691"/>
                </a:cubicBezTo>
                <a:cubicBezTo>
                  <a:pt x="3744279" y="1540366"/>
                  <a:pt x="3732695" y="1547054"/>
                  <a:pt x="3720499" y="1546828"/>
                </a:cubicBezTo>
                <a:cubicBezTo>
                  <a:pt x="3720499" y="1546828"/>
                  <a:pt x="3720499" y="1546828"/>
                  <a:pt x="3526682" y="1546343"/>
                </a:cubicBezTo>
                <a:cubicBezTo>
                  <a:pt x="3514334" y="1546689"/>
                  <a:pt x="3502669" y="1539861"/>
                  <a:pt x="3496586" y="1529324"/>
                </a:cubicBezTo>
                <a:cubicBezTo>
                  <a:pt x="3496586" y="1529324"/>
                  <a:pt x="3496586" y="1529324"/>
                  <a:pt x="3399466" y="1361108"/>
                </a:cubicBezTo>
                <a:cubicBezTo>
                  <a:pt x="3393173" y="1350208"/>
                  <a:pt x="3393302" y="1337055"/>
                  <a:pt x="3399566" y="1326172"/>
                </a:cubicBezTo>
                <a:cubicBezTo>
                  <a:pt x="3399566" y="1326172"/>
                  <a:pt x="3399566" y="1326172"/>
                  <a:pt x="3496264" y="1158441"/>
                </a:cubicBezTo>
                <a:cubicBezTo>
                  <a:pt x="3502167" y="1147767"/>
                  <a:pt x="3513750" y="1141079"/>
                  <a:pt x="3525946" y="1141304"/>
                </a:cubicBezTo>
                <a:close/>
                <a:moveTo>
                  <a:pt x="3955878" y="173494"/>
                </a:moveTo>
                <a:cubicBezTo>
                  <a:pt x="3955878" y="173494"/>
                  <a:pt x="3955878" y="173494"/>
                  <a:pt x="4500068" y="173838"/>
                </a:cubicBezTo>
                <a:cubicBezTo>
                  <a:pt x="4535365" y="173884"/>
                  <a:pt x="4567564" y="192057"/>
                  <a:pt x="4585252" y="222694"/>
                </a:cubicBezTo>
                <a:cubicBezTo>
                  <a:pt x="4585252" y="222694"/>
                  <a:pt x="4585252" y="222694"/>
                  <a:pt x="4858234" y="695514"/>
                </a:cubicBezTo>
                <a:cubicBezTo>
                  <a:pt x="4875332" y="725128"/>
                  <a:pt x="4875562" y="763121"/>
                  <a:pt x="4857363" y="792690"/>
                </a:cubicBezTo>
                <a:cubicBezTo>
                  <a:pt x="4857363" y="792690"/>
                  <a:pt x="4857363" y="792690"/>
                  <a:pt x="4586156" y="1265167"/>
                </a:cubicBezTo>
                <a:cubicBezTo>
                  <a:pt x="4569564" y="1295169"/>
                  <a:pt x="4537006" y="1313967"/>
                  <a:pt x="4502727" y="1313334"/>
                </a:cubicBezTo>
                <a:cubicBezTo>
                  <a:pt x="4502727" y="1313334"/>
                  <a:pt x="4502727" y="1313334"/>
                  <a:pt x="3957947" y="1311968"/>
                </a:cubicBezTo>
                <a:cubicBezTo>
                  <a:pt x="3923239" y="1312944"/>
                  <a:pt x="3890452" y="1293749"/>
                  <a:pt x="3873354" y="1264134"/>
                </a:cubicBezTo>
                <a:cubicBezTo>
                  <a:pt x="3873354" y="1264134"/>
                  <a:pt x="3873354" y="1264134"/>
                  <a:pt x="3600372" y="791315"/>
                </a:cubicBezTo>
                <a:cubicBezTo>
                  <a:pt x="3582684" y="760678"/>
                  <a:pt x="3583043" y="723707"/>
                  <a:pt x="3600653" y="693116"/>
                </a:cubicBezTo>
                <a:cubicBezTo>
                  <a:pt x="3600653" y="693116"/>
                  <a:pt x="3600653" y="693116"/>
                  <a:pt x="3872449" y="221662"/>
                </a:cubicBezTo>
                <a:cubicBezTo>
                  <a:pt x="3889041" y="191658"/>
                  <a:pt x="3921599" y="172861"/>
                  <a:pt x="3955878" y="173494"/>
                </a:cubicBezTo>
                <a:close/>
                <a:moveTo>
                  <a:pt x="3852283" y="0"/>
                </a:moveTo>
                <a:lnTo>
                  <a:pt x="6130031" y="0"/>
                </a:lnTo>
                <a:lnTo>
                  <a:pt x="6102465" y="36730"/>
                </a:lnTo>
                <a:cubicBezTo>
                  <a:pt x="6044520" y="95168"/>
                  <a:pt x="5963814" y="129272"/>
                  <a:pt x="5879948" y="127724"/>
                </a:cubicBezTo>
                <a:cubicBezTo>
                  <a:pt x="5879948" y="127724"/>
                  <a:pt x="5879948" y="127724"/>
                  <a:pt x="4102884" y="123270"/>
                </a:cubicBezTo>
                <a:cubicBezTo>
                  <a:pt x="4017972" y="125657"/>
                  <a:pt x="3936583" y="91034"/>
                  <a:pt x="3877665" y="32818"/>
                </a:cubicBezTo>
                <a:close/>
                <a:moveTo>
                  <a:pt x="0" y="0"/>
                </a:moveTo>
                <a:lnTo>
                  <a:pt x="3781476" y="0"/>
                </a:lnTo>
                <a:lnTo>
                  <a:pt x="3800985" y="47617"/>
                </a:lnTo>
                <a:cubicBezTo>
                  <a:pt x="3821943" y="127749"/>
                  <a:pt x="3811234" y="215546"/>
                  <a:pt x="3766711" y="287889"/>
                </a:cubicBezTo>
                <a:cubicBezTo>
                  <a:pt x="3766711" y="287889"/>
                  <a:pt x="3766711" y="287889"/>
                  <a:pt x="2882037" y="1829098"/>
                </a:cubicBezTo>
                <a:cubicBezTo>
                  <a:pt x="2827913" y="1926970"/>
                  <a:pt x="2721708" y="1988287"/>
                  <a:pt x="2609888" y="1986223"/>
                </a:cubicBezTo>
                <a:cubicBezTo>
                  <a:pt x="2609888" y="1986223"/>
                  <a:pt x="2609888" y="1986223"/>
                  <a:pt x="832823" y="1981768"/>
                </a:cubicBezTo>
                <a:cubicBezTo>
                  <a:pt x="719607" y="1984952"/>
                  <a:pt x="612654" y="1922338"/>
                  <a:pt x="556879" y="1825733"/>
                </a:cubicBezTo>
                <a:cubicBezTo>
                  <a:pt x="556879" y="1825733"/>
                  <a:pt x="556879" y="1825733"/>
                  <a:pt x="79254" y="998462"/>
                </a:cubicBezTo>
                <a:lnTo>
                  <a:pt x="0" y="8611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64000" rtlCol="0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noProof="0" dirty="0"/>
              <a:t>Εισαγωγή ή μεταφορά και απόθεση φωτογραφίας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25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τη διαχωριστική γραμμή του τίτλου της διαφάνειας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2273663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Φωτογραφία περιεχομένου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Θέση εικόνας 10">
            <a:extLst>
              <a:ext uri="{FF2B5EF4-FFF2-40B4-BE49-F238E27FC236}">
                <a16:creationId xmlns=""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149" y="1684742"/>
            <a:ext cx="4904790" cy="433376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noProof="0" dirty="0"/>
              <a:t>Εισαγάγετε ή μεταφέρετε και αποθέστε τη φωτογραφία σας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τη σελίδα τίτλου</a:t>
            </a:r>
          </a:p>
        </p:txBody>
      </p:sp>
      <p:sp>
        <p:nvSpPr>
          <p:cNvPr id="10" name="Υπότιτλος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noProof="0" dirty="0"/>
              <a:t>Υπότιτλος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Φωτογραφία περιεχομένου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Θέση εικόνας 12">
            <a:extLst>
              <a:ext uri="{FF2B5EF4-FFF2-40B4-BE49-F238E27FC236}">
                <a16:creationId xmlns="" xmlns:a16="http://schemas.microsoft.com/office/drawing/2014/main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noProof="0" dirty="0"/>
              <a:t>Εισαγάγετε ή μεταφέρετε και αποθέστε φωτογραφία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τη σελίδα τίτλου</a:t>
            </a:r>
          </a:p>
        </p:txBody>
      </p:sp>
      <p:sp>
        <p:nvSpPr>
          <p:cNvPr id="10" name="Υπότιτλος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noProof="0" dirty="0"/>
              <a:t>Υπότιτλος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416292690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Φωτογραφία περιεχομένου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Θέση εικόνας 10">
            <a:extLst>
              <a:ext uri="{FF2B5EF4-FFF2-40B4-BE49-F238E27FC236}">
                <a16:creationId xmlns=""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2170" y="237629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noProof="0" dirty="0"/>
              <a:t>Εισαγάγετε ή μεταφέρετε και αποθέστε τη φωτογραφία σας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τη σελίδα τίτλου</a:t>
            </a:r>
          </a:p>
        </p:txBody>
      </p:sp>
      <p:sp>
        <p:nvSpPr>
          <p:cNvPr id="10" name="Υπότιτλος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noProof="0" dirty="0"/>
              <a:t>Υπότιτλος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  <p:sp>
        <p:nvSpPr>
          <p:cNvPr id="8" name="Θέση εικόνας 7">
            <a:extLst>
              <a:ext uri="{FF2B5EF4-FFF2-40B4-BE49-F238E27FC236}">
                <a16:creationId xmlns="" xmlns:a16="http://schemas.microsoft.com/office/drawing/2014/main" id="{01317B12-44C8-4227-9EB8-973D2226E63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812420" y="117614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noProof="0" dirty="0"/>
              <a:t>Εισαγάγετε ή μεταφέρετε και αποθέστε τη φωτογραφία σας</a:t>
            </a:r>
          </a:p>
        </p:txBody>
      </p:sp>
      <p:sp>
        <p:nvSpPr>
          <p:cNvPr id="9" name="Θέση εικόνας 8">
            <a:extLst>
              <a:ext uri="{FF2B5EF4-FFF2-40B4-BE49-F238E27FC236}">
                <a16:creationId xmlns="" xmlns:a16="http://schemas.microsoft.com/office/drawing/2014/main" id="{1AD2255F-36DA-4BDE-B54D-F94F14B68B6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12419" y="3552739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noProof="0" dirty="0"/>
              <a:t>Εισαγάγετε ή μεταφέρετε και αποθέστε τη φωτογραφία σας</a:t>
            </a:r>
          </a:p>
        </p:txBody>
      </p:sp>
    </p:spTree>
    <p:extLst>
      <p:ext uri="{BB962C8B-B14F-4D97-AF65-F5344CB8AC3E}">
        <p14:creationId xmlns:p14="http://schemas.microsoft.com/office/powerpoint/2010/main" val="2829556515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λεύθερη σχεδίαση 5">
            <a:extLst>
              <a:ext uri="{FF2B5EF4-FFF2-40B4-BE49-F238E27FC236}">
                <a16:creationId xmlns="" xmlns:a16="http://schemas.microsoft.com/office/drawing/2014/main" id="{CD92D281-07CD-478F-9BF5-BA7D43439A3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1" name="Ελεύθερη σχεδίαση 5">
            <a:extLst>
              <a:ext uri="{FF2B5EF4-FFF2-40B4-BE49-F238E27FC236}">
                <a16:creationId xmlns="" xmlns:a16="http://schemas.microsoft.com/office/drawing/2014/main" id="{B2C53265-8805-42B3-82B4-151EFBC4273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3" name="Ελεύθερη σχεδίαση 5">
            <a:extLst>
              <a:ext uri="{FF2B5EF4-FFF2-40B4-BE49-F238E27FC236}">
                <a16:creationId xmlns="" xmlns:a16="http://schemas.microsoft.com/office/drawing/2014/main" id="{D0111EB4-98AF-4EB7-878B-31FD32A9514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4" name="Ελεύθερη σχεδίαση 5">
            <a:extLst>
              <a:ext uri="{FF2B5EF4-FFF2-40B4-BE49-F238E27FC236}">
                <a16:creationId xmlns="" xmlns:a16="http://schemas.microsoft.com/office/drawing/2014/main" id="{33809002-30A9-49C0-BE36-B14DD1E4D87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5" name="Ελεύθερη σχεδίαση 5">
            <a:extLst>
              <a:ext uri="{FF2B5EF4-FFF2-40B4-BE49-F238E27FC236}">
                <a16:creationId xmlns="" xmlns:a16="http://schemas.microsoft.com/office/drawing/2014/main" id="{FFD5C582-B212-4ADA-AB1B-0481AA39C3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τη σελίδα τίτλου</a:t>
            </a:r>
          </a:p>
        </p:txBody>
      </p:sp>
      <p:sp>
        <p:nvSpPr>
          <p:cNvPr id="9" name="Υπότιτλος 2">
            <a:extLst>
              <a:ext uri="{FF2B5EF4-FFF2-40B4-BE49-F238E27FC236}">
                <a16:creationId xmlns=""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noProof="0" dirty="0"/>
              <a:t>Υπότιτλος</a:t>
            </a:r>
          </a:p>
        </p:txBody>
      </p:sp>
      <p:sp>
        <p:nvSpPr>
          <p:cNvPr id="3" name="Αριστερή θέση σύγκρισης 1">
            <a:extLst>
              <a:ext uri="{FF2B5EF4-FFF2-40B4-BE49-F238E27FC236}">
                <a16:creationId xmlns=""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=""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12" name="Αριστερή θέση σύγκρισης 2">
            <a:extLst>
              <a:ext uri="{FF2B5EF4-FFF2-40B4-BE49-F238E27FC236}">
                <a16:creationId xmlns=""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</p:txBody>
      </p:sp>
      <p:sp>
        <p:nvSpPr>
          <p:cNvPr id="8" name="Θέση κειμένου 4">
            <a:extLst>
              <a:ext uri="{FF2B5EF4-FFF2-40B4-BE49-F238E27FC236}">
                <a16:creationId xmlns=""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εγάλη φωτογραφί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εικόνας 6">
            <a:extLst>
              <a:ext uri="{FF2B5EF4-FFF2-40B4-BE49-F238E27FC236}">
                <a16:creationId xmlns=""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1771313" cy="619125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noProof="0" dirty="0"/>
              <a:t>Εισαγάγετε ή μεταφέρετε και αποθέστε τη φωτογραφία σας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  <a:endParaRPr lang="el-GR" noProof="0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=""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  <p:sp>
        <p:nvSpPr>
          <p:cNvPr id="6" name="Τίτλος 1">
            <a:extLst>
              <a:ext uri="{FF2B5EF4-FFF2-40B4-BE49-F238E27FC236}">
                <a16:creationId xmlns="" xmlns:a16="http://schemas.microsoft.com/office/drawing/2014/main" id="{BBC3BEE7-44AC-45BC-B4E7-93E3454EB8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687" y="5066452"/>
            <a:ext cx="4459766" cy="539345"/>
          </a:xfrm>
          <a:prstGeom prst="roundRect">
            <a:avLst>
              <a:gd name="adj" fmla="val 10086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108000" rIns="180000" bIns="0" rtlCol="0" anchor="t"/>
          <a:lstStyle>
            <a:lvl1pPr algn="l">
              <a:lnSpc>
                <a:spcPct val="100000"/>
              </a:lnSpc>
              <a:defRPr sz="1800" b="0" spc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el-GR" noProof="0" dirty="0"/>
              <a:t>Εισαγάγετε τη λεζάντα σας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="" xmlns:a16="http://schemas.microsoft.com/office/drawing/2014/main" id="{70E81F30-8FC8-4841-8404-4DC79218B945}"/>
              </a:ext>
            </a:extLst>
          </p:cNvPr>
          <p:cNvSpPr/>
          <p:nvPr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 dirty="0"/>
          </a:p>
        </p:txBody>
      </p:sp>
      <p:sp>
        <p:nvSpPr>
          <p:cNvPr id="25" name="Ορθογώνιο: Στρογγυλεμένες γωνίες 24">
            <a:extLst>
              <a:ext uri="{FF2B5EF4-FFF2-40B4-BE49-F238E27FC236}">
                <a16:creationId xmlns="" xmlns:a16="http://schemas.microsoft.com/office/drawing/2014/main" id="{83D29F65-481C-4C80-BB65-121E5AED26B5}"/>
              </a:ext>
            </a:extLst>
          </p:cNvPr>
          <p:cNvSpPr/>
          <p:nvPr/>
        </p:nvSpPr>
        <p:spPr>
          <a:xfrm>
            <a:off x="11844618" y="6249961"/>
            <a:ext cx="230420" cy="460402"/>
          </a:xfrm>
          <a:prstGeom prst="roundRect">
            <a:avLst>
              <a:gd name="adj" fmla="val 7366"/>
            </a:avLst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 dirty="0"/>
          </a:p>
        </p:txBody>
      </p:sp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4BC39664-EB8B-4A32-915A-D4308F792772}"/>
              </a:ext>
            </a:extLst>
          </p:cNvPr>
          <p:cNvSpPr/>
          <p:nvPr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 dirty="0"/>
          </a:p>
        </p:txBody>
      </p:sp>
      <p:sp>
        <p:nvSpPr>
          <p:cNvPr id="15" name="Ορθογώνιο 14">
            <a:extLst>
              <a:ext uri="{FF2B5EF4-FFF2-40B4-BE49-F238E27FC236}">
                <a16:creationId xmlns="" xmlns:a16="http://schemas.microsoft.com/office/drawing/2014/main" id="{AC6C03AE-289A-4BCC-971C-3400028C8764}"/>
              </a:ext>
            </a:extLst>
          </p:cNvPr>
          <p:cNvSpPr/>
          <p:nvPr/>
        </p:nvSpPr>
        <p:spPr>
          <a:xfrm rot="5400000">
            <a:off x="8694713" y="3406143"/>
            <a:ext cx="6857999" cy="457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 dirty="0"/>
          </a:p>
        </p:txBody>
      </p:sp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el-GR" noProof="0" dirty="0"/>
              <a:t>Κάντε κλικ για να επεξεργαστείτε τη σελίδα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el-GR" noProof="0" dirty="0"/>
              <a:t>Επεξεργασία στυλ κειμένου υποδείγματος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1483"/>
            <a:ext cx="5484930" cy="20153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7656" y="6277243"/>
            <a:ext cx="464344" cy="400188"/>
          </a:xfrm>
          <a:prstGeom prst="roundRect">
            <a:avLst>
              <a:gd name="adj" fmla="val 9526"/>
            </a:avLst>
          </a:prstGeom>
          <a:gradFill>
            <a:gsLst>
              <a:gs pos="20000">
                <a:schemeClr val="tx1">
                  <a:lumMod val="75000"/>
                  <a:lumOff val="25000"/>
                </a:schemeClr>
              </a:gs>
              <a:gs pos="82000">
                <a:schemeClr val="tx1"/>
              </a:gs>
            </a:gsLst>
            <a:lin ang="3000000" scaled="0"/>
          </a:gradFill>
          <a:ln w="6350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fld id="{19B51A1E-902D-48AF-9020-955120F399B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62" r:id="rId3"/>
    <p:sldLayoutId id="2147483663" r:id="rId4"/>
    <p:sldLayoutId id="2147483658" r:id="rId5"/>
    <p:sldLayoutId id="2147483665" r:id="rId6"/>
    <p:sldLayoutId id="2147483666" r:id="rId7"/>
    <p:sldLayoutId id="2147483659" r:id="rId8"/>
    <p:sldLayoutId id="2147483660" r:id="rId9"/>
    <p:sldLayoutId id="2147483664" r:id="rId10"/>
    <p:sldLayoutId id="2147483650" r:id="rId11"/>
    <p:sldLayoutId id="2147483652" r:id="rId12"/>
    <p:sldLayoutId id="2147483656" r:id="rId13"/>
    <p:sldLayoutId id="2147483657" r:id="rId14"/>
    <p:sldLayoutId id="2147483655" r:id="rId15"/>
  </p:sldLayoutIdLst>
  <p:transition>
    <p:push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emf"/><Relationship Id="rId5" Type="http://schemas.openxmlformats.org/officeDocument/2006/relationships/image" Target="../media/image11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hyperlink" Target="https://www.fulbright.gr/en/resources/study-in-greec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Θέση εικόνας 6" descr="Εικόνα διαφάνειας">
            <a:extLst>
              <a:ext uri="{FF2B5EF4-FFF2-40B4-BE49-F238E27FC236}">
                <a16:creationId xmlns="" xmlns:a16="http://schemas.microsoft.com/office/drawing/2014/main" id="{FE5D908F-BAEF-2843-BC2F-691696E72E1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tretch>
            <a:fillRect/>
          </a:stretch>
        </p:blipFill>
        <p:spPr>
          <a:xfrm>
            <a:off x="0" y="99170"/>
            <a:ext cx="10655455" cy="6659659"/>
          </a:xfrm>
        </p:spPr>
      </p:pic>
      <p:sp>
        <p:nvSpPr>
          <p:cNvPr id="25" name="Πλαίσιο κειμένου 24" descr="Επισήμανση διαφάνειας στο πλαίσιο τίτλου">
            <a:extLst>
              <a:ext uri="{FF2B5EF4-FFF2-40B4-BE49-F238E27FC236}">
                <a16:creationId xmlns="" xmlns:a16="http://schemas.microsoft.com/office/drawing/2014/main" id="{7EF238CB-AB58-4787-8F9C-A1C16929A2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/>
        </p:nvSpPr>
        <p:spPr>
          <a:xfrm flipH="1">
            <a:off x="-1" y="3914775"/>
            <a:ext cx="1481849" cy="2200275"/>
          </a:xfrm>
          <a:custGeom>
            <a:avLst/>
            <a:gdLst>
              <a:gd name="connsiteX0" fmla="*/ 1494549 w 1494549"/>
              <a:gd name="connsiteY0" fmla="*/ 0 h 2200275"/>
              <a:gd name="connsiteX1" fmla="*/ 100333 w 1494549"/>
              <a:gd name="connsiteY1" fmla="*/ 0 h 2200275"/>
              <a:gd name="connsiteX2" fmla="*/ 0 w 1494549"/>
              <a:gd name="connsiteY2" fmla="*/ 100333 h 2200275"/>
              <a:gd name="connsiteX3" fmla="*/ 0 w 1494549"/>
              <a:gd name="connsiteY3" fmla="*/ 2099942 h 2200275"/>
              <a:gd name="connsiteX4" fmla="*/ 100333 w 1494549"/>
              <a:gd name="connsiteY4" fmla="*/ 2200275 h 2200275"/>
              <a:gd name="connsiteX5" fmla="*/ 1494549 w 1494549"/>
              <a:gd name="connsiteY5" fmla="*/ 2200275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549" h="2200275">
                <a:moveTo>
                  <a:pt x="1494549" y="0"/>
                </a:moveTo>
                <a:lnTo>
                  <a:pt x="100333" y="0"/>
                </a:lnTo>
                <a:cubicBezTo>
                  <a:pt x="44921" y="0"/>
                  <a:pt x="0" y="44921"/>
                  <a:pt x="0" y="100333"/>
                </a:cubicBezTo>
                <a:lnTo>
                  <a:pt x="0" y="2099942"/>
                </a:lnTo>
                <a:cubicBezTo>
                  <a:pt x="0" y="2155354"/>
                  <a:pt x="44921" y="2200275"/>
                  <a:pt x="100333" y="2200275"/>
                </a:cubicBezTo>
                <a:lnTo>
                  <a:pt x="1494549" y="2200275"/>
                </a:ln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</a:gsLst>
            <a:lin ang="0" scaled="0"/>
          </a:gra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=""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293" y="3114635"/>
            <a:ext cx="4459766" cy="2514635"/>
          </a:xfr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l-GR" sz="3600" dirty="0" err="1" smtClean="0">
                <a:solidFill>
                  <a:schemeClr val="hlink"/>
                </a:solidFill>
              </a:rPr>
              <a:t>The</a:t>
            </a:r>
            <a:r>
              <a:rPr lang="el-GR" sz="3600" dirty="0" smtClean="0">
                <a:solidFill>
                  <a:schemeClr val="hlink"/>
                </a:solidFill>
              </a:rPr>
              <a:t> </a:t>
            </a:r>
            <a:r>
              <a:rPr lang="el-GR" sz="3600" dirty="0" err="1" smtClean="0">
                <a:solidFill>
                  <a:schemeClr val="hlink"/>
                </a:solidFill>
              </a:rPr>
              <a:t>Greek</a:t>
            </a:r>
            <a:r>
              <a:rPr lang="el-GR" sz="3600" dirty="0" smtClean="0">
                <a:solidFill>
                  <a:schemeClr val="hlink"/>
                </a:solidFill>
              </a:rPr>
              <a:t> </a:t>
            </a:r>
            <a:r>
              <a:rPr lang="en-US" sz="3600" dirty="0" smtClean="0">
                <a:solidFill>
                  <a:schemeClr val="hlink"/>
                </a:solidFill>
              </a:rPr>
              <a:t/>
            </a:r>
            <a:br>
              <a:rPr lang="en-US" sz="3600" dirty="0" smtClean="0">
                <a:solidFill>
                  <a:schemeClr val="hlink"/>
                </a:solidFill>
              </a:rPr>
            </a:br>
            <a:r>
              <a:rPr lang="el-GR" sz="3600" dirty="0" err="1" smtClean="0">
                <a:solidFill>
                  <a:schemeClr val="hlink"/>
                </a:solidFill>
              </a:rPr>
              <a:t>Educational</a:t>
            </a:r>
            <a:r>
              <a:rPr lang="el-GR" sz="3600" dirty="0" smtClean="0">
                <a:solidFill>
                  <a:schemeClr val="hlink"/>
                </a:solidFill>
              </a:rPr>
              <a:t> </a:t>
            </a:r>
            <a:r>
              <a:rPr lang="el-GR" sz="3600" dirty="0" err="1" smtClean="0">
                <a:solidFill>
                  <a:schemeClr val="hlink"/>
                </a:solidFill>
              </a:rPr>
              <a:t>System</a:t>
            </a:r>
            <a:r>
              <a:rPr lang="en-US" sz="3600" dirty="0" smtClean="0">
                <a:solidFill>
                  <a:schemeClr val="hlink"/>
                </a:solidFill>
              </a:rPr>
              <a:t/>
            </a:r>
            <a:br>
              <a:rPr lang="en-US" sz="3600" dirty="0" smtClean="0">
                <a:solidFill>
                  <a:schemeClr val="hlink"/>
                </a:solidFill>
              </a:rPr>
            </a:br>
            <a:r>
              <a:rPr lang="en-US" sz="3200" b="0" i="1" dirty="0" err="1" smtClean="0">
                <a:solidFill>
                  <a:schemeClr val="hlink"/>
                </a:solidFill>
              </a:rPr>
              <a:t>Kefala</a:t>
            </a:r>
            <a:r>
              <a:rPr lang="en-US" sz="3200" b="0" i="1" dirty="0" smtClean="0">
                <a:solidFill>
                  <a:schemeClr val="hlink"/>
                </a:solidFill>
              </a:rPr>
              <a:t> </a:t>
            </a:r>
            <a:r>
              <a:rPr lang="en-US" sz="3200" b="0" i="1" dirty="0" err="1" smtClean="0">
                <a:solidFill>
                  <a:schemeClr val="hlink"/>
                </a:solidFill>
              </a:rPr>
              <a:t>Eleni-Eirini</a:t>
            </a:r>
            <a:endParaRPr lang="el-GR" sz="3200" b="0" i="1" dirty="0">
              <a:solidFill>
                <a:schemeClr val="hlink"/>
              </a:solidFill>
            </a:endParaRPr>
          </a:p>
        </p:txBody>
      </p:sp>
      <p:sp>
        <p:nvSpPr>
          <p:cNvPr id="20" name="Ισοσκελές τρίγωνο 19" descr="Σκίαση διαφάνειας στο πλαίσιο τίτλου">
            <a:extLst>
              <a:ext uri="{FF2B5EF4-FFF2-40B4-BE49-F238E27FC236}">
                <a16:creationId xmlns="" xmlns:a16="http://schemas.microsoft.com/office/drawing/2014/main" id="{545D50A1-D634-4325-B06C-5450FDF7B8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 flipH="1">
            <a:off x="1000837" y="5629270"/>
            <a:ext cx="476249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pic>
        <p:nvPicPr>
          <p:cNvPr id="8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75987" y="3684897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Εικόνα 6" descr="Image result for image erasmu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48675" y="5992813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Εικόνα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10572750" y="4513878"/>
            <a:ext cx="1619250" cy="1484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806" y="241392"/>
            <a:ext cx="11340000" cy="432000"/>
          </a:xfrm>
        </p:spPr>
        <p:txBody>
          <a:bodyPr rtlCol="0"/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/>
              <a:t> </a:t>
            </a:r>
            <a:r>
              <a:rPr lang="el-GR" dirty="0" err="1" smtClean="0"/>
              <a:t>Structure</a:t>
            </a:r>
            <a:r>
              <a:rPr lang="el-GR" dirty="0" smtClean="0"/>
              <a:t> </a:t>
            </a:r>
            <a:r>
              <a:rPr lang="el-GR" dirty="0" err="1" smtClean="0"/>
              <a:t>of</a:t>
            </a:r>
            <a:r>
              <a:rPr lang="el-GR" dirty="0" smtClean="0"/>
              <a:t> </a:t>
            </a:r>
            <a:r>
              <a:rPr lang="el-GR" dirty="0" err="1" smtClean="0"/>
              <a:t>the</a:t>
            </a:r>
            <a:r>
              <a:rPr lang="el-GR" dirty="0" smtClean="0"/>
              <a:t> </a:t>
            </a:r>
            <a:r>
              <a:rPr lang="el-GR" dirty="0" err="1" smtClean="0"/>
              <a:t>Greek</a:t>
            </a:r>
            <a:r>
              <a:rPr lang="el-GR" dirty="0" smtClean="0"/>
              <a:t> </a:t>
            </a:r>
            <a:r>
              <a:rPr lang="el-GR" dirty="0" err="1" smtClean="0"/>
              <a:t>Education</a:t>
            </a:r>
            <a:r>
              <a:rPr lang="el-GR" dirty="0" smtClean="0"/>
              <a:t> </a:t>
            </a:r>
            <a:r>
              <a:rPr lang="el-GR" dirty="0" err="1" smtClean="0"/>
              <a:t>System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="" xmlns:a16="http://schemas.microsoft.com/office/drawing/2014/main" id="{CEEB3BAE-C0B2-447C-B8BE-96C6BD84D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281" y="1066188"/>
            <a:ext cx="5472000" cy="3984172"/>
          </a:xfrm>
        </p:spPr>
        <p:txBody>
          <a:bodyPr rtlCol="0"/>
          <a:lstStyle/>
          <a:p>
            <a:pPr>
              <a:lnSpc>
                <a:spcPct val="80000"/>
              </a:lnSpc>
            </a:pPr>
            <a:r>
              <a:rPr lang="el-GR" sz="2400" dirty="0" err="1" smtClean="0"/>
              <a:t>Secondary</a:t>
            </a:r>
            <a:r>
              <a:rPr lang="el-GR" sz="2400" dirty="0" smtClean="0"/>
              <a:t> </a:t>
            </a:r>
            <a:r>
              <a:rPr lang="el-GR" sz="2400" dirty="0" err="1" smtClean="0"/>
              <a:t>Education</a:t>
            </a:r>
            <a:endParaRPr lang="el-GR" sz="24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dirty="0" err="1" smtClean="0"/>
              <a:t>All</a:t>
            </a:r>
            <a:r>
              <a:rPr lang="el-GR" sz="2400" dirty="0" smtClean="0"/>
              <a:t> </a:t>
            </a:r>
            <a:r>
              <a:rPr lang="el-GR" sz="2400" dirty="0" err="1" smtClean="0"/>
              <a:t>students</a:t>
            </a:r>
            <a:r>
              <a:rPr lang="el-GR" sz="2400" dirty="0" smtClean="0"/>
              <a:t> </a:t>
            </a:r>
            <a:r>
              <a:rPr lang="el-GR" sz="2400" dirty="0" err="1" smtClean="0"/>
              <a:t>graduating</a:t>
            </a:r>
            <a:r>
              <a:rPr lang="el-GR" sz="2400" dirty="0" smtClean="0"/>
              <a:t> </a:t>
            </a:r>
            <a:r>
              <a:rPr lang="el-GR" sz="2400" dirty="0" err="1" smtClean="0"/>
              <a:t>from</a:t>
            </a:r>
            <a:r>
              <a:rPr lang="el-GR" sz="2400" dirty="0" smtClean="0"/>
              <a:t> </a:t>
            </a:r>
            <a:r>
              <a:rPr lang="el-GR" sz="2400" b="1" dirty="0" err="1" smtClean="0"/>
              <a:t>primary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education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must</a:t>
            </a:r>
            <a:r>
              <a:rPr lang="el-GR" sz="2400" b="1" dirty="0" smtClean="0"/>
              <a:t> </a:t>
            </a:r>
            <a:r>
              <a:rPr lang="el-GR" sz="2400" dirty="0" err="1" smtClean="0"/>
              <a:t>attend</a:t>
            </a:r>
            <a:r>
              <a:rPr lang="el-GR" sz="2400" dirty="0" smtClean="0"/>
              <a:t> </a:t>
            </a:r>
            <a:r>
              <a:rPr lang="el-GR" sz="2400" dirty="0" err="1" smtClean="0"/>
              <a:t>courses</a:t>
            </a:r>
            <a:r>
              <a:rPr lang="el-GR" sz="2400" dirty="0" smtClean="0"/>
              <a:t> </a:t>
            </a:r>
            <a:r>
              <a:rPr lang="el-GR" sz="2400" dirty="0" err="1" smtClean="0"/>
              <a:t>in</a:t>
            </a:r>
            <a:r>
              <a:rPr lang="el-GR" sz="2400" dirty="0" smtClean="0"/>
              <a:t> a </a:t>
            </a:r>
            <a:r>
              <a:rPr lang="en-US" sz="2400" b="1" dirty="0" smtClean="0"/>
              <a:t>Middle </a:t>
            </a:r>
            <a:r>
              <a:rPr lang="el-GR" sz="2400" b="1" dirty="0" err="1" smtClean="0"/>
              <a:t>School</a:t>
            </a:r>
            <a:r>
              <a:rPr lang="el-GR" sz="2400" dirty="0" smtClean="0"/>
              <a:t>. </a:t>
            </a:r>
            <a:endParaRPr lang="en-US" sz="24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dirty="0" smtClean="0"/>
              <a:t>. </a:t>
            </a:r>
            <a:r>
              <a:rPr lang="el-GR" sz="2400" dirty="0" smtClean="0"/>
              <a:t>A </a:t>
            </a:r>
            <a:r>
              <a:rPr lang="el-GR" sz="2400" dirty="0" err="1" smtClean="0"/>
              <a:t>student</a:t>
            </a:r>
            <a:r>
              <a:rPr lang="el-GR" sz="2400" dirty="0" smtClean="0"/>
              <a:t> </a:t>
            </a:r>
            <a:r>
              <a:rPr lang="el-GR" sz="2400" dirty="0" err="1" smtClean="0"/>
              <a:t>may</a:t>
            </a:r>
            <a:r>
              <a:rPr lang="el-GR" sz="2400" dirty="0" smtClean="0"/>
              <a:t> </a:t>
            </a:r>
            <a:r>
              <a:rPr lang="el-GR" sz="2400" dirty="0" err="1" smtClean="0"/>
              <a:t>attend</a:t>
            </a:r>
            <a:r>
              <a:rPr lang="el-GR" sz="2400" dirty="0" smtClean="0"/>
              <a:t> </a:t>
            </a:r>
            <a:r>
              <a:rPr lang="el-GR" sz="2400" dirty="0" err="1" smtClean="0"/>
              <a:t>the</a:t>
            </a:r>
            <a:r>
              <a:rPr lang="el-GR" sz="2400" dirty="0" smtClean="0"/>
              <a:t> </a:t>
            </a:r>
            <a:r>
              <a:rPr lang="en-US" sz="2400" b="1" dirty="0" smtClean="0"/>
              <a:t>Middle </a:t>
            </a:r>
            <a:r>
              <a:rPr lang="el-GR" sz="2400" b="1" dirty="0" err="1" smtClean="0"/>
              <a:t>School</a:t>
            </a:r>
            <a:r>
              <a:rPr lang="el-GR" sz="2400" b="1" dirty="0" smtClean="0"/>
              <a:t> </a:t>
            </a:r>
            <a:r>
              <a:rPr lang="el-GR" sz="2400" dirty="0" err="1" smtClean="0"/>
              <a:t>which</a:t>
            </a:r>
            <a:r>
              <a:rPr lang="el-GR" sz="2400" dirty="0" smtClean="0"/>
              <a:t> </a:t>
            </a:r>
            <a:r>
              <a:rPr lang="el-GR" sz="2400" dirty="0" err="1" smtClean="0"/>
              <a:t>is</a:t>
            </a:r>
            <a:r>
              <a:rPr lang="el-GR" sz="2400" dirty="0" smtClean="0"/>
              <a:t> </a:t>
            </a:r>
            <a:r>
              <a:rPr lang="el-GR" sz="2400" dirty="0" err="1" smtClean="0"/>
              <a:t>located</a:t>
            </a:r>
            <a:r>
              <a:rPr lang="el-GR" sz="2400" dirty="0" smtClean="0"/>
              <a:t> </a:t>
            </a:r>
            <a:r>
              <a:rPr lang="el-GR" sz="2400" dirty="0" err="1" smtClean="0"/>
              <a:t>in</a:t>
            </a:r>
            <a:r>
              <a:rPr lang="el-GR" sz="2400" dirty="0" smtClean="0"/>
              <a:t> </a:t>
            </a:r>
            <a:r>
              <a:rPr lang="el-GR" sz="2400" b="1" dirty="0" err="1" smtClean="0"/>
              <a:t>his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neighborhood</a:t>
            </a:r>
            <a:r>
              <a:rPr lang="el-GR" sz="2400" dirty="0" smtClean="0"/>
              <a:t>, </a:t>
            </a:r>
            <a:r>
              <a:rPr lang="el-GR" sz="2400" dirty="0" err="1" smtClean="0"/>
              <a:t>or</a:t>
            </a:r>
            <a:r>
              <a:rPr lang="el-GR" sz="2400" dirty="0" smtClean="0"/>
              <a:t> </a:t>
            </a:r>
            <a:r>
              <a:rPr lang="el-GR" sz="2400" dirty="0" err="1" smtClean="0"/>
              <a:t>he</a:t>
            </a:r>
            <a:r>
              <a:rPr lang="el-GR" sz="2400" dirty="0" smtClean="0"/>
              <a:t>/</a:t>
            </a:r>
            <a:r>
              <a:rPr lang="el-GR" sz="2400" dirty="0" err="1" smtClean="0"/>
              <a:t>she</a:t>
            </a:r>
            <a:r>
              <a:rPr lang="el-GR" sz="2400" dirty="0" smtClean="0"/>
              <a:t> </a:t>
            </a:r>
            <a:r>
              <a:rPr lang="el-GR" sz="2400" dirty="0" err="1" smtClean="0"/>
              <a:t>may</a:t>
            </a:r>
            <a:r>
              <a:rPr lang="el-GR" sz="2400" dirty="0" smtClean="0"/>
              <a:t> </a:t>
            </a:r>
            <a:r>
              <a:rPr lang="el-GR" sz="2400" dirty="0" err="1" smtClean="0"/>
              <a:t>be</a:t>
            </a:r>
            <a:r>
              <a:rPr lang="el-GR" sz="2400" dirty="0" smtClean="0"/>
              <a:t> </a:t>
            </a:r>
            <a:r>
              <a:rPr lang="el-GR" sz="2400" dirty="0" err="1" smtClean="0"/>
              <a:t>admitted</a:t>
            </a:r>
            <a:r>
              <a:rPr lang="el-GR" sz="2400" dirty="0" smtClean="0"/>
              <a:t> </a:t>
            </a:r>
            <a:r>
              <a:rPr lang="el-GR" sz="2400" dirty="0" err="1" smtClean="0"/>
              <a:t>to</a:t>
            </a:r>
            <a:r>
              <a:rPr lang="el-GR" sz="2400" dirty="0" smtClean="0"/>
              <a:t> </a:t>
            </a:r>
            <a:r>
              <a:rPr lang="el-GR" sz="2400" dirty="0" err="1" smtClean="0"/>
              <a:t>an</a:t>
            </a:r>
            <a:r>
              <a:rPr lang="el-GR" sz="2400" dirty="0" smtClean="0"/>
              <a:t> </a:t>
            </a:r>
            <a:r>
              <a:rPr lang="el-GR" sz="2400" b="1" dirty="0" err="1" smtClean="0"/>
              <a:t>Experimental</a:t>
            </a:r>
            <a:r>
              <a:rPr lang="el-GR" sz="2400" b="1" dirty="0" smtClean="0"/>
              <a:t> </a:t>
            </a:r>
            <a:r>
              <a:rPr lang="en-US" sz="2400" b="1" dirty="0" smtClean="0"/>
              <a:t>Middle </a:t>
            </a:r>
            <a:r>
              <a:rPr lang="el-GR" sz="2400" b="1" dirty="0" err="1" smtClean="0"/>
              <a:t>School</a:t>
            </a:r>
            <a:r>
              <a:rPr lang="el-GR" sz="2400" b="1" dirty="0" smtClean="0"/>
              <a:t> </a:t>
            </a:r>
            <a:r>
              <a:rPr lang="el-GR" sz="2400" dirty="0" err="1" smtClean="0"/>
              <a:t>through</a:t>
            </a:r>
            <a:r>
              <a:rPr lang="el-GR" sz="2400" dirty="0" smtClean="0"/>
              <a:t> </a:t>
            </a:r>
            <a:r>
              <a:rPr lang="el-GR" sz="2400" b="1" dirty="0" smtClean="0"/>
              <a:t>a </a:t>
            </a:r>
            <a:r>
              <a:rPr lang="el-GR" sz="2400" b="1" dirty="0" err="1" smtClean="0"/>
              <a:t>lottery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system</a:t>
            </a:r>
            <a:r>
              <a:rPr lang="el-GR" sz="2400" dirty="0" smtClean="0"/>
              <a:t>. </a:t>
            </a:r>
            <a:endParaRPr lang="en-US" sz="24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dirty="0" err="1" smtClean="0"/>
              <a:t>There</a:t>
            </a:r>
            <a:r>
              <a:rPr lang="el-GR" sz="2400" dirty="0" smtClean="0"/>
              <a:t> </a:t>
            </a:r>
            <a:r>
              <a:rPr lang="el-GR" sz="2400" dirty="0" err="1" smtClean="0"/>
              <a:t>are</a:t>
            </a:r>
            <a:r>
              <a:rPr lang="el-GR" sz="2400" dirty="0" smtClean="0"/>
              <a:t> </a:t>
            </a:r>
            <a:r>
              <a:rPr lang="el-GR" sz="2400" dirty="0" err="1" smtClean="0"/>
              <a:t>also</a:t>
            </a:r>
            <a:r>
              <a:rPr lang="el-GR" sz="2400" dirty="0" smtClean="0"/>
              <a:t> </a:t>
            </a:r>
            <a:r>
              <a:rPr lang="en-US" sz="2400" b="1" dirty="0" smtClean="0"/>
              <a:t>Middle </a:t>
            </a:r>
            <a:r>
              <a:rPr lang="el-GR" sz="2400" b="1" dirty="0" err="1" smtClean="0"/>
              <a:t>Schools</a:t>
            </a:r>
            <a:r>
              <a:rPr lang="el-GR" sz="2400" b="1" dirty="0" smtClean="0"/>
              <a:t> </a:t>
            </a:r>
            <a:r>
              <a:rPr lang="el-GR" sz="2400" dirty="0" err="1" smtClean="0"/>
              <a:t>which</a:t>
            </a:r>
            <a:r>
              <a:rPr lang="el-GR" sz="2400" dirty="0" smtClean="0"/>
              <a:t> </a:t>
            </a:r>
            <a:r>
              <a:rPr lang="el-GR" sz="2400" dirty="0" err="1" smtClean="0"/>
              <a:t>address</a:t>
            </a:r>
            <a:r>
              <a:rPr lang="el-GR" sz="2400" dirty="0" smtClean="0"/>
              <a:t> </a:t>
            </a:r>
            <a:r>
              <a:rPr lang="el-GR" sz="2400" dirty="0" err="1" smtClean="0"/>
              <a:t>students</a:t>
            </a:r>
            <a:r>
              <a:rPr lang="el-GR" sz="2400" dirty="0" smtClean="0"/>
              <a:t> </a:t>
            </a:r>
            <a:r>
              <a:rPr lang="el-GR" sz="2400" dirty="0" err="1" smtClean="0"/>
              <a:t>with</a:t>
            </a:r>
            <a:r>
              <a:rPr lang="el-GR" sz="2400" dirty="0" smtClean="0"/>
              <a:t> </a:t>
            </a:r>
            <a:r>
              <a:rPr lang="el-GR" sz="2400" b="1" dirty="0" err="1" smtClean="0"/>
              <a:t>special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needs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dirty="0"/>
              <a:t> </a:t>
            </a:r>
            <a:r>
              <a:rPr lang="el-GR" sz="2400" b="1" dirty="0" err="1"/>
              <a:t>Most</a:t>
            </a:r>
            <a:r>
              <a:rPr lang="el-GR" sz="2400" b="1" dirty="0"/>
              <a:t> </a:t>
            </a:r>
            <a:r>
              <a:rPr lang="en-US" sz="2400" b="1" dirty="0"/>
              <a:t>Middle </a:t>
            </a:r>
            <a:r>
              <a:rPr lang="el-GR" sz="2400" dirty="0" err="1"/>
              <a:t>Schools</a:t>
            </a:r>
            <a:r>
              <a:rPr lang="el-GR" sz="2400" dirty="0"/>
              <a:t> </a:t>
            </a:r>
            <a:r>
              <a:rPr lang="el-GR" sz="2400" dirty="0" err="1"/>
              <a:t>operate</a:t>
            </a:r>
            <a:r>
              <a:rPr lang="el-GR" sz="2400" dirty="0"/>
              <a:t> </a:t>
            </a:r>
            <a:r>
              <a:rPr lang="el-GR" sz="2400" dirty="0" err="1"/>
              <a:t>from</a:t>
            </a:r>
            <a:r>
              <a:rPr lang="el-GR" sz="2400" dirty="0"/>
              <a:t> </a:t>
            </a:r>
            <a:r>
              <a:rPr lang="el-GR" sz="2400" b="1" dirty="0"/>
              <a:t>8am </a:t>
            </a:r>
            <a:r>
              <a:rPr lang="el-GR" sz="2400" b="1" dirty="0" err="1"/>
              <a:t>to</a:t>
            </a:r>
            <a:r>
              <a:rPr lang="el-GR" sz="2400" b="1" dirty="0"/>
              <a:t> 2pm</a:t>
            </a:r>
            <a:r>
              <a:rPr lang="el-GR" sz="2400" dirty="0"/>
              <a:t>, </a:t>
            </a:r>
            <a:r>
              <a:rPr lang="el-GR" sz="2400" dirty="0" err="1"/>
              <a:t>but</a:t>
            </a:r>
            <a:r>
              <a:rPr lang="el-GR" sz="2400" dirty="0"/>
              <a:t> </a:t>
            </a:r>
            <a:r>
              <a:rPr lang="el-GR" sz="2400" dirty="0" err="1"/>
              <a:t>there</a:t>
            </a:r>
            <a:r>
              <a:rPr lang="el-GR" sz="2400" dirty="0"/>
              <a:t> </a:t>
            </a:r>
            <a:r>
              <a:rPr lang="el-GR" sz="2400" dirty="0" err="1"/>
              <a:t>are</a:t>
            </a:r>
            <a:r>
              <a:rPr lang="el-GR" sz="2400" dirty="0"/>
              <a:t> </a:t>
            </a:r>
            <a:r>
              <a:rPr lang="el-GR" sz="2400" dirty="0" err="1"/>
              <a:t>also</a:t>
            </a:r>
            <a:r>
              <a:rPr lang="el-GR" sz="2400" dirty="0"/>
              <a:t> </a:t>
            </a:r>
            <a:r>
              <a:rPr lang="el-GR" sz="2400" b="1" dirty="0" err="1"/>
              <a:t>evening</a:t>
            </a:r>
            <a:r>
              <a:rPr lang="el-GR" sz="2400" b="1" dirty="0"/>
              <a:t> </a:t>
            </a:r>
            <a:r>
              <a:rPr lang="el-GR" sz="2400" b="1" dirty="0" err="1"/>
              <a:t>schools</a:t>
            </a:r>
            <a:r>
              <a:rPr lang="el-GR" sz="2400" b="1" dirty="0"/>
              <a:t> </a:t>
            </a:r>
            <a:r>
              <a:rPr lang="el-GR" sz="2400" dirty="0" err="1"/>
              <a:t>that</a:t>
            </a:r>
            <a:r>
              <a:rPr lang="el-GR" sz="2400" dirty="0"/>
              <a:t> </a:t>
            </a:r>
            <a:r>
              <a:rPr lang="el-GR" sz="2400" dirty="0" err="1"/>
              <a:t>operate</a:t>
            </a:r>
            <a:r>
              <a:rPr lang="el-GR" sz="2400" dirty="0"/>
              <a:t> </a:t>
            </a:r>
            <a:r>
              <a:rPr lang="el-GR" sz="2400" dirty="0" err="1"/>
              <a:t>from</a:t>
            </a:r>
            <a:r>
              <a:rPr lang="el-GR" sz="2400" dirty="0"/>
              <a:t> </a:t>
            </a:r>
            <a:r>
              <a:rPr lang="el-GR" sz="2400" b="1" dirty="0"/>
              <a:t>7pm </a:t>
            </a:r>
            <a:r>
              <a:rPr lang="el-GR" sz="2400" b="1" dirty="0" err="1"/>
              <a:t>till</a:t>
            </a:r>
            <a:r>
              <a:rPr lang="el-GR" sz="2400" b="1" dirty="0"/>
              <a:t> 10pm </a:t>
            </a:r>
            <a:r>
              <a:rPr lang="el-GR" sz="2400" dirty="0" err="1"/>
              <a:t>for</a:t>
            </a:r>
            <a:r>
              <a:rPr lang="el-GR" sz="2400" dirty="0"/>
              <a:t> </a:t>
            </a:r>
            <a:r>
              <a:rPr lang="el-GR" sz="2400" dirty="0" err="1"/>
              <a:t>students</a:t>
            </a:r>
            <a:r>
              <a:rPr lang="el-GR" sz="2400" dirty="0"/>
              <a:t> – </a:t>
            </a:r>
            <a:r>
              <a:rPr lang="el-GR" sz="2400" dirty="0" err="1"/>
              <a:t>mainly</a:t>
            </a:r>
            <a:r>
              <a:rPr lang="el-GR" sz="2400" dirty="0"/>
              <a:t> </a:t>
            </a:r>
            <a:r>
              <a:rPr lang="el-GR" sz="2400" dirty="0" err="1"/>
              <a:t>adults</a:t>
            </a:r>
            <a:r>
              <a:rPr lang="el-GR" sz="2400" dirty="0"/>
              <a:t> – </a:t>
            </a:r>
            <a:r>
              <a:rPr lang="el-GR" sz="2400" dirty="0" err="1"/>
              <a:t>who</a:t>
            </a:r>
            <a:r>
              <a:rPr lang="el-GR" sz="2400" dirty="0"/>
              <a:t> </a:t>
            </a:r>
            <a:r>
              <a:rPr lang="el-GR" sz="2400" dirty="0" err="1"/>
              <a:t>work</a:t>
            </a:r>
            <a:r>
              <a:rPr lang="el-GR" sz="2400" dirty="0"/>
              <a:t> </a:t>
            </a:r>
            <a:r>
              <a:rPr lang="el-GR" sz="2400" dirty="0" err="1"/>
              <a:t>during</a:t>
            </a:r>
            <a:r>
              <a:rPr lang="el-GR" sz="2400" dirty="0"/>
              <a:t> </a:t>
            </a:r>
            <a:r>
              <a:rPr lang="el-GR" sz="2400" dirty="0" err="1"/>
              <a:t>daytime</a:t>
            </a:r>
            <a:r>
              <a:rPr lang="el-GR" sz="2400" dirty="0"/>
              <a:t>. 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l-GR" sz="2400" dirty="0" smtClean="0"/>
          </a:p>
          <a:p>
            <a:pPr rtl="0"/>
            <a:endParaRPr lang="el-GR" dirty="0"/>
          </a:p>
        </p:txBody>
      </p:sp>
      <p:sp>
        <p:nvSpPr>
          <p:cNvPr id="7" name="Θέση κειμένου 6">
            <a:extLst>
              <a:ext uri="{FF2B5EF4-FFF2-40B4-BE49-F238E27FC236}">
                <a16:creationId xmlns="" xmlns:a16="http://schemas.microsoft.com/office/drawing/2014/main" id="{26A87885-D672-4CF9-A78D-CFE98385B0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4731" y="1362762"/>
            <a:ext cx="5472113" cy="4142406"/>
          </a:xfrm>
        </p:spPr>
        <p:txBody>
          <a:bodyPr rtlCol="0"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/>
              <a:t>S</a:t>
            </a:r>
            <a:r>
              <a:rPr lang="el-GR" sz="2400" dirty="0" err="1" smtClean="0"/>
              <a:t>ubjects</a:t>
            </a:r>
            <a:r>
              <a:rPr lang="en-US" sz="2400" dirty="0" smtClean="0"/>
              <a:t> that</a:t>
            </a:r>
            <a:r>
              <a:rPr lang="el-GR" sz="2400" dirty="0" smtClean="0"/>
              <a:t> </a:t>
            </a:r>
            <a:r>
              <a:rPr lang="el-GR" sz="2400" dirty="0" err="1" smtClean="0"/>
              <a:t>are</a:t>
            </a:r>
            <a:r>
              <a:rPr lang="el-GR" sz="2400" dirty="0" smtClean="0"/>
              <a:t> </a:t>
            </a:r>
            <a:r>
              <a:rPr lang="el-GR" sz="2400" dirty="0" err="1" smtClean="0"/>
              <a:t>taught</a:t>
            </a:r>
            <a:r>
              <a:rPr lang="el-GR" sz="2400" dirty="0" smtClean="0"/>
              <a:t> </a:t>
            </a:r>
            <a:r>
              <a:rPr lang="el-GR" sz="2400" dirty="0" err="1" smtClean="0"/>
              <a:t>in</a:t>
            </a:r>
            <a:r>
              <a:rPr lang="el-GR" sz="2400" dirty="0" smtClean="0"/>
              <a:t> </a:t>
            </a:r>
            <a:r>
              <a:rPr lang="en-US" sz="2400" b="1" dirty="0" smtClean="0"/>
              <a:t>Middle </a:t>
            </a:r>
            <a:r>
              <a:rPr lang="el-GR" sz="2400" b="1" dirty="0" err="1" smtClean="0"/>
              <a:t>Schools</a:t>
            </a:r>
            <a:r>
              <a:rPr lang="el-GR" sz="2400" dirty="0" smtClean="0"/>
              <a:t>, </a:t>
            </a:r>
            <a:r>
              <a:rPr lang="el-GR" sz="2400" dirty="0" err="1" smtClean="0"/>
              <a:t>including</a:t>
            </a:r>
            <a:r>
              <a:rPr lang="el-GR" sz="2400" dirty="0" smtClean="0"/>
              <a:t> </a:t>
            </a:r>
            <a:r>
              <a:rPr lang="el-GR" sz="2400" b="1" dirty="0" err="1" smtClean="0"/>
              <a:t>Modern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and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Ancient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Greek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Language</a:t>
            </a:r>
            <a:r>
              <a:rPr lang="el-GR" sz="2400" b="1" dirty="0" smtClean="0"/>
              <a:t>, </a:t>
            </a:r>
            <a:r>
              <a:rPr lang="el-GR" sz="2400" b="1" dirty="0" err="1" smtClean="0"/>
              <a:t>Maths</a:t>
            </a:r>
            <a:r>
              <a:rPr lang="el-GR" sz="2400" b="1" dirty="0" smtClean="0"/>
              <a:t>, </a:t>
            </a:r>
            <a:r>
              <a:rPr lang="el-GR" sz="2400" b="1" dirty="0" err="1" smtClean="0"/>
              <a:t>Physics</a:t>
            </a:r>
            <a:r>
              <a:rPr lang="el-GR" sz="2400" b="1" dirty="0" smtClean="0"/>
              <a:t>, </a:t>
            </a:r>
            <a:r>
              <a:rPr lang="el-GR" sz="2400" b="1" dirty="0" err="1" smtClean="0"/>
              <a:t>Chemistry</a:t>
            </a:r>
            <a:r>
              <a:rPr lang="el-GR" sz="2400" b="1" dirty="0" smtClean="0"/>
              <a:t>, </a:t>
            </a:r>
            <a:r>
              <a:rPr lang="el-GR" sz="2400" b="1" dirty="0" err="1" smtClean="0"/>
              <a:t>Geography</a:t>
            </a:r>
            <a:r>
              <a:rPr lang="el-GR" sz="2400" b="1" dirty="0" smtClean="0"/>
              <a:t>, </a:t>
            </a:r>
            <a:r>
              <a:rPr lang="el-GR" sz="2400" b="1" dirty="0" err="1" smtClean="0"/>
              <a:t>History</a:t>
            </a:r>
            <a:r>
              <a:rPr lang="el-GR" sz="2400" b="1" dirty="0" smtClean="0"/>
              <a:t>, </a:t>
            </a:r>
            <a:r>
              <a:rPr lang="el-GR" sz="2400" b="1" dirty="0" err="1" smtClean="0"/>
              <a:t>Physical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Education</a:t>
            </a:r>
            <a:r>
              <a:rPr lang="el-GR" sz="2400" b="1" dirty="0" smtClean="0"/>
              <a:t>, </a:t>
            </a:r>
            <a:r>
              <a:rPr lang="el-GR" sz="2400" b="1" dirty="0" err="1" smtClean="0"/>
              <a:t>Religious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Studies</a:t>
            </a:r>
            <a:r>
              <a:rPr lang="el-GR" sz="2400" b="1" dirty="0" smtClean="0"/>
              <a:t>, </a:t>
            </a:r>
            <a:r>
              <a:rPr lang="el-GR" sz="2400" b="1" dirty="0" err="1" smtClean="0"/>
              <a:t>Music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and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Art</a:t>
            </a:r>
            <a:r>
              <a:rPr lang="el-GR" sz="2400" dirty="0" smtClean="0"/>
              <a:t>, </a:t>
            </a:r>
            <a:r>
              <a:rPr lang="el-GR" sz="2400" dirty="0" err="1" smtClean="0"/>
              <a:t>while</a:t>
            </a:r>
            <a:r>
              <a:rPr lang="el-GR" sz="2400" dirty="0" smtClean="0"/>
              <a:t> </a:t>
            </a:r>
            <a:r>
              <a:rPr lang="el-GR" sz="2400" dirty="0" err="1" smtClean="0"/>
              <a:t>emphasis</a:t>
            </a:r>
            <a:r>
              <a:rPr lang="el-GR" sz="2400" dirty="0" smtClean="0"/>
              <a:t> </a:t>
            </a:r>
            <a:r>
              <a:rPr lang="el-GR" sz="2400" dirty="0" err="1" smtClean="0"/>
              <a:t>is</a:t>
            </a:r>
            <a:r>
              <a:rPr lang="el-GR" sz="2400" dirty="0" smtClean="0"/>
              <a:t> </a:t>
            </a:r>
            <a:r>
              <a:rPr lang="el-GR" sz="2400" dirty="0" err="1" smtClean="0"/>
              <a:t>given</a:t>
            </a:r>
            <a:r>
              <a:rPr lang="el-GR" sz="2400" dirty="0" smtClean="0"/>
              <a:t> </a:t>
            </a:r>
            <a:r>
              <a:rPr lang="el-GR" sz="2400" b="1" dirty="0" err="1" smtClean="0"/>
              <a:t>to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foreign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language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learning</a:t>
            </a:r>
            <a:r>
              <a:rPr lang="el-GR" sz="2400" dirty="0" smtClean="0"/>
              <a:t>, </a:t>
            </a:r>
            <a:r>
              <a:rPr lang="el-GR" sz="2400" dirty="0" err="1" smtClean="0"/>
              <a:t>as</a:t>
            </a:r>
            <a:r>
              <a:rPr lang="el-GR" sz="2400" dirty="0" smtClean="0"/>
              <a:t> </a:t>
            </a:r>
            <a:r>
              <a:rPr lang="el-GR" sz="2400" dirty="0" err="1" smtClean="0"/>
              <a:t>students</a:t>
            </a:r>
            <a:r>
              <a:rPr lang="el-GR" sz="2400" dirty="0" smtClean="0"/>
              <a:t> </a:t>
            </a:r>
            <a:r>
              <a:rPr lang="el-GR" sz="2400" dirty="0" err="1" smtClean="0"/>
              <a:t>are</a:t>
            </a:r>
            <a:r>
              <a:rPr lang="el-GR" sz="2400" dirty="0" smtClean="0"/>
              <a:t> </a:t>
            </a:r>
            <a:r>
              <a:rPr lang="el-GR" sz="2400" dirty="0" err="1" smtClean="0"/>
              <a:t>taught</a:t>
            </a:r>
            <a:r>
              <a:rPr lang="el-GR" sz="2400" dirty="0" smtClean="0"/>
              <a:t> </a:t>
            </a:r>
            <a:r>
              <a:rPr lang="el-GR" sz="2400" dirty="0" err="1" smtClean="0"/>
              <a:t>both</a:t>
            </a:r>
            <a:r>
              <a:rPr lang="el-GR" sz="2400" dirty="0" smtClean="0"/>
              <a:t> </a:t>
            </a:r>
            <a:r>
              <a:rPr lang="el-GR" sz="2400" b="1" dirty="0" err="1" smtClean="0"/>
              <a:t>English</a:t>
            </a:r>
            <a:r>
              <a:rPr lang="el-GR" sz="2400" dirty="0" smtClean="0"/>
              <a:t> </a:t>
            </a:r>
            <a:r>
              <a:rPr lang="el-GR" sz="2400" dirty="0" err="1" smtClean="0"/>
              <a:t>and</a:t>
            </a:r>
            <a:r>
              <a:rPr lang="el-GR" sz="2400" dirty="0" smtClean="0"/>
              <a:t> </a:t>
            </a:r>
            <a:r>
              <a:rPr lang="el-GR" sz="2400" b="1" dirty="0" err="1" smtClean="0"/>
              <a:t>another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European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language</a:t>
            </a:r>
            <a:r>
              <a:rPr lang="el-GR" sz="2400" b="1" dirty="0" smtClean="0"/>
              <a:t> </a:t>
            </a:r>
            <a:r>
              <a:rPr lang="el-GR" sz="2400" dirty="0" err="1" smtClean="0"/>
              <a:t>of</a:t>
            </a:r>
            <a:r>
              <a:rPr lang="el-GR" sz="2400" dirty="0" smtClean="0"/>
              <a:t> </a:t>
            </a:r>
            <a:r>
              <a:rPr lang="el-GR" sz="2400" dirty="0" err="1" smtClean="0"/>
              <a:t>their</a:t>
            </a:r>
            <a:r>
              <a:rPr lang="el-GR" sz="2400" dirty="0" smtClean="0"/>
              <a:t> </a:t>
            </a:r>
            <a:r>
              <a:rPr lang="el-GR" sz="2400" dirty="0" err="1" smtClean="0"/>
              <a:t>choice</a:t>
            </a:r>
            <a:r>
              <a:rPr lang="el-GR" sz="2400" dirty="0" smtClean="0"/>
              <a:t> (</a:t>
            </a:r>
            <a:r>
              <a:rPr lang="el-GR" sz="2400" dirty="0" err="1" smtClean="0"/>
              <a:t>students</a:t>
            </a:r>
            <a:r>
              <a:rPr lang="el-GR" sz="2400" dirty="0" smtClean="0"/>
              <a:t> </a:t>
            </a:r>
            <a:r>
              <a:rPr lang="el-GR" sz="2400" dirty="0" err="1" smtClean="0"/>
              <a:t>tend</a:t>
            </a:r>
            <a:r>
              <a:rPr lang="el-GR" sz="2400" dirty="0" smtClean="0"/>
              <a:t> </a:t>
            </a:r>
            <a:r>
              <a:rPr lang="el-GR" sz="2400" dirty="0" err="1" smtClean="0"/>
              <a:t>to</a:t>
            </a:r>
            <a:r>
              <a:rPr lang="el-GR" sz="2400" dirty="0" smtClean="0"/>
              <a:t> </a:t>
            </a:r>
            <a:r>
              <a:rPr lang="el-GR" sz="2400" dirty="0" err="1" smtClean="0"/>
              <a:t>choose</a:t>
            </a:r>
            <a:r>
              <a:rPr lang="el-GR" sz="2400" dirty="0" smtClean="0"/>
              <a:t> </a:t>
            </a:r>
            <a:r>
              <a:rPr lang="el-GR" sz="2400" dirty="0" err="1" smtClean="0"/>
              <a:t>between</a:t>
            </a:r>
            <a:r>
              <a:rPr lang="el-GR" sz="2400" dirty="0" smtClean="0"/>
              <a:t> </a:t>
            </a:r>
            <a:r>
              <a:rPr lang="el-GR" sz="2400" b="1" dirty="0" err="1" smtClean="0"/>
              <a:t>French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and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German</a:t>
            </a:r>
            <a:r>
              <a:rPr lang="el-GR" sz="2400" dirty="0" smtClean="0"/>
              <a:t>). </a:t>
            </a: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dirty="0" err="1" smtClean="0"/>
              <a:t>Students</a:t>
            </a:r>
            <a:r>
              <a:rPr lang="el-GR" sz="2400" dirty="0" smtClean="0"/>
              <a:t> </a:t>
            </a:r>
            <a:r>
              <a:rPr lang="el-GR" sz="2400" dirty="0" err="1" smtClean="0"/>
              <a:t>take</a:t>
            </a:r>
            <a:r>
              <a:rPr lang="el-GR" sz="2400" dirty="0" smtClean="0"/>
              <a:t> </a:t>
            </a:r>
            <a:r>
              <a:rPr lang="el-GR" sz="2400" b="1" dirty="0" err="1" smtClean="0"/>
              <a:t>exams</a:t>
            </a:r>
            <a:r>
              <a:rPr lang="el-GR" sz="2400" dirty="0" smtClean="0"/>
              <a:t> </a:t>
            </a:r>
            <a:r>
              <a:rPr lang="el-GR" sz="2400" dirty="0" err="1" smtClean="0"/>
              <a:t>in</a:t>
            </a:r>
            <a:r>
              <a:rPr lang="el-GR" sz="2400" dirty="0" smtClean="0"/>
              <a:t> </a:t>
            </a:r>
            <a:r>
              <a:rPr lang="el-GR" sz="2400" dirty="0" err="1" smtClean="0"/>
              <a:t>all</a:t>
            </a:r>
            <a:r>
              <a:rPr lang="el-GR" sz="2400" dirty="0" smtClean="0"/>
              <a:t> </a:t>
            </a:r>
            <a:r>
              <a:rPr lang="el-GR" sz="2400" dirty="0" err="1" smtClean="0"/>
              <a:t>subjects</a:t>
            </a:r>
            <a:r>
              <a:rPr lang="el-GR" sz="2400" dirty="0" smtClean="0"/>
              <a:t> </a:t>
            </a:r>
            <a:r>
              <a:rPr lang="el-GR" sz="2400" b="1" dirty="0" err="1" smtClean="0"/>
              <a:t>at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the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end</a:t>
            </a:r>
            <a:r>
              <a:rPr lang="el-GR" sz="2400" b="1" dirty="0" smtClean="0"/>
              <a:t> </a:t>
            </a:r>
            <a:r>
              <a:rPr lang="el-GR" sz="2400" dirty="0" err="1" smtClean="0"/>
              <a:t>of</a:t>
            </a:r>
            <a:r>
              <a:rPr lang="el-GR" sz="2400" dirty="0" smtClean="0"/>
              <a:t> </a:t>
            </a:r>
            <a:r>
              <a:rPr lang="el-GR" sz="2400" dirty="0" err="1" smtClean="0"/>
              <a:t>each</a:t>
            </a:r>
            <a:r>
              <a:rPr lang="el-GR" sz="2400" dirty="0" smtClean="0"/>
              <a:t> </a:t>
            </a:r>
            <a:r>
              <a:rPr lang="el-GR" sz="2400" dirty="0" err="1" smtClean="0"/>
              <a:t>school</a:t>
            </a:r>
            <a:r>
              <a:rPr lang="el-GR" sz="2400" dirty="0" smtClean="0"/>
              <a:t> </a:t>
            </a:r>
            <a:r>
              <a:rPr lang="el-GR" sz="2400" dirty="0" err="1" smtClean="0"/>
              <a:t>year</a:t>
            </a:r>
            <a:r>
              <a:rPr lang="el-GR" sz="2400" dirty="0" smtClean="0"/>
              <a:t>.</a:t>
            </a:r>
            <a:endParaRPr lang="el-GR" sz="2400" i="1" dirty="0"/>
          </a:p>
        </p:txBody>
      </p:sp>
      <p:sp>
        <p:nvSpPr>
          <p:cNvPr id="8" name="Σύμβολο κράτησης αριθμού διαφάνειας 7">
            <a:extLst>
              <a:ext uri="{FF2B5EF4-FFF2-40B4-BE49-F238E27FC236}">
                <a16:creationId xmlns=""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10</a:t>
            </a:fld>
            <a:endParaRPr lang="el-GR" dirty="0"/>
          </a:p>
        </p:txBody>
      </p:sp>
      <p:pic>
        <p:nvPicPr>
          <p:cNvPr id="12" name="Εικόνα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902087" y="5952444"/>
            <a:ext cx="987879" cy="905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Εικόνα 6" descr="Image result for image erasm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1281" y="5992813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14775" y="6008687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883787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48" y="125482"/>
            <a:ext cx="11340000" cy="432000"/>
          </a:xfrm>
        </p:spPr>
        <p:txBody>
          <a:bodyPr rtlCol="0"/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/>
              <a:t> </a:t>
            </a:r>
            <a:r>
              <a:rPr lang="el-GR" dirty="0" err="1" smtClean="0"/>
              <a:t>Structure</a:t>
            </a:r>
            <a:r>
              <a:rPr lang="el-GR" dirty="0" smtClean="0"/>
              <a:t> </a:t>
            </a:r>
            <a:r>
              <a:rPr lang="el-GR" dirty="0" err="1" smtClean="0"/>
              <a:t>of</a:t>
            </a:r>
            <a:r>
              <a:rPr lang="el-GR" dirty="0" smtClean="0"/>
              <a:t> </a:t>
            </a:r>
            <a:r>
              <a:rPr lang="el-GR" dirty="0" err="1" smtClean="0"/>
              <a:t>the</a:t>
            </a:r>
            <a:r>
              <a:rPr lang="el-GR" dirty="0" smtClean="0"/>
              <a:t> </a:t>
            </a:r>
            <a:r>
              <a:rPr lang="el-GR" dirty="0" err="1" smtClean="0"/>
              <a:t>Greek</a:t>
            </a:r>
            <a:r>
              <a:rPr lang="el-GR" dirty="0" smtClean="0"/>
              <a:t> </a:t>
            </a:r>
            <a:r>
              <a:rPr lang="el-GR" dirty="0" err="1" smtClean="0"/>
              <a:t>Education</a:t>
            </a:r>
            <a:r>
              <a:rPr lang="el-GR" dirty="0" smtClean="0"/>
              <a:t> </a:t>
            </a:r>
            <a:r>
              <a:rPr lang="el-GR" dirty="0" err="1" smtClean="0"/>
              <a:t>System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="" xmlns:a16="http://schemas.microsoft.com/office/drawing/2014/main" id="{CEEB3BAE-C0B2-447C-B8BE-96C6BD84D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184" y="1104824"/>
            <a:ext cx="5472000" cy="3984172"/>
          </a:xfrm>
        </p:spPr>
        <p:txBody>
          <a:bodyPr rtlCol="0"/>
          <a:lstStyle/>
          <a:p>
            <a:pPr>
              <a:lnSpc>
                <a:spcPct val="80000"/>
              </a:lnSpc>
            </a:pPr>
            <a:r>
              <a:rPr lang="el-GR" sz="2300" dirty="0" err="1" smtClean="0"/>
              <a:t>Secondary</a:t>
            </a:r>
            <a:r>
              <a:rPr lang="el-GR" sz="2300" dirty="0" smtClean="0"/>
              <a:t> </a:t>
            </a:r>
            <a:r>
              <a:rPr lang="el-GR" sz="2300" dirty="0" err="1" smtClean="0"/>
              <a:t>Education</a:t>
            </a:r>
            <a:endParaRPr lang="el-GR" sz="23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300" dirty="0" err="1" smtClean="0"/>
              <a:t>Although</a:t>
            </a:r>
            <a:r>
              <a:rPr lang="el-GR" sz="2300" dirty="0" smtClean="0"/>
              <a:t> </a:t>
            </a:r>
            <a:r>
              <a:rPr lang="el-GR" sz="2300" dirty="0" err="1" smtClean="0"/>
              <a:t>upper</a:t>
            </a:r>
            <a:r>
              <a:rPr lang="el-GR" sz="2300" dirty="0" smtClean="0"/>
              <a:t> </a:t>
            </a:r>
            <a:r>
              <a:rPr lang="el-GR" sz="2300" dirty="0" err="1" smtClean="0"/>
              <a:t>level</a:t>
            </a:r>
            <a:r>
              <a:rPr lang="el-GR" sz="2300" dirty="0" smtClean="0"/>
              <a:t> </a:t>
            </a:r>
            <a:r>
              <a:rPr lang="el-GR" sz="2300" dirty="0" err="1" smtClean="0"/>
              <a:t>Secondary</a:t>
            </a:r>
            <a:r>
              <a:rPr lang="el-GR" sz="2300" dirty="0" smtClean="0"/>
              <a:t> </a:t>
            </a:r>
            <a:r>
              <a:rPr lang="el-GR" sz="2300" dirty="0" err="1" smtClean="0"/>
              <a:t>Education</a:t>
            </a:r>
            <a:r>
              <a:rPr lang="el-GR" sz="2300" dirty="0" smtClean="0"/>
              <a:t> </a:t>
            </a:r>
            <a:r>
              <a:rPr lang="el-GR" sz="2300" b="1" dirty="0" err="1" smtClean="0"/>
              <a:t>is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not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compulsory</a:t>
            </a:r>
            <a:r>
              <a:rPr lang="el-GR" sz="2300" dirty="0" smtClean="0"/>
              <a:t> </a:t>
            </a:r>
            <a:r>
              <a:rPr lang="el-GR" sz="2300" dirty="0" err="1" smtClean="0"/>
              <a:t>in</a:t>
            </a:r>
            <a:r>
              <a:rPr lang="el-GR" sz="2300" dirty="0" smtClean="0"/>
              <a:t> </a:t>
            </a:r>
            <a:r>
              <a:rPr lang="el-GR" sz="2300" dirty="0" err="1" smtClean="0"/>
              <a:t>Greece</a:t>
            </a:r>
            <a:r>
              <a:rPr lang="el-GR" sz="2300" dirty="0" smtClean="0"/>
              <a:t>, </a:t>
            </a:r>
            <a:r>
              <a:rPr lang="el-GR" sz="2300" dirty="0" err="1" smtClean="0"/>
              <a:t>most</a:t>
            </a:r>
            <a:r>
              <a:rPr lang="el-GR" sz="2300" dirty="0" smtClean="0"/>
              <a:t> </a:t>
            </a:r>
            <a:r>
              <a:rPr lang="el-GR" sz="2300" dirty="0" err="1" smtClean="0"/>
              <a:t>students</a:t>
            </a:r>
            <a:r>
              <a:rPr lang="el-GR" sz="2300" dirty="0" smtClean="0"/>
              <a:t> </a:t>
            </a:r>
            <a:r>
              <a:rPr lang="el-GR" sz="2300" dirty="0" err="1" smtClean="0"/>
              <a:t>attend</a:t>
            </a:r>
            <a:r>
              <a:rPr lang="el-GR" sz="2300" dirty="0" smtClean="0"/>
              <a:t> </a:t>
            </a:r>
            <a:r>
              <a:rPr lang="el-GR" sz="2300" b="1" dirty="0" err="1" smtClean="0"/>
              <a:t>High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School</a:t>
            </a:r>
            <a:r>
              <a:rPr lang="el-GR" sz="2300" dirty="0" smtClean="0"/>
              <a:t>. </a:t>
            </a:r>
            <a:endParaRPr lang="en-US" sz="23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300" dirty="0" smtClean="0"/>
              <a:t>S</a:t>
            </a:r>
            <a:r>
              <a:rPr lang="el-GR" sz="2300" dirty="0" err="1" smtClean="0"/>
              <a:t>tudents</a:t>
            </a:r>
            <a:r>
              <a:rPr lang="el-GR" sz="2300" dirty="0" smtClean="0"/>
              <a:t> </a:t>
            </a:r>
            <a:r>
              <a:rPr lang="el-GR" sz="2300" dirty="0" err="1" smtClean="0"/>
              <a:t>may</a:t>
            </a:r>
            <a:r>
              <a:rPr lang="el-GR" sz="2300" dirty="0" smtClean="0"/>
              <a:t> </a:t>
            </a:r>
            <a:r>
              <a:rPr lang="el-GR" sz="2300" dirty="0" err="1" smtClean="0"/>
              <a:t>opt</a:t>
            </a:r>
            <a:r>
              <a:rPr lang="el-GR" sz="2300" dirty="0" smtClean="0"/>
              <a:t> </a:t>
            </a:r>
            <a:r>
              <a:rPr lang="el-GR" sz="2300" dirty="0" err="1" smtClean="0"/>
              <a:t>to</a:t>
            </a:r>
            <a:r>
              <a:rPr lang="el-GR" sz="2300" dirty="0" smtClean="0"/>
              <a:t> </a:t>
            </a:r>
            <a:r>
              <a:rPr lang="el-GR" sz="2300" dirty="0" err="1" smtClean="0"/>
              <a:t>attend</a:t>
            </a:r>
            <a:r>
              <a:rPr lang="el-GR" sz="2300" dirty="0" smtClean="0"/>
              <a:t> a </a:t>
            </a:r>
            <a:r>
              <a:rPr lang="el-GR" sz="2300" b="1" dirty="0" err="1" smtClean="0"/>
              <a:t>General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High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School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or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an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Experimental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High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School</a:t>
            </a:r>
            <a:r>
              <a:rPr lang="el-GR" sz="2300" b="1" dirty="0" smtClean="0"/>
              <a:t> </a:t>
            </a:r>
            <a:r>
              <a:rPr lang="el-GR" sz="2300" dirty="0" err="1" smtClean="0"/>
              <a:t>or</a:t>
            </a:r>
            <a:r>
              <a:rPr lang="el-GR" sz="2300" dirty="0" smtClean="0"/>
              <a:t> </a:t>
            </a:r>
            <a:r>
              <a:rPr lang="el-GR" sz="2300" dirty="0" err="1" smtClean="0"/>
              <a:t>any</a:t>
            </a:r>
            <a:r>
              <a:rPr lang="el-GR" sz="2300" dirty="0" smtClean="0"/>
              <a:t> </a:t>
            </a:r>
            <a:r>
              <a:rPr lang="el-GR" sz="2300" b="1" dirty="0" err="1" smtClean="0"/>
              <a:t>High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School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specializing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in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music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or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the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arts</a:t>
            </a:r>
            <a:r>
              <a:rPr lang="el-GR" sz="2300" dirty="0" smtClean="0"/>
              <a:t>. </a:t>
            </a:r>
            <a:endParaRPr lang="en-US" sz="23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300" dirty="0"/>
              <a:t>T</a:t>
            </a:r>
            <a:r>
              <a:rPr lang="el-GR" sz="2300" dirty="0" err="1" smtClean="0"/>
              <a:t>here</a:t>
            </a:r>
            <a:r>
              <a:rPr lang="el-GR" sz="2300" dirty="0" smtClean="0"/>
              <a:t> </a:t>
            </a:r>
            <a:r>
              <a:rPr lang="el-GR" sz="2300" dirty="0" err="1" smtClean="0"/>
              <a:t>are</a:t>
            </a:r>
            <a:r>
              <a:rPr lang="el-GR" sz="2300" dirty="0" smtClean="0"/>
              <a:t> </a:t>
            </a:r>
            <a:r>
              <a:rPr lang="el-GR" sz="2300" b="1" dirty="0" err="1" smtClean="0"/>
              <a:t>Special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Vocational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Education</a:t>
            </a:r>
            <a:r>
              <a:rPr lang="el-GR" sz="2300" b="1" dirty="0" smtClean="0"/>
              <a:t> &amp; </a:t>
            </a:r>
            <a:r>
              <a:rPr lang="el-GR" sz="2300" b="1" dirty="0" err="1" smtClean="0"/>
              <a:t>Training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Institutes</a:t>
            </a:r>
            <a:r>
              <a:rPr lang="el-GR" sz="2300" dirty="0" smtClean="0"/>
              <a:t> </a:t>
            </a:r>
            <a:r>
              <a:rPr lang="el-GR" sz="2300" dirty="0" err="1" smtClean="0"/>
              <a:t>for</a:t>
            </a:r>
            <a:r>
              <a:rPr lang="el-GR" sz="2300" dirty="0" smtClean="0"/>
              <a:t> </a:t>
            </a:r>
            <a:r>
              <a:rPr lang="el-GR" sz="2300" dirty="0" err="1" smtClean="0"/>
              <a:t>students</a:t>
            </a:r>
            <a:r>
              <a:rPr lang="el-GR" sz="2300" dirty="0" smtClean="0"/>
              <a:t> </a:t>
            </a:r>
            <a:r>
              <a:rPr lang="el-GR" sz="2300" dirty="0" err="1" smtClean="0"/>
              <a:t>with</a:t>
            </a:r>
            <a:r>
              <a:rPr lang="el-GR" sz="2300" dirty="0" smtClean="0"/>
              <a:t> </a:t>
            </a:r>
            <a:r>
              <a:rPr lang="el-GR" sz="2300" b="1" dirty="0" err="1" smtClean="0"/>
              <a:t>special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needs</a:t>
            </a:r>
            <a:r>
              <a:rPr lang="el-GR" sz="2300" dirty="0" smtClean="0"/>
              <a:t>. </a:t>
            </a:r>
            <a:endParaRPr lang="en-US" sz="23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300" dirty="0" err="1" smtClean="0"/>
              <a:t>Students</a:t>
            </a:r>
            <a:r>
              <a:rPr lang="el-GR" sz="2300" dirty="0" smtClean="0"/>
              <a:t> </a:t>
            </a:r>
            <a:r>
              <a:rPr lang="el-GR" sz="2300" dirty="0" err="1" smtClean="0"/>
              <a:t>may</a:t>
            </a:r>
            <a:r>
              <a:rPr lang="el-GR" sz="2300" dirty="0" smtClean="0"/>
              <a:t> </a:t>
            </a:r>
            <a:r>
              <a:rPr lang="el-GR" sz="2300" dirty="0" err="1" smtClean="0"/>
              <a:t>also</a:t>
            </a:r>
            <a:r>
              <a:rPr lang="el-GR" sz="2300" dirty="0" smtClean="0"/>
              <a:t> </a:t>
            </a:r>
            <a:r>
              <a:rPr lang="el-GR" sz="2300" dirty="0" err="1" smtClean="0"/>
              <a:t>pursue</a:t>
            </a:r>
            <a:r>
              <a:rPr lang="el-GR" sz="2300" dirty="0" smtClean="0"/>
              <a:t> </a:t>
            </a:r>
            <a:r>
              <a:rPr lang="el-GR" sz="2300" b="1" dirty="0" err="1" smtClean="0"/>
              <a:t>vocational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training</a:t>
            </a:r>
            <a:r>
              <a:rPr lang="el-GR" sz="2300" b="1" dirty="0" smtClean="0"/>
              <a:t> </a:t>
            </a:r>
            <a:r>
              <a:rPr lang="el-GR" sz="2300" dirty="0" err="1" smtClean="0"/>
              <a:t>in</a:t>
            </a:r>
            <a:r>
              <a:rPr lang="el-GR" sz="2300" dirty="0" smtClean="0"/>
              <a:t> </a:t>
            </a:r>
            <a:r>
              <a:rPr lang="el-GR" sz="2300" b="1" dirty="0" err="1" smtClean="0"/>
              <a:t>Vocational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High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Schools</a:t>
            </a:r>
            <a:r>
              <a:rPr lang="el-GR" sz="2300" dirty="0" smtClean="0"/>
              <a:t>, </a:t>
            </a:r>
            <a:r>
              <a:rPr lang="el-GR" sz="2300" dirty="0" err="1" smtClean="0"/>
              <a:t>or</a:t>
            </a:r>
            <a:r>
              <a:rPr lang="el-GR" sz="2300" dirty="0" smtClean="0"/>
              <a:t>, </a:t>
            </a:r>
            <a:r>
              <a:rPr lang="el-GR" sz="2300" dirty="0" err="1" smtClean="0"/>
              <a:t>once</a:t>
            </a:r>
            <a:r>
              <a:rPr lang="el-GR" sz="2300" dirty="0" smtClean="0"/>
              <a:t> </a:t>
            </a:r>
            <a:r>
              <a:rPr lang="el-GR" sz="2300" dirty="0" err="1" smtClean="0"/>
              <a:t>they</a:t>
            </a:r>
            <a:r>
              <a:rPr lang="el-GR" sz="2300" dirty="0" smtClean="0"/>
              <a:t> </a:t>
            </a:r>
            <a:r>
              <a:rPr lang="el-GR" sz="2300" dirty="0" err="1" smtClean="0"/>
              <a:t>are</a:t>
            </a:r>
            <a:r>
              <a:rPr lang="el-GR" sz="2300" dirty="0" smtClean="0"/>
              <a:t> </a:t>
            </a:r>
            <a:r>
              <a:rPr lang="el-GR" sz="2300" b="1" dirty="0" smtClean="0"/>
              <a:t>16</a:t>
            </a:r>
            <a:r>
              <a:rPr lang="el-GR" sz="2300" dirty="0" smtClean="0"/>
              <a:t>, </a:t>
            </a:r>
            <a:r>
              <a:rPr lang="el-GR" sz="2300" dirty="0" err="1" smtClean="0"/>
              <a:t>they</a:t>
            </a:r>
            <a:r>
              <a:rPr lang="el-GR" sz="2300" dirty="0" smtClean="0"/>
              <a:t> </a:t>
            </a:r>
            <a:r>
              <a:rPr lang="el-GR" sz="2300" dirty="0" err="1" smtClean="0"/>
              <a:t>may</a:t>
            </a:r>
            <a:r>
              <a:rPr lang="el-GR" sz="2300" dirty="0" smtClean="0"/>
              <a:t> </a:t>
            </a:r>
            <a:r>
              <a:rPr lang="el-GR" sz="2300" dirty="0" err="1" smtClean="0"/>
              <a:t>enroll</a:t>
            </a:r>
            <a:r>
              <a:rPr lang="el-GR" sz="2300" dirty="0" smtClean="0"/>
              <a:t> </a:t>
            </a:r>
            <a:r>
              <a:rPr lang="el-GR" sz="2300" dirty="0" err="1" smtClean="0"/>
              <a:t>in</a:t>
            </a:r>
            <a:r>
              <a:rPr lang="el-GR" sz="2300" dirty="0" smtClean="0"/>
              <a:t> a </a:t>
            </a:r>
            <a:r>
              <a:rPr lang="el-GR" sz="2300" b="1" dirty="0" err="1" smtClean="0"/>
              <a:t>Vocational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Evening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High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School</a:t>
            </a:r>
            <a:r>
              <a:rPr lang="el-GR" sz="2300" b="1" dirty="0" smtClean="0"/>
              <a:t> </a:t>
            </a:r>
            <a:r>
              <a:rPr lang="el-GR" sz="2300" dirty="0" err="1" smtClean="0"/>
              <a:t>and</a:t>
            </a:r>
            <a:r>
              <a:rPr lang="el-GR" sz="2300" dirty="0" smtClean="0"/>
              <a:t> </a:t>
            </a:r>
            <a:r>
              <a:rPr lang="el-GR" sz="2300" dirty="0" err="1" smtClean="0"/>
              <a:t>graduate</a:t>
            </a:r>
            <a:r>
              <a:rPr lang="el-GR" sz="2300" dirty="0" smtClean="0"/>
              <a:t> </a:t>
            </a:r>
            <a:r>
              <a:rPr lang="el-GR" sz="2300" dirty="0" err="1" smtClean="0"/>
              <a:t>after</a:t>
            </a:r>
            <a:r>
              <a:rPr lang="el-GR" sz="2300" dirty="0" smtClean="0"/>
              <a:t> </a:t>
            </a:r>
            <a:r>
              <a:rPr lang="el-GR" sz="2300" b="1" dirty="0" smtClean="0"/>
              <a:t>4 </a:t>
            </a:r>
            <a:r>
              <a:rPr lang="el-GR" sz="2300" b="1" dirty="0" err="1" smtClean="0"/>
              <a:t>years</a:t>
            </a:r>
            <a:r>
              <a:rPr lang="el-GR" sz="2300" b="1" dirty="0" smtClean="0"/>
              <a:t> </a:t>
            </a:r>
            <a:r>
              <a:rPr lang="el-GR" sz="2300" dirty="0" err="1" smtClean="0"/>
              <a:t>of</a:t>
            </a:r>
            <a:r>
              <a:rPr lang="el-GR" sz="2300" dirty="0" smtClean="0"/>
              <a:t> </a:t>
            </a:r>
            <a:r>
              <a:rPr lang="el-GR" sz="2300" dirty="0" err="1" smtClean="0"/>
              <a:t>study</a:t>
            </a:r>
            <a:r>
              <a:rPr lang="el-GR" sz="2300" dirty="0" smtClean="0"/>
              <a:t>. </a:t>
            </a:r>
            <a:endParaRPr lang="el-GR" sz="2300" dirty="0" smtClean="0"/>
          </a:p>
          <a:p>
            <a:pPr rtl="0"/>
            <a:endParaRPr lang="el-GR" dirty="0"/>
          </a:p>
        </p:txBody>
      </p:sp>
      <p:sp>
        <p:nvSpPr>
          <p:cNvPr id="7" name="Θέση κειμένου 6">
            <a:extLst>
              <a:ext uri="{FF2B5EF4-FFF2-40B4-BE49-F238E27FC236}">
                <a16:creationId xmlns="" xmlns:a16="http://schemas.microsoft.com/office/drawing/2014/main" id="{26A87885-D672-4CF9-A78D-CFE98385B0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47819" y="886243"/>
            <a:ext cx="5472113" cy="4142406"/>
          </a:xfrm>
        </p:spPr>
        <p:txBody>
          <a:bodyPr rtlCol="0"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300" dirty="0" err="1" smtClean="0"/>
              <a:t>Th</a:t>
            </a:r>
            <a:r>
              <a:rPr lang="el-GR" sz="2300" dirty="0" err="1" smtClean="0"/>
              <a:t>ere</a:t>
            </a:r>
            <a:r>
              <a:rPr lang="el-GR" sz="2300" dirty="0" smtClean="0"/>
              <a:t> </a:t>
            </a:r>
            <a:r>
              <a:rPr lang="el-GR" sz="2300" dirty="0" err="1" smtClean="0"/>
              <a:t>are</a:t>
            </a:r>
            <a:r>
              <a:rPr lang="el-GR" sz="2300" dirty="0" smtClean="0"/>
              <a:t> </a:t>
            </a:r>
            <a:r>
              <a:rPr lang="el-GR" sz="2300" b="1" dirty="0" err="1" smtClean="0"/>
              <a:t>Vocational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Training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Schools</a:t>
            </a:r>
            <a:r>
              <a:rPr lang="el-GR" sz="2300" dirty="0" smtClean="0"/>
              <a:t>; </a:t>
            </a:r>
            <a:r>
              <a:rPr lang="el-GR" sz="2300" dirty="0" err="1" smtClean="0"/>
              <a:t>in</a:t>
            </a:r>
            <a:r>
              <a:rPr lang="el-GR" sz="2300" dirty="0" smtClean="0"/>
              <a:t> </a:t>
            </a:r>
            <a:r>
              <a:rPr lang="el-GR" sz="2300" dirty="0" err="1" smtClean="0"/>
              <a:t>these</a:t>
            </a:r>
            <a:r>
              <a:rPr lang="el-GR" sz="2300" dirty="0" smtClean="0"/>
              <a:t> </a:t>
            </a:r>
            <a:r>
              <a:rPr lang="el-GR" sz="2300" dirty="0" err="1" smtClean="0"/>
              <a:t>schools</a:t>
            </a:r>
            <a:r>
              <a:rPr lang="el-GR" sz="2300" dirty="0" smtClean="0"/>
              <a:t>, </a:t>
            </a:r>
            <a:r>
              <a:rPr lang="el-GR" sz="2300" dirty="0" err="1" smtClean="0"/>
              <a:t>as</a:t>
            </a:r>
            <a:r>
              <a:rPr lang="el-GR" sz="2300" dirty="0" smtClean="0"/>
              <a:t> </a:t>
            </a:r>
            <a:r>
              <a:rPr lang="el-GR" sz="2300" dirty="0" err="1" smtClean="0"/>
              <a:t>well</a:t>
            </a:r>
            <a:r>
              <a:rPr lang="el-GR" sz="2300" dirty="0" smtClean="0"/>
              <a:t> </a:t>
            </a:r>
            <a:r>
              <a:rPr lang="el-GR" sz="2300" dirty="0" err="1" smtClean="0"/>
              <a:t>as</a:t>
            </a:r>
            <a:r>
              <a:rPr lang="el-GR" sz="2300" dirty="0" smtClean="0"/>
              <a:t> </a:t>
            </a:r>
            <a:r>
              <a:rPr lang="el-GR" sz="2300" dirty="0" err="1" smtClean="0"/>
              <a:t>in</a:t>
            </a:r>
            <a:r>
              <a:rPr lang="el-GR" sz="2300" dirty="0" smtClean="0"/>
              <a:t> </a:t>
            </a:r>
            <a:r>
              <a:rPr lang="el-GR" sz="2300" dirty="0" err="1" smtClean="0"/>
              <a:t>all</a:t>
            </a:r>
            <a:r>
              <a:rPr lang="el-GR" sz="2300" dirty="0" smtClean="0"/>
              <a:t> </a:t>
            </a:r>
            <a:r>
              <a:rPr lang="el-GR" sz="2300" b="1" dirty="0" err="1" smtClean="0"/>
              <a:t>Vocational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High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Schools</a:t>
            </a:r>
            <a:r>
              <a:rPr lang="en-US" sz="2300" dirty="0" smtClean="0"/>
              <a:t>,</a:t>
            </a:r>
            <a:r>
              <a:rPr lang="el-GR" sz="2300" dirty="0" smtClean="0"/>
              <a:t> </a:t>
            </a:r>
            <a:r>
              <a:rPr lang="el-GR" sz="2300" dirty="0" err="1" smtClean="0"/>
              <a:t>students</a:t>
            </a:r>
            <a:r>
              <a:rPr lang="el-GR" sz="2300" dirty="0" smtClean="0"/>
              <a:t> </a:t>
            </a:r>
            <a:r>
              <a:rPr lang="el-GR" sz="2300" dirty="0" err="1" smtClean="0"/>
              <a:t>attend</a:t>
            </a:r>
            <a:r>
              <a:rPr lang="el-GR" sz="2300" dirty="0" smtClean="0"/>
              <a:t> </a:t>
            </a:r>
            <a:r>
              <a:rPr lang="el-GR" sz="2300" b="1" dirty="0" err="1" smtClean="0"/>
              <a:t>general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education</a:t>
            </a:r>
            <a:r>
              <a:rPr lang="el-GR" sz="2300" b="1" dirty="0" smtClean="0"/>
              <a:t> </a:t>
            </a:r>
            <a:r>
              <a:rPr lang="el-GR" sz="2300" dirty="0" err="1" smtClean="0"/>
              <a:t>courses</a:t>
            </a:r>
            <a:r>
              <a:rPr lang="el-GR" sz="2300" dirty="0" smtClean="0"/>
              <a:t> </a:t>
            </a:r>
            <a:r>
              <a:rPr lang="el-GR" sz="2300" dirty="0" err="1" smtClean="0"/>
              <a:t>combined</a:t>
            </a:r>
            <a:r>
              <a:rPr lang="el-GR" sz="2300" dirty="0" smtClean="0"/>
              <a:t> </a:t>
            </a:r>
            <a:r>
              <a:rPr lang="el-GR" sz="2300" dirty="0" err="1" smtClean="0"/>
              <a:t>with</a:t>
            </a:r>
            <a:r>
              <a:rPr lang="el-GR" sz="2300" dirty="0" smtClean="0"/>
              <a:t> </a:t>
            </a:r>
            <a:r>
              <a:rPr lang="el-GR" sz="2300" b="1" dirty="0" err="1" smtClean="0"/>
              <a:t>workplace</a:t>
            </a:r>
            <a:r>
              <a:rPr lang="el-GR" sz="2300" b="1" dirty="0" smtClean="0"/>
              <a:t> </a:t>
            </a:r>
            <a:r>
              <a:rPr lang="el-GR" sz="2300" dirty="0" err="1" smtClean="0"/>
              <a:t>courses</a:t>
            </a:r>
            <a:r>
              <a:rPr lang="el-GR" sz="2300" dirty="0" smtClean="0"/>
              <a:t>. </a:t>
            </a:r>
            <a:endParaRPr lang="en-US" sz="23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300" dirty="0" err="1" smtClean="0"/>
              <a:t>At</a:t>
            </a:r>
            <a:r>
              <a:rPr lang="el-GR" sz="2300" dirty="0" smtClean="0"/>
              <a:t> </a:t>
            </a:r>
            <a:r>
              <a:rPr lang="el-GR" sz="2300" dirty="0" err="1" smtClean="0"/>
              <a:t>the</a:t>
            </a:r>
            <a:r>
              <a:rPr lang="el-GR" sz="2300" dirty="0" smtClean="0"/>
              <a:t> </a:t>
            </a:r>
            <a:r>
              <a:rPr lang="el-GR" sz="2300" b="1" dirty="0" err="1" smtClean="0"/>
              <a:t>final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stage</a:t>
            </a:r>
            <a:r>
              <a:rPr lang="el-GR" sz="2300" b="1" dirty="0" smtClean="0"/>
              <a:t> </a:t>
            </a:r>
            <a:r>
              <a:rPr lang="el-GR" sz="2300" dirty="0" err="1" smtClean="0"/>
              <a:t>of</a:t>
            </a:r>
            <a:r>
              <a:rPr lang="el-GR" sz="2300" dirty="0" smtClean="0"/>
              <a:t> </a:t>
            </a:r>
            <a:r>
              <a:rPr lang="el-GR" sz="2300" dirty="0" err="1" smtClean="0"/>
              <a:t>studies</a:t>
            </a:r>
            <a:r>
              <a:rPr lang="el-GR" sz="2300" dirty="0" smtClean="0"/>
              <a:t>, a </a:t>
            </a:r>
            <a:r>
              <a:rPr lang="el-GR" sz="2300" dirty="0" err="1" smtClean="0"/>
              <a:t>student</a:t>
            </a:r>
            <a:r>
              <a:rPr lang="el-GR" sz="2300" dirty="0" smtClean="0"/>
              <a:t> </a:t>
            </a:r>
            <a:r>
              <a:rPr lang="el-GR" sz="2300" dirty="0" err="1" smtClean="0"/>
              <a:t>may</a:t>
            </a:r>
            <a:r>
              <a:rPr lang="el-GR" sz="2300" dirty="0" smtClean="0"/>
              <a:t> </a:t>
            </a:r>
            <a:r>
              <a:rPr lang="el-GR" sz="2300" b="1" dirty="0" err="1" smtClean="0"/>
              <a:t>work</a:t>
            </a:r>
            <a:r>
              <a:rPr lang="el-GR" sz="2300" dirty="0" smtClean="0"/>
              <a:t> </a:t>
            </a:r>
            <a:r>
              <a:rPr lang="el-GR" sz="2300" dirty="0" err="1" smtClean="0"/>
              <a:t>as</a:t>
            </a:r>
            <a:r>
              <a:rPr lang="el-GR" sz="2300" dirty="0" smtClean="0"/>
              <a:t> </a:t>
            </a:r>
            <a:r>
              <a:rPr lang="el-GR" sz="2300" dirty="0" err="1" smtClean="0"/>
              <a:t>an</a:t>
            </a:r>
            <a:r>
              <a:rPr lang="el-GR" sz="2300" dirty="0" smtClean="0"/>
              <a:t> </a:t>
            </a:r>
            <a:r>
              <a:rPr lang="el-GR" sz="2300" b="1" dirty="0" err="1" smtClean="0"/>
              <a:t>apprentice</a:t>
            </a:r>
            <a:r>
              <a:rPr lang="en-US" sz="2300" b="1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300" b="1" dirty="0" err="1" smtClean="0"/>
              <a:t>High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Schools</a:t>
            </a:r>
            <a:r>
              <a:rPr lang="el-GR" sz="2300" b="1" dirty="0" smtClean="0"/>
              <a:t> </a:t>
            </a:r>
            <a:r>
              <a:rPr lang="el-GR" sz="2300" dirty="0" err="1" smtClean="0"/>
              <a:t>offer</a:t>
            </a:r>
            <a:r>
              <a:rPr lang="el-GR" sz="2300" dirty="0" smtClean="0"/>
              <a:t> a </a:t>
            </a:r>
            <a:r>
              <a:rPr lang="el-GR" sz="2300" dirty="0" err="1" smtClean="0"/>
              <a:t>combination</a:t>
            </a:r>
            <a:r>
              <a:rPr lang="el-GR" sz="2300" dirty="0" smtClean="0"/>
              <a:t> </a:t>
            </a:r>
            <a:r>
              <a:rPr lang="el-GR" sz="2300" dirty="0" err="1" smtClean="0"/>
              <a:t>of</a:t>
            </a:r>
            <a:r>
              <a:rPr lang="el-GR" sz="2300" dirty="0" smtClean="0"/>
              <a:t> </a:t>
            </a:r>
            <a:r>
              <a:rPr lang="el-GR" sz="2300" b="1" dirty="0" err="1" smtClean="0"/>
              <a:t>General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Education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courses</a:t>
            </a:r>
            <a:r>
              <a:rPr lang="el-GR" sz="2300" dirty="0" smtClean="0"/>
              <a:t> </a:t>
            </a:r>
            <a:r>
              <a:rPr lang="el-GR" sz="2300" dirty="0" err="1" smtClean="0"/>
              <a:t>and</a:t>
            </a:r>
            <a:r>
              <a:rPr lang="el-GR" sz="2300" dirty="0" smtClean="0"/>
              <a:t> </a:t>
            </a:r>
            <a:r>
              <a:rPr lang="el-GR" sz="2300" b="1" dirty="0" err="1" smtClean="0"/>
              <a:t>Advanced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Placement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courses</a:t>
            </a:r>
            <a:r>
              <a:rPr lang="el-GR" sz="2300" b="1" dirty="0" smtClean="0"/>
              <a:t>.</a:t>
            </a:r>
            <a:r>
              <a:rPr lang="el-GR" sz="2300" dirty="0" smtClean="0"/>
              <a:t> </a:t>
            </a:r>
            <a:endParaRPr lang="en-US" sz="23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300" dirty="0" err="1" smtClean="0"/>
              <a:t>Students</a:t>
            </a:r>
            <a:r>
              <a:rPr lang="el-GR" sz="2300" dirty="0" smtClean="0"/>
              <a:t> </a:t>
            </a:r>
            <a:r>
              <a:rPr lang="el-GR" sz="2300" dirty="0" err="1" smtClean="0"/>
              <a:t>who</a:t>
            </a:r>
            <a:r>
              <a:rPr lang="el-GR" sz="2300" dirty="0" smtClean="0"/>
              <a:t> </a:t>
            </a:r>
            <a:r>
              <a:rPr lang="el-GR" sz="2300" dirty="0" err="1" smtClean="0"/>
              <a:t>wish</a:t>
            </a:r>
            <a:r>
              <a:rPr lang="el-GR" sz="2300" dirty="0" smtClean="0"/>
              <a:t> </a:t>
            </a:r>
            <a:r>
              <a:rPr lang="el-GR" sz="2300" dirty="0" err="1" smtClean="0"/>
              <a:t>to</a:t>
            </a:r>
            <a:r>
              <a:rPr lang="el-GR" sz="2300" dirty="0" smtClean="0"/>
              <a:t> </a:t>
            </a:r>
            <a:r>
              <a:rPr lang="el-GR" sz="2300" dirty="0" err="1" smtClean="0"/>
              <a:t>pursue</a:t>
            </a:r>
            <a:r>
              <a:rPr lang="el-GR" sz="2300" dirty="0" smtClean="0"/>
              <a:t> </a:t>
            </a:r>
            <a:r>
              <a:rPr lang="el-GR" sz="2300" dirty="0" err="1" smtClean="0"/>
              <a:t>studies</a:t>
            </a:r>
            <a:r>
              <a:rPr lang="el-GR" sz="2300" dirty="0" smtClean="0"/>
              <a:t> </a:t>
            </a:r>
            <a:r>
              <a:rPr lang="el-GR" sz="2300" b="1" dirty="0" err="1" smtClean="0"/>
              <a:t>in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Higher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Education</a:t>
            </a:r>
            <a:r>
              <a:rPr lang="el-GR" sz="2300" dirty="0" smtClean="0"/>
              <a:t> </a:t>
            </a:r>
            <a:r>
              <a:rPr lang="el-GR" sz="2300" dirty="0" err="1" smtClean="0"/>
              <a:t>take</a:t>
            </a:r>
            <a:r>
              <a:rPr lang="el-GR" sz="2300" dirty="0" smtClean="0"/>
              <a:t> </a:t>
            </a:r>
            <a:r>
              <a:rPr lang="el-GR" sz="2300" b="1" dirty="0" err="1" smtClean="0"/>
              <a:t>Panhellenic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exams</a:t>
            </a:r>
            <a:r>
              <a:rPr lang="el-GR" sz="2300" b="1" dirty="0" smtClean="0"/>
              <a:t> </a:t>
            </a:r>
            <a:r>
              <a:rPr lang="el-GR" sz="2300" dirty="0" err="1" smtClean="0"/>
              <a:t>in</a:t>
            </a:r>
            <a:r>
              <a:rPr lang="el-GR" sz="2300" dirty="0" smtClean="0"/>
              <a:t> </a:t>
            </a:r>
            <a:r>
              <a:rPr lang="en-US" sz="2300" dirty="0" smtClean="0"/>
              <a:t>4</a:t>
            </a:r>
            <a:r>
              <a:rPr lang="el-GR" sz="2300" dirty="0" err="1" smtClean="0"/>
              <a:t>of</a:t>
            </a:r>
            <a:r>
              <a:rPr lang="el-GR" sz="2300" dirty="0" smtClean="0"/>
              <a:t> </a:t>
            </a:r>
            <a:r>
              <a:rPr lang="el-GR" sz="2300" b="1" dirty="0" err="1" smtClean="0"/>
              <a:t>Advanced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Placement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courses</a:t>
            </a:r>
            <a:r>
              <a:rPr lang="el-GR" sz="2300" dirty="0" smtClean="0"/>
              <a:t> </a:t>
            </a:r>
            <a:r>
              <a:rPr lang="el-GR" sz="2300" dirty="0" err="1" smtClean="0"/>
              <a:t>which</a:t>
            </a:r>
            <a:r>
              <a:rPr lang="el-GR" sz="2300" dirty="0" smtClean="0"/>
              <a:t> </a:t>
            </a:r>
            <a:r>
              <a:rPr lang="el-GR" sz="2300" dirty="0" err="1" smtClean="0"/>
              <a:t>fall</a:t>
            </a:r>
            <a:r>
              <a:rPr lang="el-GR" sz="2300" dirty="0" smtClean="0"/>
              <a:t> </a:t>
            </a:r>
            <a:r>
              <a:rPr lang="el-GR" sz="2300" dirty="0" err="1" smtClean="0"/>
              <a:t>into</a:t>
            </a:r>
            <a:r>
              <a:rPr lang="el-GR" sz="2300" dirty="0" smtClean="0"/>
              <a:t> </a:t>
            </a:r>
            <a:r>
              <a:rPr lang="el-GR" sz="2300" dirty="0" err="1" smtClean="0"/>
              <a:t>one</a:t>
            </a:r>
            <a:r>
              <a:rPr lang="el-GR" sz="2300" dirty="0" smtClean="0"/>
              <a:t> </a:t>
            </a:r>
            <a:r>
              <a:rPr lang="el-GR" sz="2300" dirty="0" err="1" smtClean="0"/>
              <a:t>of</a:t>
            </a:r>
            <a:r>
              <a:rPr lang="el-GR" sz="2300" dirty="0" smtClean="0"/>
              <a:t> </a:t>
            </a:r>
            <a:r>
              <a:rPr lang="el-GR" sz="2300" dirty="0" err="1" smtClean="0"/>
              <a:t>the</a:t>
            </a:r>
            <a:r>
              <a:rPr lang="el-GR" sz="2300" dirty="0" smtClean="0"/>
              <a:t> </a:t>
            </a:r>
            <a:r>
              <a:rPr lang="el-GR" sz="2300" dirty="0" err="1" smtClean="0"/>
              <a:t>following</a:t>
            </a:r>
            <a:r>
              <a:rPr lang="el-GR" sz="2300" dirty="0" smtClean="0"/>
              <a:t> </a:t>
            </a:r>
            <a:r>
              <a:rPr lang="el-GR" sz="2300" b="1" dirty="0" err="1" smtClean="0"/>
              <a:t>categories</a:t>
            </a:r>
            <a:r>
              <a:rPr lang="el-GR" sz="2300" dirty="0" smtClean="0"/>
              <a:t>: </a:t>
            </a:r>
            <a:r>
              <a:rPr lang="el-GR" sz="2300" b="1" dirty="0" err="1" smtClean="0"/>
              <a:t>Humanities</a:t>
            </a:r>
            <a:r>
              <a:rPr lang="el-GR" sz="2300" b="1" dirty="0" smtClean="0"/>
              <a:t>, </a:t>
            </a:r>
            <a:r>
              <a:rPr lang="el-GR" sz="2300" b="1" dirty="0" err="1" smtClean="0"/>
              <a:t>Science</a:t>
            </a:r>
            <a:r>
              <a:rPr lang="el-GR" sz="2300" b="1" dirty="0" smtClean="0"/>
              <a:t>, </a:t>
            </a:r>
            <a:r>
              <a:rPr lang="el-GR" sz="2300" b="1" dirty="0" err="1" smtClean="0"/>
              <a:t>Technology</a:t>
            </a:r>
            <a:r>
              <a:rPr lang="el-GR" sz="2300" b="1" dirty="0" smtClean="0"/>
              <a:t>.</a:t>
            </a:r>
            <a:r>
              <a:rPr lang="el-GR" sz="2300" dirty="0" smtClean="0"/>
              <a:t> </a:t>
            </a:r>
            <a:r>
              <a:rPr lang="el-GR" sz="2300" dirty="0" err="1" smtClean="0"/>
              <a:t>This</a:t>
            </a:r>
            <a:r>
              <a:rPr lang="el-GR" sz="2300" dirty="0" smtClean="0"/>
              <a:t> </a:t>
            </a:r>
            <a:r>
              <a:rPr lang="el-GR" sz="2300" dirty="0" err="1" smtClean="0"/>
              <a:t>is</a:t>
            </a:r>
            <a:r>
              <a:rPr lang="el-GR" sz="2300" dirty="0" smtClean="0"/>
              <a:t> </a:t>
            </a:r>
            <a:r>
              <a:rPr lang="el-GR" sz="2300" dirty="0" smtClean="0"/>
              <a:t>a </a:t>
            </a:r>
            <a:r>
              <a:rPr lang="el-GR" sz="2300" b="1" dirty="0" err="1" smtClean="0"/>
              <a:t>tough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and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highly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competitive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exam</a:t>
            </a:r>
            <a:r>
              <a:rPr lang="el-GR" sz="2300" dirty="0" smtClean="0"/>
              <a:t> </a:t>
            </a:r>
            <a:r>
              <a:rPr lang="el-GR" sz="2300" dirty="0" err="1" smtClean="0"/>
              <a:t>proces</a:t>
            </a:r>
            <a:r>
              <a:rPr lang="en-US" sz="2300" dirty="0" smtClean="0"/>
              <a:t>.</a:t>
            </a:r>
            <a:endParaRPr lang="el-GR" sz="2300" i="1" dirty="0"/>
          </a:p>
        </p:txBody>
      </p:sp>
      <p:sp>
        <p:nvSpPr>
          <p:cNvPr id="8" name="Σύμβολο κράτησης αριθμού διαφάνειας 7">
            <a:extLst>
              <a:ext uri="{FF2B5EF4-FFF2-40B4-BE49-F238E27FC236}">
                <a16:creationId xmlns=""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11</a:t>
            </a:fld>
            <a:endParaRPr lang="el-GR" dirty="0"/>
          </a:p>
        </p:txBody>
      </p:sp>
      <p:pic>
        <p:nvPicPr>
          <p:cNvPr id="6" name="Εικόνα 6" descr="Image result for image erasm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7955" y="5992813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Εικόνα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444887" y="5976393"/>
            <a:ext cx="961753" cy="881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83701" y="6008687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883787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- Θέση εικόνας" descr="Εικόνα2.jpg"/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t="-291" b="3765"/>
          <a:stretch>
            <a:fillRect/>
          </a:stretch>
        </p:blipFill>
        <p:spPr>
          <a:xfrm>
            <a:off x="2338252" y="235131"/>
            <a:ext cx="7848232" cy="46634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7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/>
            <a:fld id="{19B51A1E-902D-48AF-9020-955120F399B6}" type="slidenum">
              <a:rPr lang="el-GR" noProof="0" smtClean="0"/>
              <a:pPr rtl="0"/>
              <a:t>12</a:t>
            </a:fld>
            <a:endParaRPr lang="el-GR" noProof="0" dirty="0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0687" y="5275457"/>
            <a:ext cx="4459766" cy="784149"/>
          </a:xfrm>
        </p:spPr>
        <p:txBody>
          <a:bodyPr/>
          <a:lstStyle/>
          <a:p>
            <a:pPr algn="ctr"/>
            <a:r>
              <a:rPr lang="en-US" sz="3600" b="1" i="1" dirty="0" err="1" smtClean="0">
                <a:latin typeface="+mj-lt"/>
              </a:rPr>
              <a:t>Panellinies</a:t>
            </a:r>
            <a:endParaRPr lang="el-GR" sz="3600" b="1" i="1" dirty="0">
              <a:latin typeface="+mj-lt"/>
            </a:endParaRPr>
          </a:p>
        </p:txBody>
      </p:sp>
      <p:pic>
        <p:nvPicPr>
          <p:cNvPr id="12" name="Εικόνα 6" descr="Image result for image erasm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3224" y="5992813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Εικόνα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305653" y="5940470"/>
            <a:ext cx="1000942" cy="917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331404" y="6008687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937" y="784698"/>
            <a:ext cx="5472000" cy="432000"/>
          </a:xfrm>
        </p:spPr>
        <p:txBody>
          <a:bodyPr rtlCol="0"/>
          <a:lstStyle/>
          <a:p>
            <a:r>
              <a:rPr lang="el-GR" sz="3200" dirty="0" err="1" smtClean="0"/>
              <a:t>Higher</a:t>
            </a:r>
            <a:r>
              <a:rPr lang="el-GR" sz="3200" dirty="0" smtClean="0"/>
              <a:t> </a:t>
            </a:r>
            <a:r>
              <a:rPr lang="el-GR" sz="3200" dirty="0" err="1" smtClean="0"/>
              <a:t>Education</a:t>
            </a: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endParaRPr lang="el-GR" sz="3200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97C06D93-65F2-4552-88CF-83318CBE2CF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18738" y="1099440"/>
            <a:ext cx="5472000" cy="360000"/>
          </a:xfrm>
        </p:spPr>
        <p:txBody>
          <a:bodyPr rtlCol="0"/>
          <a:lstStyle/>
          <a:p>
            <a:r>
              <a:rPr lang="el-GR" b="1" dirty="0" smtClean="0"/>
              <a:t>FROM THE AGE OF 18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29" name="Θέση περιεχομένου 28">
            <a:extLst>
              <a:ext uri="{FF2B5EF4-FFF2-40B4-BE49-F238E27FC236}">
                <a16:creationId xmlns="" xmlns:a16="http://schemas.microsoft.com/office/drawing/2014/main" id="{07FF37F8-D747-444C-8664-2DF836965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062" y="1432593"/>
            <a:ext cx="5472000" cy="5229464"/>
          </a:xfrm>
        </p:spPr>
        <p:txBody>
          <a:bodyPr rtlCol="0"/>
          <a:lstStyle/>
          <a:p>
            <a:pPr>
              <a:lnSpc>
                <a:spcPct val="80000"/>
              </a:lnSpc>
            </a:pPr>
            <a:r>
              <a:rPr lang="el-GR" sz="2400" b="1" dirty="0" err="1" smtClean="0"/>
              <a:t>University</a:t>
            </a:r>
            <a:r>
              <a:rPr lang="el-GR" dirty="0" smtClean="0"/>
              <a:t> </a:t>
            </a:r>
            <a:r>
              <a:rPr lang="el-GR" i="1" dirty="0" err="1" smtClean="0"/>
              <a:t>Panepistimio</a:t>
            </a:r>
            <a:endParaRPr lang="el-GR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School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of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Pedagogical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and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Technological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education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Anotati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Scholi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Technologikis</a:t>
            </a:r>
            <a:r>
              <a:rPr lang="el-GR" sz="1800" i="1" dirty="0" smtClean="0"/>
              <a:t> &amp; </a:t>
            </a:r>
            <a:r>
              <a:rPr lang="el-GR" sz="1800" i="1" dirty="0" err="1" smtClean="0"/>
              <a:t>Pedagogikis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Ekpedefsis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School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of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Fine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Arts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Scholi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Kalon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Technon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Hellenic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Open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University</a:t>
            </a:r>
            <a:r>
              <a:rPr lang="el-GR" dirty="0" smtClean="0"/>
              <a:t> </a:t>
            </a:r>
            <a:r>
              <a:rPr lang="el-GR" sz="1800" i="1" dirty="0" err="1" smtClean="0"/>
              <a:t>Elliniko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Anichto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Panepistimio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Lifelong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Learning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Centers</a:t>
            </a:r>
            <a:r>
              <a:rPr lang="el-GR" dirty="0" smtClean="0"/>
              <a:t> </a:t>
            </a:r>
            <a:r>
              <a:rPr lang="el-GR" sz="1800" i="1" dirty="0" err="1" smtClean="0"/>
              <a:t>Kentra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Dia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Viou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Mathisis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Second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Chance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Adult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Education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School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Scholio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Defteris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Efkerias</a:t>
            </a:r>
            <a:endParaRPr lang="el-GR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Vocational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Training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Schools</a:t>
            </a:r>
            <a:r>
              <a:rPr lang="el-GR" dirty="0" smtClean="0"/>
              <a:t> </a:t>
            </a:r>
            <a:r>
              <a:rPr lang="el-GR" sz="1800" i="1" dirty="0" err="1" smtClean="0"/>
              <a:t>Scholi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Epagelmatikis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Katartisis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Vocational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Training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Institutes</a:t>
            </a:r>
            <a:r>
              <a:rPr lang="el-GR" sz="2400" dirty="0" smtClean="0"/>
              <a:t> </a:t>
            </a:r>
            <a:r>
              <a:rPr lang="el-GR" sz="1800" dirty="0" err="1" smtClean="0"/>
              <a:t>Institouta</a:t>
            </a:r>
            <a:r>
              <a:rPr lang="el-GR" sz="1800" dirty="0" smtClean="0"/>
              <a:t> </a:t>
            </a:r>
            <a:r>
              <a:rPr lang="el-GR" sz="1800" dirty="0" err="1" smtClean="0"/>
              <a:t>Epagelmatikis</a:t>
            </a:r>
            <a:r>
              <a:rPr lang="el-GR" sz="1800" dirty="0" smtClean="0"/>
              <a:t> </a:t>
            </a:r>
            <a:r>
              <a:rPr lang="el-GR" sz="1800" dirty="0" err="1" smtClean="0"/>
              <a:t>Katartisis</a:t>
            </a:r>
            <a:endParaRPr lang="el-GR" sz="1800" dirty="0"/>
          </a:p>
        </p:txBody>
      </p:sp>
      <p:pic>
        <p:nvPicPr>
          <p:cNvPr id="14" name="Θέση εικόνας 13" descr="Θέση εικόνας αριστερά">
            <a:extLst>
              <a:ext uri="{FF2B5EF4-FFF2-40B4-BE49-F238E27FC236}">
                <a16:creationId xmlns="" xmlns:a16="http://schemas.microsoft.com/office/drawing/2014/main" id="{FEA01CFE-4F0B-CC44-BFE2-2E561B199D1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tretch>
            <a:fillRect/>
          </a:stretch>
        </p:blipFill>
        <p:spPr>
          <a:xfrm>
            <a:off x="6812170" y="2687272"/>
            <a:ext cx="2405261" cy="1884727"/>
          </a:xfrm>
        </p:spPr>
      </p:pic>
      <p:pic>
        <p:nvPicPr>
          <p:cNvPr id="19" name="Θέση εικόνας 18" descr="Θέση εικόνας κάτω">
            <a:extLst>
              <a:ext uri="{FF2B5EF4-FFF2-40B4-BE49-F238E27FC236}">
                <a16:creationId xmlns="" xmlns:a16="http://schemas.microsoft.com/office/drawing/2014/main" id="{0E34C8FB-E520-F145-92A4-42863771C42F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3"/>
          <a:stretch>
            <a:fillRect/>
          </a:stretch>
        </p:blipFill>
        <p:spPr>
          <a:xfrm>
            <a:off x="8812419" y="3863713"/>
            <a:ext cx="2405261" cy="1818629"/>
          </a:xfrm>
        </p:spPr>
      </p:pic>
      <p:pic>
        <p:nvPicPr>
          <p:cNvPr id="17" name="Θέση εικόνας 16" descr="Θέση εικόνας επάνω">
            <a:extLst>
              <a:ext uri="{FF2B5EF4-FFF2-40B4-BE49-F238E27FC236}">
                <a16:creationId xmlns="" xmlns:a16="http://schemas.microsoft.com/office/drawing/2014/main" id="{893F9275-F9D8-C846-B8BE-3571B6BA9792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3"/>
          <a:stretch>
            <a:fillRect/>
          </a:stretch>
        </p:blipFill>
        <p:spPr>
          <a:xfrm>
            <a:off x="8812420" y="1487123"/>
            <a:ext cx="2405261" cy="1856968"/>
          </a:xfrm>
        </p:spPr>
      </p:pic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13</a:t>
            </a:fld>
            <a:endParaRPr lang="el-GR" dirty="0"/>
          </a:p>
        </p:txBody>
      </p:sp>
      <p:pic>
        <p:nvPicPr>
          <p:cNvPr id="9" name="Εικόνα 6" descr="Image result for image erasm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5760" y="5992813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Εικόνα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8469630" y="5952444"/>
            <a:ext cx="987879" cy="905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43130" y="6008687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3854554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11" y="209006"/>
            <a:ext cx="5472000" cy="653143"/>
          </a:xfrm>
        </p:spPr>
        <p:txBody>
          <a:bodyPr rtlCol="0"/>
          <a:lstStyle/>
          <a:p>
            <a:r>
              <a:rPr lang="el-GR" sz="3200" b="1" dirty="0" smtClean="0"/>
              <a:t/>
            </a:r>
            <a:br>
              <a:rPr lang="el-GR" sz="3200" b="1" dirty="0" smtClean="0"/>
            </a:br>
            <a:endParaRPr lang="el-GR" sz="3200" dirty="0"/>
          </a:p>
        </p:txBody>
      </p:sp>
      <p:sp>
        <p:nvSpPr>
          <p:cNvPr id="29" name="Θέση περιεχομένου 28">
            <a:extLst>
              <a:ext uri="{FF2B5EF4-FFF2-40B4-BE49-F238E27FC236}">
                <a16:creationId xmlns="" xmlns:a16="http://schemas.microsoft.com/office/drawing/2014/main" id="{07FF37F8-D747-444C-8664-2DF836965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1641" y="1125519"/>
            <a:ext cx="5851234" cy="4051788"/>
          </a:xfrm>
        </p:spPr>
        <p:txBody>
          <a:bodyPr rtlCol="0"/>
          <a:lstStyle/>
          <a:p>
            <a:pPr>
              <a:lnSpc>
                <a:spcPct val="80000"/>
              </a:lnSpc>
            </a:pPr>
            <a:r>
              <a:rPr lang="el-GR" sz="2300" dirty="0" err="1" smtClean="0"/>
              <a:t>Higher</a:t>
            </a:r>
            <a:r>
              <a:rPr lang="el-GR" sz="2300" dirty="0" smtClean="0"/>
              <a:t> </a:t>
            </a:r>
            <a:r>
              <a:rPr lang="el-GR" sz="2300" dirty="0" err="1" smtClean="0"/>
              <a:t>Education</a:t>
            </a:r>
            <a:endParaRPr lang="el-GR" sz="23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300" dirty="0" err="1" smtClean="0"/>
              <a:t>Most</a:t>
            </a:r>
            <a:r>
              <a:rPr lang="el-GR" sz="2300" dirty="0"/>
              <a:t> </a:t>
            </a:r>
            <a:r>
              <a:rPr lang="el-GR" sz="2300" dirty="0" err="1"/>
              <a:t>of</a:t>
            </a:r>
            <a:r>
              <a:rPr lang="el-GR" sz="2300" dirty="0"/>
              <a:t> </a:t>
            </a:r>
            <a:r>
              <a:rPr lang="el-GR" sz="2300" dirty="0" err="1"/>
              <a:t>graduates</a:t>
            </a:r>
            <a:r>
              <a:rPr lang="el-GR" sz="2300" dirty="0"/>
              <a:t> </a:t>
            </a:r>
            <a:r>
              <a:rPr lang="el-GR" sz="2300" dirty="0" err="1" smtClean="0"/>
              <a:t>attend</a:t>
            </a:r>
            <a:r>
              <a:rPr lang="el-GR" sz="2300" dirty="0" smtClean="0"/>
              <a:t> </a:t>
            </a:r>
            <a:r>
              <a:rPr lang="el-GR" sz="2300" b="1" dirty="0" err="1" smtClean="0"/>
              <a:t>four</a:t>
            </a:r>
            <a:r>
              <a:rPr lang="el-GR" sz="2300" b="1" dirty="0" smtClean="0"/>
              <a:t>-</a:t>
            </a:r>
            <a:r>
              <a:rPr lang="el-GR" sz="2300" b="1" dirty="0" err="1" smtClean="0"/>
              <a:t>year</a:t>
            </a:r>
            <a:r>
              <a:rPr lang="el-GR" sz="2300" dirty="0" smtClean="0"/>
              <a:t> </a:t>
            </a:r>
            <a:r>
              <a:rPr lang="el-GR" sz="2300" dirty="0" err="1" smtClean="0"/>
              <a:t>studies</a:t>
            </a:r>
            <a:r>
              <a:rPr lang="el-GR" sz="2300" dirty="0" smtClean="0"/>
              <a:t> </a:t>
            </a:r>
            <a:r>
              <a:rPr lang="el-GR" sz="2300" dirty="0" err="1" smtClean="0"/>
              <a:t>in</a:t>
            </a:r>
            <a:r>
              <a:rPr lang="el-GR" sz="2300" dirty="0" smtClean="0"/>
              <a:t> </a:t>
            </a:r>
            <a:r>
              <a:rPr lang="el-GR" sz="2300" b="1" dirty="0" err="1" smtClean="0"/>
              <a:t>University</a:t>
            </a:r>
            <a:r>
              <a:rPr lang="el-GR" sz="2300" dirty="0" smtClean="0"/>
              <a:t> </a:t>
            </a:r>
            <a:r>
              <a:rPr lang="el-GR" sz="2300" dirty="0" err="1" smtClean="0"/>
              <a:t>departments</a:t>
            </a:r>
            <a:r>
              <a:rPr lang="el-GR" sz="2300" dirty="0" smtClean="0"/>
              <a:t>. </a:t>
            </a:r>
            <a:endParaRPr lang="en-US" sz="23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300" dirty="0" err="1" smtClean="0"/>
              <a:t>Students</a:t>
            </a:r>
            <a:r>
              <a:rPr lang="el-GR" sz="2300" dirty="0" smtClean="0"/>
              <a:t> </a:t>
            </a:r>
            <a:r>
              <a:rPr lang="el-GR" sz="2300" dirty="0" err="1" smtClean="0"/>
              <a:t>who</a:t>
            </a:r>
            <a:r>
              <a:rPr lang="el-GR" sz="2300" dirty="0" smtClean="0"/>
              <a:t> </a:t>
            </a:r>
            <a:r>
              <a:rPr lang="el-GR" sz="2300" dirty="0" err="1" smtClean="0"/>
              <a:t>wish</a:t>
            </a:r>
            <a:r>
              <a:rPr lang="el-GR" sz="2300" dirty="0" smtClean="0"/>
              <a:t> </a:t>
            </a:r>
            <a:r>
              <a:rPr lang="el-GR" sz="2300" dirty="0" err="1" smtClean="0"/>
              <a:t>to</a:t>
            </a:r>
            <a:r>
              <a:rPr lang="el-GR" sz="2300" dirty="0" smtClean="0"/>
              <a:t> </a:t>
            </a:r>
            <a:r>
              <a:rPr lang="el-GR" sz="2300" dirty="0" err="1" smtClean="0"/>
              <a:t>enroll</a:t>
            </a:r>
            <a:r>
              <a:rPr lang="el-GR" sz="2300" dirty="0" smtClean="0"/>
              <a:t> </a:t>
            </a:r>
            <a:r>
              <a:rPr lang="el-GR" sz="2300" dirty="0" err="1" smtClean="0"/>
              <a:t>in</a:t>
            </a:r>
            <a:r>
              <a:rPr lang="el-GR" sz="2300" dirty="0" smtClean="0"/>
              <a:t> </a:t>
            </a:r>
            <a:r>
              <a:rPr lang="el-GR" sz="2300" dirty="0" err="1" smtClean="0"/>
              <a:t>the</a:t>
            </a:r>
            <a:r>
              <a:rPr lang="el-GR" sz="2300" dirty="0" smtClean="0"/>
              <a:t> </a:t>
            </a:r>
            <a:r>
              <a:rPr lang="el-GR" sz="2300" b="1" dirty="0" err="1" smtClean="0"/>
              <a:t>School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of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Fine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Arts</a:t>
            </a:r>
            <a:r>
              <a:rPr lang="el-GR" sz="2300" dirty="0" smtClean="0"/>
              <a:t> </a:t>
            </a:r>
            <a:r>
              <a:rPr lang="el-GR" sz="2300" dirty="0" err="1" smtClean="0"/>
              <a:t>take</a:t>
            </a:r>
            <a:r>
              <a:rPr lang="el-GR" sz="2300" dirty="0" smtClean="0"/>
              <a:t> </a:t>
            </a:r>
            <a:r>
              <a:rPr lang="el-GR" sz="2300" b="1" dirty="0" err="1" smtClean="0"/>
              <a:t>special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exams</a:t>
            </a:r>
            <a:r>
              <a:rPr lang="el-GR" sz="2300" dirty="0" smtClean="0"/>
              <a:t>, </a:t>
            </a:r>
            <a:r>
              <a:rPr lang="el-GR" sz="2300" dirty="0" err="1" smtClean="0"/>
              <a:t>and</a:t>
            </a:r>
            <a:r>
              <a:rPr lang="el-GR" sz="2300" dirty="0" smtClean="0"/>
              <a:t> </a:t>
            </a:r>
            <a:r>
              <a:rPr lang="el-GR" sz="2300" dirty="0" err="1" smtClean="0"/>
              <a:t>graduate</a:t>
            </a:r>
            <a:r>
              <a:rPr lang="el-GR" sz="2300" dirty="0" smtClean="0"/>
              <a:t> </a:t>
            </a:r>
            <a:r>
              <a:rPr lang="el-GR" sz="2300" b="1" dirty="0" err="1" smtClean="0"/>
              <a:t>after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five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years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of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studies</a:t>
            </a:r>
            <a:r>
              <a:rPr lang="el-GR" sz="2300" dirty="0" smtClean="0"/>
              <a:t>. </a:t>
            </a:r>
            <a:endParaRPr lang="en-US" sz="23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300" dirty="0" err="1" smtClean="0"/>
              <a:t>Courses</a:t>
            </a:r>
            <a:r>
              <a:rPr lang="el-GR" sz="2300" dirty="0" smtClean="0"/>
              <a:t> </a:t>
            </a:r>
            <a:r>
              <a:rPr lang="el-GR" sz="2300" b="1" dirty="0" err="1" smtClean="0"/>
              <a:t>in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Higher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Education</a:t>
            </a:r>
            <a:r>
              <a:rPr lang="el-GR" sz="2300" dirty="0" smtClean="0"/>
              <a:t> </a:t>
            </a:r>
            <a:r>
              <a:rPr lang="el-GR" sz="2300" dirty="0" err="1" smtClean="0"/>
              <a:t>institutes</a:t>
            </a:r>
            <a:r>
              <a:rPr lang="el-GR" sz="2300" dirty="0" smtClean="0"/>
              <a:t> </a:t>
            </a:r>
            <a:r>
              <a:rPr lang="el-GR" sz="2300" dirty="0" err="1" smtClean="0"/>
              <a:t>in</a:t>
            </a:r>
            <a:r>
              <a:rPr lang="el-GR" sz="2300" dirty="0" smtClean="0"/>
              <a:t> </a:t>
            </a:r>
            <a:r>
              <a:rPr lang="el-GR" sz="2300" dirty="0" err="1" smtClean="0"/>
              <a:t>Greece</a:t>
            </a:r>
            <a:r>
              <a:rPr lang="el-GR" sz="2300" dirty="0" smtClean="0"/>
              <a:t> </a:t>
            </a:r>
            <a:r>
              <a:rPr lang="el-GR" sz="2300" dirty="0" err="1" smtClean="0"/>
              <a:t>take</a:t>
            </a:r>
            <a:r>
              <a:rPr lang="el-GR" sz="2300" dirty="0" smtClean="0"/>
              <a:t> </a:t>
            </a:r>
            <a:r>
              <a:rPr lang="el-GR" sz="2300" dirty="0" err="1" smtClean="0"/>
              <a:t>the</a:t>
            </a:r>
            <a:r>
              <a:rPr lang="el-GR" sz="2300" dirty="0" smtClean="0"/>
              <a:t> </a:t>
            </a:r>
            <a:r>
              <a:rPr lang="el-GR" sz="2300" dirty="0" err="1" smtClean="0"/>
              <a:t>form</a:t>
            </a:r>
            <a:r>
              <a:rPr lang="el-GR" sz="2300" dirty="0" smtClean="0"/>
              <a:t> </a:t>
            </a:r>
            <a:r>
              <a:rPr lang="el-GR" sz="2300" dirty="0" err="1" smtClean="0"/>
              <a:t>of</a:t>
            </a:r>
            <a:r>
              <a:rPr lang="el-GR" sz="2300" dirty="0" smtClean="0"/>
              <a:t> </a:t>
            </a:r>
            <a:r>
              <a:rPr lang="el-GR" sz="2300" dirty="0" err="1" smtClean="0"/>
              <a:t>either</a:t>
            </a:r>
            <a:r>
              <a:rPr lang="el-GR" sz="2300" dirty="0" smtClean="0"/>
              <a:t> </a:t>
            </a:r>
            <a:r>
              <a:rPr lang="el-GR" sz="2300" b="1" dirty="0" err="1" smtClean="0"/>
              <a:t>lectures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or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workshops</a:t>
            </a:r>
            <a:r>
              <a:rPr lang="en-US" sz="2300" b="1" dirty="0" smtClean="0"/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300" dirty="0" err="1" smtClean="0"/>
              <a:t>Most</a:t>
            </a:r>
            <a:r>
              <a:rPr lang="el-GR" sz="2300" dirty="0" smtClean="0"/>
              <a:t> </a:t>
            </a:r>
            <a:r>
              <a:rPr lang="el-GR" sz="2300" b="1" dirty="0" err="1" smtClean="0"/>
              <a:t>university</a:t>
            </a:r>
            <a:r>
              <a:rPr lang="el-GR" sz="2300" dirty="0" smtClean="0"/>
              <a:t> </a:t>
            </a:r>
            <a:r>
              <a:rPr lang="el-GR" sz="2300" dirty="0" err="1" smtClean="0"/>
              <a:t>departments</a:t>
            </a:r>
            <a:r>
              <a:rPr lang="el-GR" sz="2300" dirty="0" smtClean="0"/>
              <a:t> </a:t>
            </a:r>
            <a:r>
              <a:rPr lang="el-GR" sz="2300" dirty="0" err="1" smtClean="0"/>
              <a:t>in</a:t>
            </a:r>
            <a:r>
              <a:rPr lang="el-GR" sz="2300" dirty="0" smtClean="0"/>
              <a:t> </a:t>
            </a:r>
            <a:r>
              <a:rPr lang="el-GR" sz="2300" dirty="0" err="1" smtClean="0"/>
              <a:t>Greece</a:t>
            </a:r>
            <a:r>
              <a:rPr lang="el-GR" sz="2300" dirty="0" smtClean="0"/>
              <a:t> </a:t>
            </a:r>
            <a:r>
              <a:rPr lang="el-GR" sz="2300" dirty="0" err="1" smtClean="0"/>
              <a:t>offer</a:t>
            </a:r>
            <a:r>
              <a:rPr lang="el-GR" sz="2300" dirty="0" smtClean="0"/>
              <a:t> </a:t>
            </a:r>
            <a:r>
              <a:rPr lang="el-GR" sz="2300" dirty="0" err="1" smtClean="0"/>
              <a:t>the</a:t>
            </a:r>
            <a:r>
              <a:rPr lang="el-GR" sz="2300" dirty="0" smtClean="0"/>
              <a:t> </a:t>
            </a:r>
            <a:r>
              <a:rPr lang="el-GR" sz="2300" dirty="0" err="1" smtClean="0"/>
              <a:t>opportunity</a:t>
            </a:r>
            <a:r>
              <a:rPr lang="el-GR" sz="2300" dirty="0" smtClean="0"/>
              <a:t> </a:t>
            </a:r>
            <a:r>
              <a:rPr lang="el-GR" sz="2300" dirty="0" err="1" smtClean="0"/>
              <a:t>to</a:t>
            </a:r>
            <a:r>
              <a:rPr lang="el-GR" sz="2300" dirty="0" smtClean="0"/>
              <a:t> </a:t>
            </a:r>
            <a:r>
              <a:rPr lang="el-GR" sz="2300" dirty="0" err="1" smtClean="0"/>
              <a:t>pursue</a:t>
            </a:r>
            <a:r>
              <a:rPr lang="el-GR" sz="2300" dirty="0" smtClean="0"/>
              <a:t> a </a:t>
            </a:r>
            <a:r>
              <a:rPr lang="el-GR" sz="2300" b="1" dirty="0" err="1" smtClean="0"/>
              <a:t>doctoral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degree</a:t>
            </a:r>
            <a:r>
              <a:rPr lang="el-GR" sz="2300" dirty="0" smtClean="0"/>
              <a:t>. </a:t>
            </a:r>
            <a:endParaRPr lang="en-US" sz="23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300" dirty="0" err="1" smtClean="0"/>
              <a:t>Students</a:t>
            </a:r>
            <a:r>
              <a:rPr lang="el-GR" sz="2300" dirty="0" smtClean="0"/>
              <a:t> </a:t>
            </a:r>
            <a:r>
              <a:rPr lang="el-GR" sz="2300" dirty="0" err="1" smtClean="0"/>
              <a:t>may</a:t>
            </a:r>
            <a:r>
              <a:rPr lang="el-GR" sz="2300" dirty="0" smtClean="0"/>
              <a:t> </a:t>
            </a:r>
            <a:r>
              <a:rPr lang="el-GR" sz="2300" dirty="0" err="1" smtClean="0"/>
              <a:t>also</a:t>
            </a:r>
            <a:r>
              <a:rPr lang="el-GR" sz="2300" dirty="0" smtClean="0"/>
              <a:t> </a:t>
            </a:r>
            <a:r>
              <a:rPr lang="el-GR" sz="2300" dirty="0" err="1" smtClean="0"/>
              <a:t>enroll</a:t>
            </a:r>
            <a:r>
              <a:rPr lang="el-GR" sz="2300" dirty="0" smtClean="0"/>
              <a:t> </a:t>
            </a:r>
            <a:r>
              <a:rPr lang="el-GR" sz="2300" dirty="0" err="1" smtClean="0"/>
              <a:t>in</a:t>
            </a:r>
            <a:r>
              <a:rPr lang="el-GR" sz="2300" dirty="0" smtClean="0"/>
              <a:t> </a:t>
            </a:r>
            <a:r>
              <a:rPr lang="el-GR" sz="2300" dirty="0" err="1" smtClean="0"/>
              <a:t>the</a:t>
            </a:r>
            <a:r>
              <a:rPr lang="el-GR" sz="2300" dirty="0" smtClean="0"/>
              <a:t> </a:t>
            </a:r>
            <a:r>
              <a:rPr lang="el-GR" sz="2300" b="1" dirty="0" err="1" smtClean="0"/>
              <a:t>Hellenic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Open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University</a:t>
            </a:r>
            <a:r>
              <a:rPr lang="el-GR" sz="2300" b="1" dirty="0" smtClean="0"/>
              <a:t> </a:t>
            </a:r>
            <a:r>
              <a:rPr lang="el-GR" sz="2300" dirty="0" err="1" smtClean="0"/>
              <a:t>for</a:t>
            </a:r>
            <a:r>
              <a:rPr lang="el-GR" sz="2300" dirty="0" smtClean="0"/>
              <a:t> </a:t>
            </a:r>
            <a:r>
              <a:rPr lang="el-GR" sz="2300" dirty="0" err="1" smtClean="0"/>
              <a:t>graduate</a:t>
            </a:r>
            <a:r>
              <a:rPr lang="el-GR" sz="2300" dirty="0" smtClean="0"/>
              <a:t> </a:t>
            </a:r>
            <a:r>
              <a:rPr lang="el-GR" sz="2300" dirty="0" err="1" smtClean="0"/>
              <a:t>or</a:t>
            </a:r>
            <a:r>
              <a:rPr lang="el-GR" sz="2300" dirty="0" smtClean="0"/>
              <a:t> </a:t>
            </a:r>
            <a:r>
              <a:rPr lang="el-GR" sz="2300" dirty="0" err="1" smtClean="0"/>
              <a:t>postgraduate</a:t>
            </a:r>
            <a:r>
              <a:rPr lang="el-GR" sz="2300" dirty="0" smtClean="0"/>
              <a:t> </a:t>
            </a:r>
            <a:r>
              <a:rPr lang="el-GR" sz="2300" dirty="0" err="1" smtClean="0"/>
              <a:t>studies</a:t>
            </a:r>
            <a:r>
              <a:rPr lang="el-GR" sz="2300" dirty="0" smtClean="0"/>
              <a:t>, </a:t>
            </a:r>
            <a:r>
              <a:rPr lang="el-GR" sz="2300" dirty="0" err="1" smtClean="0"/>
              <a:t>where</a:t>
            </a:r>
            <a:r>
              <a:rPr lang="el-GR" sz="2300" dirty="0" smtClean="0"/>
              <a:t> </a:t>
            </a:r>
            <a:r>
              <a:rPr lang="el-GR" sz="2300" dirty="0" err="1" smtClean="0"/>
              <a:t>they</a:t>
            </a:r>
            <a:r>
              <a:rPr lang="el-GR" sz="2300" dirty="0" smtClean="0"/>
              <a:t> </a:t>
            </a:r>
            <a:r>
              <a:rPr lang="el-GR" sz="2300" b="1" dirty="0" err="1" smtClean="0"/>
              <a:t>pay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tuition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fees</a:t>
            </a:r>
            <a:r>
              <a:rPr lang="el-GR" sz="2300" b="1" dirty="0" smtClean="0"/>
              <a:t> </a:t>
            </a:r>
            <a:r>
              <a:rPr lang="el-GR" sz="2300" dirty="0" err="1" smtClean="0"/>
              <a:t>and</a:t>
            </a:r>
            <a:r>
              <a:rPr lang="el-GR" sz="2300" dirty="0" smtClean="0"/>
              <a:t> </a:t>
            </a:r>
            <a:r>
              <a:rPr lang="el-GR" sz="2300" dirty="0" err="1" smtClean="0"/>
              <a:t>where</a:t>
            </a:r>
            <a:r>
              <a:rPr lang="el-GR" sz="2300" dirty="0" smtClean="0"/>
              <a:t> </a:t>
            </a:r>
            <a:r>
              <a:rPr lang="el-GR" sz="2300" dirty="0" err="1" smtClean="0"/>
              <a:t>they</a:t>
            </a:r>
            <a:r>
              <a:rPr lang="el-GR" sz="2300" dirty="0" smtClean="0"/>
              <a:t> </a:t>
            </a:r>
            <a:r>
              <a:rPr lang="el-GR" sz="2300" dirty="0" err="1" smtClean="0"/>
              <a:t>are</a:t>
            </a:r>
            <a:r>
              <a:rPr lang="el-GR" sz="2300" dirty="0" smtClean="0"/>
              <a:t> </a:t>
            </a:r>
            <a:r>
              <a:rPr lang="el-GR" sz="2300" dirty="0" err="1" smtClean="0"/>
              <a:t>admitted</a:t>
            </a:r>
            <a:r>
              <a:rPr lang="el-GR" sz="2300" dirty="0" smtClean="0"/>
              <a:t> </a:t>
            </a:r>
            <a:r>
              <a:rPr lang="el-GR" sz="2300" dirty="0" err="1" smtClean="0"/>
              <a:t>through</a:t>
            </a:r>
            <a:r>
              <a:rPr lang="el-GR" sz="2300" dirty="0" smtClean="0"/>
              <a:t> </a:t>
            </a:r>
            <a:r>
              <a:rPr lang="el-GR" sz="2300" b="1" dirty="0" err="1" smtClean="0"/>
              <a:t>an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annual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lottery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system</a:t>
            </a:r>
            <a:r>
              <a:rPr lang="el-GR" sz="2300" dirty="0" smtClean="0"/>
              <a:t>.</a:t>
            </a:r>
            <a:endParaRPr lang="el-GR" sz="2300" dirty="0"/>
          </a:p>
        </p:txBody>
      </p:sp>
      <p:pic>
        <p:nvPicPr>
          <p:cNvPr id="14" name="Θέση εικόνας 13" descr="Θέση εικόνας αριστερά">
            <a:extLst>
              <a:ext uri="{FF2B5EF4-FFF2-40B4-BE49-F238E27FC236}">
                <a16:creationId xmlns="" xmlns:a16="http://schemas.microsoft.com/office/drawing/2014/main" id="{FEA01CFE-4F0B-CC44-BFE2-2E561B199D1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tretch>
            <a:fillRect/>
          </a:stretch>
        </p:blipFill>
        <p:spPr>
          <a:xfrm>
            <a:off x="6812170" y="2687272"/>
            <a:ext cx="2405261" cy="1884727"/>
          </a:xfrm>
        </p:spPr>
      </p:pic>
      <p:pic>
        <p:nvPicPr>
          <p:cNvPr id="19" name="Θέση εικόνας 18" descr="Θέση εικόνας κάτω">
            <a:extLst>
              <a:ext uri="{FF2B5EF4-FFF2-40B4-BE49-F238E27FC236}">
                <a16:creationId xmlns="" xmlns:a16="http://schemas.microsoft.com/office/drawing/2014/main" id="{0E34C8FB-E520-F145-92A4-42863771C42F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3"/>
          <a:stretch>
            <a:fillRect/>
          </a:stretch>
        </p:blipFill>
        <p:spPr>
          <a:xfrm>
            <a:off x="8812419" y="3863713"/>
            <a:ext cx="2405261" cy="1818629"/>
          </a:xfrm>
        </p:spPr>
      </p:pic>
      <p:pic>
        <p:nvPicPr>
          <p:cNvPr id="17" name="Θέση εικόνας 16" descr="Θέση εικόνας επάνω">
            <a:extLst>
              <a:ext uri="{FF2B5EF4-FFF2-40B4-BE49-F238E27FC236}">
                <a16:creationId xmlns="" xmlns:a16="http://schemas.microsoft.com/office/drawing/2014/main" id="{893F9275-F9D8-C846-B8BE-3571B6BA9792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3"/>
          <a:stretch>
            <a:fillRect/>
          </a:stretch>
        </p:blipFill>
        <p:spPr>
          <a:xfrm>
            <a:off x="8812420" y="1487123"/>
            <a:ext cx="2405261" cy="1856968"/>
          </a:xfrm>
        </p:spPr>
      </p:pic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14</a:t>
            </a:fld>
            <a:endParaRPr lang="el-GR" dirty="0"/>
          </a:p>
        </p:txBody>
      </p:sp>
      <p:sp>
        <p:nvSpPr>
          <p:cNvPr id="10" name="Τίτλος 1">
            <a:extLst>
              <a:ext uri="{FF2B5EF4-FFF2-40B4-BE49-F238E27FC236}">
                <a16:creationId xmlns="" xmlns:a16="http://schemas.microsoft.com/office/drawing/2014/main" id="{19304E83-A4F0-49C5-BB01-F5773509A2B3}"/>
              </a:ext>
            </a:extLst>
          </p:cNvPr>
          <p:cNvSpPr txBox="1">
            <a:spLocks/>
          </p:cNvSpPr>
          <p:nvPr/>
        </p:nvSpPr>
        <p:spPr>
          <a:xfrm>
            <a:off x="366685" y="614879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Τίτλος 1">
            <a:extLst>
              <a:ext uri="{FF2B5EF4-FFF2-40B4-BE49-F238E27FC236}">
                <a16:creationId xmlns="" xmlns:a16="http://schemas.microsoft.com/office/drawing/2014/main" id="{19304E83-A4F0-49C5-BB01-F5773509A2B3}"/>
              </a:ext>
            </a:extLst>
          </p:cNvPr>
          <p:cNvSpPr txBox="1">
            <a:spLocks/>
          </p:cNvSpPr>
          <p:nvPr/>
        </p:nvSpPr>
        <p:spPr>
          <a:xfrm>
            <a:off x="323142" y="0"/>
            <a:ext cx="11340000" cy="6173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Greek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Education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System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Εικόνα 6" descr="Image result for image erasm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6938" y="5992813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Εικόνα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8077745" y="5964419"/>
            <a:ext cx="974815" cy="893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38181" y="6008687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3854554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70202D98-AA1E-41BB-B94E-180311759C1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15</a:t>
            </a:fld>
            <a:endParaRPr lang="el-GR" dirty="0"/>
          </a:p>
        </p:txBody>
      </p:sp>
      <p:sp>
        <p:nvSpPr>
          <p:cNvPr id="12" name="Τίτλος 11">
            <a:extLst>
              <a:ext uri="{FF2B5EF4-FFF2-40B4-BE49-F238E27FC236}">
                <a16:creationId xmlns="" xmlns:a16="http://schemas.microsoft.com/office/drawing/2014/main" id="{D8744987-7958-44D9-AE6F-009CA4C08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208" y="5175635"/>
            <a:ext cx="5079361" cy="774789"/>
          </a:xfrm>
        </p:spPr>
        <p:txBody>
          <a:bodyPr rtlCol="0"/>
          <a:lstStyle/>
          <a:p>
            <a:r>
              <a:rPr lang="el-GR" sz="2000" b="1" i="1" dirty="0" smtClean="0"/>
              <a:t>"νους υγιής εν σώματι </a:t>
            </a:r>
            <a:r>
              <a:rPr lang="el-GR" sz="2000" b="1" i="1" dirty="0" err="1" smtClean="0"/>
              <a:t>υγιεί</a:t>
            </a:r>
            <a:r>
              <a:rPr lang="el-GR" sz="2000" b="1" i="1" dirty="0" smtClean="0"/>
              <a:t> (=</a:t>
            </a:r>
            <a:r>
              <a:rPr lang="en-US" sz="2000" b="1" i="1" dirty="0" smtClean="0"/>
              <a:t> ‘a healthy mind in a healthy body’</a:t>
            </a:r>
            <a:endParaRPr lang="el-GR" sz="2000" b="1" i="1" dirty="0"/>
          </a:p>
        </p:txBody>
      </p:sp>
      <p:pic>
        <p:nvPicPr>
          <p:cNvPr id="14" name="13 - Θέση εικόνας" descr="Εικόνα1.jpg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t="-2398" b="5663"/>
          <a:stretch>
            <a:fillRect/>
          </a:stretch>
        </p:blipFill>
        <p:spPr>
          <a:xfrm>
            <a:off x="2113266" y="404948"/>
            <a:ext cx="7649545" cy="438911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5" name="Εικόνα 6" descr="Image result for image erasm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3852" y="5992813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Εικόνα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9514658" y="5964418"/>
            <a:ext cx="974816" cy="893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514284" y="6008687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5219316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Θέση εικόνας 11" descr="Θέση εικόνας διαφάνειας">
            <a:extLst>
              <a:ext uri="{FF2B5EF4-FFF2-40B4-BE49-F238E27FC236}">
                <a16:creationId xmlns="" xmlns:a16="http://schemas.microsoft.com/office/drawing/2014/main" id="{C4330FBA-FEA8-B941-8864-B3DEDDE8040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tretch>
            <a:fillRect/>
          </a:stretch>
        </p:blipFill>
        <p:spPr>
          <a:xfrm>
            <a:off x="1" y="99170"/>
            <a:ext cx="10655455" cy="6659659"/>
          </a:xfrm>
        </p:spPr>
      </p:pic>
      <p:sp>
        <p:nvSpPr>
          <p:cNvPr id="38" name="Πλαίσιο κειμένου 37" descr="Επισήμανση στο μπλοκ τίτλου">
            <a:extLst>
              <a:ext uri="{FF2B5EF4-FFF2-40B4-BE49-F238E27FC236}">
                <a16:creationId xmlns="" xmlns:a16="http://schemas.microsoft.com/office/drawing/2014/main" id="{B231FB9C-F234-41D0-A4CE-8C29A5F2F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/>
        </p:nvSpPr>
        <p:spPr>
          <a:xfrm>
            <a:off x="11354303" y="3842399"/>
            <a:ext cx="846997" cy="2200275"/>
          </a:xfrm>
          <a:custGeom>
            <a:avLst/>
            <a:gdLst>
              <a:gd name="connsiteX0" fmla="*/ 99480 w 846997"/>
              <a:gd name="connsiteY0" fmla="*/ 0 h 2200275"/>
              <a:gd name="connsiteX1" fmla="*/ 846997 w 846997"/>
              <a:gd name="connsiteY1" fmla="*/ 0 h 2200275"/>
              <a:gd name="connsiteX2" fmla="*/ 846997 w 846997"/>
              <a:gd name="connsiteY2" fmla="*/ 2200275 h 2200275"/>
              <a:gd name="connsiteX3" fmla="*/ 99480 w 846997"/>
              <a:gd name="connsiteY3" fmla="*/ 2200275 h 2200275"/>
              <a:gd name="connsiteX4" fmla="*/ 0 w 846997"/>
              <a:gd name="connsiteY4" fmla="*/ 2099942 h 2200275"/>
              <a:gd name="connsiteX5" fmla="*/ 0 w 846997"/>
              <a:gd name="connsiteY5" fmla="*/ 100333 h 2200275"/>
              <a:gd name="connsiteX6" fmla="*/ 99480 w 846997"/>
              <a:gd name="connsiteY6" fmla="*/ 0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997" h="2200275">
                <a:moveTo>
                  <a:pt x="99480" y="0"/>
                </a:moveTo>
                <a:lnTo>
                  <a:pt x="846997" y="0"/>
                </a:lnTo>
                <a:lnTo>
                  <a:pt x="846997" y="2200275"/>
                </a:lnTo>
                <a:lnTo>
                  <a:pt x="99480" y="2200275"/>
                </a:lnTo>
                <a:cubicBezTo>
                  <a:pt x="44539" y="2200275"/>
                  <a:pt x="0" y="2155354"/>
                  <a:pt x="0" y="2099942"/>
                </a:cubicBezTo>
                <a:lnTo>
                  <a:pt x="0" y="100333"/>
                </a:lnTo>
                <a:cubicBezTo>
                  <a:pt x="0" y="44921"/>
                  <a:pt x="44539" y="0"/>
                  <a:pt x="99480" y="0"/>
                </a:cubicBez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</a:gsLst>
            <a:lin ang="0" scaled="0"/>
          </a:gra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el-GR" dirty="0"/>
          </a:p>
        </p:txBody>
      </p:sp>
      <p:sp>
        <p:nvSpPr>
          <p:cNvPr id="35" name="Ισοσκελές τρίγωνο 34" descr="Σκίαση στο μπλοκ τίτλου">
            <a:extLst>
              <a:ext uri="{FF2B5EF4-FFF2-40B4-BE49-F238E27FC236}">
                <a16:creationId xmlns="" xmlns:a16="http://schemas.microsoft.com/office/drawing/2014/main" id="{FE193317-B8BD-46CA-B0A6-8A7511B086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11359065" y="5556894"/>
            <a:ext cx="476249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32" name="Ελεύθερη σχεδίαση 5" descr="Συμπαγές μπλοκ επισήμανσης">
            <a:extLst>
              <a:ext uri="{FF2B5EF4-FFF2-40B4-BE49-F238E27FC236}">
                <a16:creationId xmlns="" xmlns:a16="http://schemas.microsoft.com/office/drawing/2014/main" id="{85E0D4E1-E389-4671-B0E7-165A10A05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4257349" y="2355010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33" name="Ελεύθερη σχεδίαση 5" descr="Κενό μπλοκ επισήμανσης">
            <a:extLst>
              <a:ext uri="{FF2B5EF4-FFF2-40B4-BE49-F238E27FC236}">
                <a16:creationId xmlns="" xmlns:a16="http://schemas.microsoft.com/office/drawing/2014/main" id="{8186FEAF-6E1E-4258-94C3-5C589D4B5A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490727" y="1236374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20" name="Τίτλος 19">
            <a:extLst>
              <a:ext uri="{FF2B5EF4-FFF2-40B4-BE49-F238E27FC236}">
                <a16:creationId xmlns="" xmlns:a16="http://schemas.microsoft.com/office/drawing/2014/main" id="{7C11A64B-7EA5-442C-8405-73273A533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2561" y="2807929"/>
            <a:ext cx="5528128" cy="2720356"/>
          </a:xfrm>
        </p:spPr>
        <p:txBody>
          <a:bodyPr rtlCol="0"/>
          <a:lstStyle/>
          <a:p>
            <a:pPr rtl="0"/>
            <a:r>
              <a:rPr lang="en-US" sz="3600" dirty="0" smtClean="0"/>
              <a:t>Thank  you  for  your  attention!</a:t>
            </a:r>
            <a:endParaRPr lang="el-GR" sz="3600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60828E04-9C2A-4859-8050-C2DF67A24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n-US" sz="1800" dirty="0" err="1" smtClean="0"/>
              <a:t>Kefala</a:t>
            </a:r>
            <a:r>
              <a:rPr lang="en-US" sz="1800" dirty="0" smtClean="0"/>
              <a:t> </a:t>
            </a:r>
            <a:r>
              <a:rPr lang="en-US" sz="1800" dirty="0" err="1" smtClean="0"/>
              <a:t>Eleni-Eirini</a:t>
            </a:r>
            <a:endParaRPr lang="el-GR" sz="1800" dirty="0"/>
          </a:p>
        </p:txBody>
      </p:sp>
      <p:pic>
        <p:nvPicPr>
          <p:cNvPr id="8" name="Γραφικό 7" descr="Χρήστης">
            <a:extLst>
              <a:ext uri="{FF2B5EF4-FFF2-40B4-BE49-F238E27FC236}">
                <a16:creationId xmlns="" xmlns:a16="http://schemas.microsoft.com/office/drawing/2014/main" id="{111541C4-DB03-4E53-994D-499C7D73C4D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78512" y="3859066"/>
            <a:ext cx="218900" cy="218900"/>
          </a:xfrm>
          <a:prstGeom prst="rect">
            <a:avLst/>
          </a:prstGeom>
        </p:spPr>
      </p:pic>
      <p:pic>
        <p:nvPicPr>
          <p:cNvPr id="17" name="Εικόνα 2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9190" y="4415247"/>
            <a:ext cx="1174206" cy="988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6" descr="Image result for image erasmu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86526" y="4568961"/>
            <a:ext cx="2952075" cy="68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592662" y="4494794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sz="3200" dirty="0" err="1" smtClean="0"/>
              <a:t>The</a:t>
            </a:r>
            <a:r>
              <a:rPr lang="el-GR" sz="3200" dirty="0" smtClean="0"/>
              <a:t> </a:t>
            </a:r>
            <a:r>
              <a:rPr lang="el-GR" sz="3200" dirty="0" err="1" smtClean="0"/>
              <a:t>Greek</a:t>
            </a:r>
            <a:r>
              <a:rPr lang="el-GR" sz="3200" dirty="0" smtClean="0"/>
              <a:t> </a:t>
            </a:r>
            <a:r>
              <a:rPr lang="el-GR" sz="3200" dirty="0" err="1" smtClean="0"/>
              <a:t>Educational</a:t>
            </a:r>
            <a:r>
              <a:rPr lang="el-GR" sz="3200" dirty="0" smtClean="0"/>
              <a:t> </a:t>
            </a:r>
            <a:r>
              <a:rPr lang="el-GR" sz="3200" dirty="0" err="1" smtClean="0"/>
              <a:t>System</a:t>
            </a:r>
            <a:endParaRPr lang="el-GR" sz="32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21" y="1532725"/>
            <a:ext cx="5472000" cy="3792549"/>
          </a:xfrm>
        </p:spPr>
        <p:txBody>
          <a:bodyPr rtlCol="0"/>
          <a:lstStyle/>
          <a:p>
            <a:r>
              <a:rPr lang="el-GR" sz="2800" dirty="0" err="1" smtClean="0"/>
              <a:t>Adapting</a:t>
            </a:r>
            <a:r>
              <a:rPr lang="el-GR" sz="2800" dirty="0" smtClean="0"/>
              <a:t> </a:t>
            </a:r>
            <a:r>
              <a:rPr lang="el-GR" sz="2800" dirty="0" err="1" smtClean="0"/>
              <a:t>state</a:t>
            </a:r>
            <a:r>
              <a:rPr lang="el-GR" sz="2800" dirty="0" smtClean="0"/>
              <a:t>-</a:t>
            </a:r>
            <a:r>
              <a:rPr lang="el-GR" sz="2800" dirty="0" err="1" smtClean="0"/>
              <a:t>of</a:t>
            </a:r>
            <a:r>
              <a:rPr lang="el-GR" sz="2800" dirty="0" smtClean="0"/>
              <a:t>-</a:t>
            </a:r>
            <a:r>
              <a:rPr lang="el-GR" sz="2800" dirty="0" err="1" smtClean="0"/>
              <a:t>the</a:t>
            </a:r>
            <a:r>
              <a:rPr lang="el-GR" sz="2800" dirty="0" smtClean="0"/>
              <a:t>-</a:t>
            </a:r>
            <a:r>
              <a:rPr lang="el-GR" sz="2800" dirty="0" err="1" smtClean="0"/>
              <a:t>art</a:t>
            </a:r>
            <a:r>
              <a:rPr lang="el-GR" sz="2800" dirty="0" smtClean="0"/>
              <a:t> </a:t>
            </a:r>
            <a:r>
              <a:rPr lang="el-GR" sz="2800" dirty="0" err="1" smtClean="0"/>
              <a:t>research</a:t>
            </a:r>
            <a:r>
              <a:rPr lang="el-GR" sz="2800" dirty="0" smtClean="0"/>
              <a:t> </a:t>
            </a:r>
            <a:r>
              <a:rPr lang="el-GR" sz="2800" dirty="0" err="1" smtClean="0"/>
              <a:t>in</a:t>
            </a:r>
            <a:r>
              <a:rPr lang="el-GR" sz="2800" dirty="0" smtClean="0"/>
              <a:t> </a:t>
            </a:r>
            <a:r>
              <a:rPr lang="el-GR" sz="2800" dirty="0" err="1" smtClean="0"/>
              <a:t>the</a:t>
            </a:r>
            <a:r>
              <a:rPr lang="el-GR" sz="2800" dirty="0" smtClean="0"/>
              <a:t> </a:t>
            </a:r>
            <a:r>
              <a:rPr lang="el-GR" sz="2800" dirty="0" err="1" smtClean="0"/>
              <a:t>field</a:t>
            </a:r>
            <a:r>
              <a:rPr lang="el-GR" sz="2800" dirty="0" smtClean="0"/>
              <a:t> </a:t>
            </a:r>
            <a:r>
              <a:rPr lang="el-GR" sz="2800" dirty="0" err="1" smtClean="0"/>
              <a:t>of</a:t>
            </a:r>
            <a:r>
              <a:rPr lang="el-GR" sz="2800" dirty="0" smtClean="0"/>
              <a:t> </a:t>
            </a:r>
            <a:r>
              <a:rPr lang="el-GR" sz="2800" dirty="0" err="1" smtClean="0"/>
              <a:t>education</a:t>
            </a:r>
            <a:r>
              <a:rPr lang="en-US" sz="2800" dirty="0" smtClean="0"/>
              <a:t> </a:t>
            </a:r>
            <a:r>
              <a:rPr lang="el-GR" sz="2800" dirty="0" err="1" smtClean="0"/>
              <a:t>has</a:t>
            </a:r>
            <a:r>
              <a:rPr lang="el-GR" sz="2800" dirty="0" smtClean="0"/>
              <a:t> </a:t>
            </a:r>
            <a:r>
              <a:rPr lang="el-GR" sz="2800" dirty="0" err="1" smtClean="0"/>
              <a:t>resulted</a:t>
            </a:r>
            <a:r>
              <a:rPr lang="el-GR" sz="2800" dirty="0" smtClean="0"/>
              <a:t> </a:t>
            </a:r>
            <a:r>
              <a:rPr lang="el-GR" sz="2800" dirty="0" err="1" smtClean="0"/>
              <a:t>in</a:t>
            </a:r>
            <a:r>
              <a:rPr lang="el-GR" sz="2800" dirty="0" smtClean="0"/>
              <a:t> a </a:t>
            </a:r>
            <a:r>
              <a:rPr lang="el-GR" sz="2800" b="1" dirty="0" err="1" smtClean="0"/>
              <a:t>multilayered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education</a:t>
            </a:r>
            <a:r>
              <a:rPr lang="el-GR" sz="2800" b="1" dirty="0" smtClean="0"/>
              <a:t> </a:t>
            </a:r>
            <a:r>
              <a:rPr lang="el-GR" sz="2800" dirty="0" err="1" smtClean="0"/>
              <a:t>system</a:t>
            </a:r>
            <a:r>
              <a:rPr lang="el-GR" sz="2800" dirty="0" smtClean="0"/>
              <a:t>, </a:t>
            </a:r>
            <a:r>
              <a:rPr lang="el-GR" sz="2800" dirty="0" err="1" smtClean="0"/>
              <a:t>which</a:t>
            </a:r>
            <a:r>
              <a:rPr lang="el-GR" sz="2800" dirty="0" smtClean="0"/>
              <a:t> </a:t>
            </a:r>
            <a:r>
              <a:rPr lang="el-GR" sz="2800" dirty="0" err="1" smtClean="0"/>
              <a:t>caters</a:t>
            </a:r>
            <a:r>
              <a:rPr lang="el-GR" sz="2800" dirty="0" smtClean="0"/>
              <a:t> </a:t>
            </a:r>
            <a:r>
              <a:rPr lang="el-GR" sz="2800" dirty="0" err="1" smtClean="0"/>
              <a:t>for</a:t>
            </a:r>
            <a:r>
              <a:rPr lang="el-GR" sz="2800" dirty="0" smtClean="0"/>
              <a:t> </a:t>
            </a:r>
            <a:r>
              <a:rPr lang="el-GR" sz="2800" b="1" dirty="0" err="1" smtClean="0"/>
              <a:t>all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students</a:t>
            </a:r>
            <a:r>
              <a:rPr lang="el-GR" sz="2800" b="1" dirty="0" smtClean="0"/>
              <a:t> </a:t>
            </a:r>
            <a:r>
              <a:rPr lang="el-GR" sz="2800" dirty="0" err="1" smtClean="0"/>
              <a:t>in</a:t>
            </a:r>
            <a:r>
              <a:rPr lang="el-GR" sz="2800" dirty="0" smtClean="0"/>
              <a:t> </a:t>
            </a:r>
            <a:r>
              <a:rPr lang="el-GR" sz="2800" dirty="0" err="1" smtClean="0"/>
              <a:t>the</a:t>
            </a:r>
            <a:r>
              <a:rPr lang="el-GR" sz="2800" dirty="0" smtClean="0"/>
              <a:t> </a:t>
            </a:r>
            <a:r>
              <a:rPr lang="el-GR" sz="2800" dirty="0" err="1" smtClean="0"/>
              <a:t>country</a:t>
            </a:r>
            <a:r>
              <a:rPr lang="el-GR" sz="2800" dirty="0" smtClean="0"/>
              <a:t>. </a:t>
            </a:r>
            <a:endParaRPr lang="en-US" sz="2800" dirty="0" smtClean="0"/>
          </a:p>
          <a:p>
            <a:r>
              <a:rPr lang="el-GR" sz="2800" b="1" dirty="0" err="1" smtClean="0"/>
              <a:t>Most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students</a:t>
            </a:r>
            <a:r>
              <a:rPr lang="el-GR" sz="2800" b="1" dirty="0" smtClean="0"/>
              <a:t> </a:t>
            </a:r>
            <a:r>
              <a:rPr lang="el-GR" sz="2800" dirty="0" err="1" smtClean="0"/>
              <a:t>in</a:t>
            </a:r>
            <a:r>
              <a:rPr lang="el-GR" sz="2800" dirty="0" smtClean="0"/>
              <a:t> </a:t>
            </a:r>
            <a:r>
              <a:rPr lang="el-GR" sz="2800" dirty="0" err="1" smtClean="0"/>
              <a:t>Greece</a:t>
            </a:r>
            <a:r>
              <a:rPr lang="el-GR" sz="2800" dirty="0" smtClean="0"/>
              <a:t> </a:t>
            </a:r>
            <a:r>
              <a:rPr lang="el-GR" sz="2800" dirty="0" err="1" smtClean="0"/>
              <a:t>attend</a:t>
            </a:r>
            <a:r>
              <a:rPr lang="el-GR" sz="2800" dirty="0" smtClean="0"/>
              <a:t> </a:t>
            </a:r>
            <a:r>
              <a:rPr lang="el-GR" sz="2800" b="1" dirty="0" err="1" smtClean="0"/>
              <a:t>public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schools</a:t>
            </a:r>
            <a:r>
              <a:rPr lang="el-GR" sz="2800" b="1" dirty="0" smtClean="0"/>
              <a:t> </a:t>
            </a:r>
            <a:r>
              <a:rPr lang="el-GR" sz="2800" dirty="0" err="1" smtClean="0"/>
              <a:t>of</a:t>
            </a:r>
            <a:r>
              <a:rPr lang="el-GR" sz="2800" dirty="0" smtClean="0"/>
              <a:t> </a:t>
            </a:r>
            <a:r>
              <a:rPr lang="el-GR" sz="2800" dirty="0" err="1" smtClean="0"/>
              <a:t>all</a:t>
            </a:r>
            <a:r>
              <a:rPr lang="el-GR" sz="2800" dirty="0" smtClean="0"/>
              <a:t> </a:t>
            </a:r>
            <a:r>
              <a:rPr lang="el-GR" sz="2800" dirty="0" err="1" smtClean="0"/>
              <a:t>levels</a:t>
            </a:r>
            <a:r>
              <a:rPr lang="el-GR" sz="2800" dirty="0" smtClean="0"/>
              <a:t>, </a:t>
            </a:r>
            <a:r>
              <a:rPr lang="el-GR" sz="2800" dirty="0" err="1" smtClean="0"/>
              <a:t>for</a:t>
            </a:r>
            <a:r>
              <a:rPr lang="el-GR" sz="2800" dirty="0" smtClean="0"/>
              <a:t> </a:t>
            </a:r>
            <a:r>
              <a:rPr lang="el-GR" sz="2800" dirty="0" err="1" smtClean="0"/>
              <a:t>which</a:t>
            </a:r>
            <a:r>
              <a:rPr lang="el-GR" sz="2800" dirty="0" smtClean="0"/>
              <a:t> </a:t>
            </a:r>
            <a:r>
              <a:rPr lang="el-GR" sz="2800" dirty="0" err="1" smtClean="0"/>
              <a:t>there</a:t>
            </a:r>
            <a:r>
              <a:rPr lang="el-GR" sz="2800" dirty="0" smtClean="0"/>
              <a:t> </a:t>
            </a:r>
            <a:r>
              <a:rPr lang="el-GR" sz="2800" dirty="0" err="1" smtClean="0"/>
              <a:t>are</a:t>
            </a:r>
            <a:r>
              <a:rPr lang="el-GR" sz="2800" dirty="0" smtClean="0"/>
              <a:t> </a:t>
            </a:r>
            <a:r>
              <a:rPr lang="el-GR" sz="2800" b="1" dirty="0" err="1" smtClean="0"/>
              <a:t>no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tuition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fees</a:t>
            </a:r>
            <a:r>
              <a:rPr lang="el-GR" sz="2800" dirty="0" smtClean="0"/>
              <a:t>, </a:t>
            </a:r>
            <a:r>
              <a:rPr lang="el-GR" sz="2800" dirty="0" err="1" smtClean="0"/>
              <a:t>while</a:t>
            </a:r>
            <a:r>
              <a:rPr lang="el-GR" sz="2800" dirty="0" smtClean="0"/>
              <a:t> </a:t>
            </a:r>
            <a:r>
              <a:rPr lang="el-GR" sz="2800" b="1" dirty="0" err="1" smtClean="0"/>
              <a:t>less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than</a:t>
            </a:r>
            <a:r>
              <a:rPr lang="el-GR" sz="2800" b="1" dirty="0" smtClean="0"/>
              <a:t> 10%</a:t>
            </a:r>
            <a:r>
              <a:rPr lang="el-GR" sz="2800" dirty="0" smtClean="0"/>
              <a:t> </a:t>
            </a:r>
            <a:r>
              <a:rPr lang="el-GR" sz="2800" dirty="0" err="1" smtClean="0"/>
              <a:t>of</a:t>
            </a:r>
            <a:r>
              <a:rPr lang="el-GR" sz="2800" dirty="0" smtClean="0"/>
              <a:t> </a:t>
            </a:r>
            <a:r>
              <a:rPr lang="el-GR" sz="2800" dirty="0" err="1" smtClean="0"/>
              <a:t>the</a:t>
            </a:r>
            <a:r>
              <a:rPr lang="el-GR" sz="2800" dirty="0" smtClean="0"/>
              <a:t> </a:t>
            </a:r>
            <a:r>
              <a:rPr lang="el-GR" sz="2800" dirty="0" err="1" smtClean="0"/>
              <a:t>student</a:t>
            </a:r>
            <a:r>
              <a:rPr lang="el-GR" sz="2800" dirty="0" smtClean="0"/>
              <a:t> </a:t>
            </a:r>
            <a:r>
              <a:rPr lang="el-GR" sz="2800" dirty="0" err="1" smtClean="0"/>
              <a:t>population</a:t>
            </a:r>
            <a:r>
              <a:rPr lang="el-GR" sz="2800" dirty="0" smtClean="0"/>
              <a:t> </a:t>
            </a:r>
            <a:r>
              <a:rPr lang="el-GR" sz="2800" dirty="0" err="1" smtClean="0"/>
              <a:t>enrolls</a:t>
            </a:r>
            <a:r>
              <a:rPr lang="el-GR" sz="2800" dirty="0" smtClean="0"/>
              <a:t> </a:t>
            </a:r>
            <a:r>
              <a:rPr lang="el-GR" sz="2800" dirty="0" err="1" smtClean="0"/>
              <a:t>in</a:t>
            </a:r>
            <a:r>
              <a:rPr lang="el-GR" sz="2800" dirty="0" smtClean="0"/>
              <a:t> </a:t>
            </a:r>
            <a:r>
              <a:rPr lang="el-GR" sz="2800" b="1" dirty="0" err="1" smtClean="0"/>
              <a:t>private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schools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9" name="Θέση εικόνας 8" descr="Θέση εικόνας διαφάνειας">
            <a:extLst>
              <a:ext uri="{FF2B5EF4-FFF2-40B4-BE49-F238E27FC236}">
                <a16:creationId xmlns="" xmlns:a16="http://schemas.microsoft.com/office/drawing/2014/main" id="{52FD3342-E198-5348-9EE9-579E8FFF9DD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tretch>
            <a:fillRect/>
          </a:stretch>
        </p:blipFill>
        <p:spPr>
          <a:xfrm>
            <a:off x="6481149" y="2318880"/>
            <a:ext cx="4904790" cy="3729223"/>
          </a:xfrm>
        </p:spPr>
      </p:pic>
      <p:sp>
        <p:nvSpPr>
          <p:cNvPr id="15" name="Ελεύθερη σχεδίαση 5" descr="Κενή εικόνα επισήμανσης">
            <a:extLst>
              <a:ext uri="{FF2B5EF4-FFF2-40B4-BE49-F238E27FC236}">
                <a16:creationId xmlns="" xmlns:a16="http://schemas.microsoft.com/office/drawing/2014/main" id="{764DA446-807B-4C83-BB5A-59E3FABC93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490727" y="1236374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16" name="Ελεύθερη σχεδίαση 5" descr="Επισήμανση συμπαγούς εικόνας">
            <a:extLst>
              <a:ext uri="{FF2B5EF4-FFF2-40B4-BE49-F238E27FC236}">
                <a16:creationId xmlns="" xmlns:a16="http://schemas.microsoft.com/office/drawing/2014/main" id="{F28CDBF8-0191-43F9-98FE-B98B088139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7459030" y="2460298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2</a:t>
            </a:fld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6844938" y="6139542"/>
            <a:ext cx="4637314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i="1" dirty="0" err="1" smtClean="0"/>
              <a:t>source</a:t>
            </a:r>
            <a:r>
              <a:rPr lang="el-GR" i="1" dirty="0" smtClean="0"/>
              <a:t>: </a:t>
            </a:r>
            <a:r>
              <a:rPr lang="el-GR" i="1" dirty="0" err="1" smtClean="0"/>
              <a:t>Paideia</a:t>
            </a:r>
            <a:r>
              <a:rPr lang="el-GR" i="1" dirty="0" smtClean="0"/>
              <a:t>-</a:t>
            </a:r>
            <a:r>
              <a:rPr lang="el-GR" i="1" dirty="0" err="1" smtClean="0"/>
              <a:t>Ergasia.gr</a:t>
            </a:r>
            <a:r>
              <a:rPr lang="el-GR" i="1" dirty="0" smtClean="0"/>
              <a:t> - </a:t>
            </a:r>
            <a:r>
              <a:rPr lang="el-GR" i="1" dirty="0" err="1" smtClean="0"/>
              <a:t>for</a:t>
            </a:r>
            <a:r>
              <a:rPr lang="el-GR" i="1" dirty="0" smtClean="0"/>
              <a:t> </a:t>
            </a:r>
            <a:r>
              <a:rPr lang="el-GR" i="1" dirty="0" err="1" smtClean="0"/>
              <a:t>further</a:t>
            </a:r>
            <a:r>
              <a:rPr lang="el-GR" i="1" dirty="0" smtClean="0"/>
              <a:t> </a:t>
            </a:r>
            <a:r>
              <a:rPr lang="el-GR" i="1" dirty="0" err="1" smtClean="0"/>
              <a:t>resources</a:t>
            </a:r>
            <a:r>
              <a:rPr lang="el-GR" i="1" dirty="0" smtClean="0"/>
              <a:t> </a:t>
            </a:r>
            <a:r>
              <a:rPr lang="el-GR" i="1" dirty="0" err="1" smtClean="0"/>
              <a:t>see</a:t>
            </a:r>
            <a:r>
              <a:rPr lang="el-GR" i="1" dirty="0" smtClean="0"/>
              <a:t> </a:t>
            </a:r>
            <a:r>
              <a:rPr lang="el-GR" i="1" dirty="0" err="1" smtClean="0">
                <a:hlinkClick r:id="rId4"/>
              </a:rPr>
              <a:t>The</a:t>
            </a:r>
            <a:r>
              <a:rPr lang="el-GR" i="1" dirty="0" smtClean="0">
                <a:hlinkClick r:id="rId4"/>
              </a:rPr>
              <a:t> </a:t>
            </a:r>
            <a:r>
              <a:rPr lang="el-GR" i="1" dirty="0" err="1" smtClean="0">
                <a:hlinkClick r:id="rId4"/>
              </a:rPr>
              <a:t>Greek</a:t>
            </a:r>
            <a:r>
              <a:rPr lang="el-GR" i="1" dirty="0" smtClean="0">
                <a:hlinkClick r:id="rId4"/>
              </a:rPr>
              <a:t> </a:t>
            </a:r>
            <a:r>
              <a:rPr lang="el-GR" i="1" dirty="0" err="1" smtClean="0">
                <a:hlinkClick r:id="rId4"/>
              </a:rPr>
              <a:t>Educational</a:t>
            </a:r>
            <a:r>
              <a:rPr lang="el-GR" i="1" dirty="0" smtClean="0">
                <a:hlinkClick r:id="rId4"/>
              </a:rPr>
              <a:t> </a:t>
            </a:r>
            <a:r>
              <a:rPr lang="el-GR" i="1" dirty="0" err="1" smtClean="0">
                <a:hlinkClick r:id="rId4"/>
              </a:rPr>
              <a:t>System</a:t>
            </a:r>
            <a:r>
              <a:rPr lang="el-GR" i="1" dirty="0" smtClean="0"/>
              <a:t>)</a:t>
            </a:r>
            <a:endParaRPr lang="el-GR" i="1" dirty="0"/>
          </a:p>
        </p:txBody>
      </p:sp>
      <p:pic>
        <p:nvPicPr>
          <p:cNvPr id="11" name="Εικόνα 6" descr="Image result for image erasmu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25269" y="0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Εικόνα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10572750" y="856278"/>
            <a:ext cx="1619250" cy="1484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075987" y="0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Ελεύθερη σχεδίαση 5" descr="Κενό μπλοκ επισήμανσης">
            <a:extLst>
              <a:ext uri="{FF2B5EF4-FFF2-40B4-BE49-F238E27FC236}">
                <a16:creationId xmlns="" xmlns:a16="http://schemas.microsoft.com/office/drawing/2014/main" id="{3EEE5409-3F6C-485D-B4C2-5247917F10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5363366" y="497489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4" y="661612"/>
            <a:ext cx="5472000" cy="432000"/>
          </a:xfrm>
        </p:spPr>
        <p:txBody>
          <a:bodyPr rtlCol="0"/>
          <a:lstStyle/>
          <a:p>
            <a:r>
              <a:rPr lang="el-GR" sz="3200" dirty="0" err="1" smtClean="0"/>
              <a:t>Structure</a:t>
            </a:r>
            <a:r>
              <a:rPr lang="el-GR" sz="3200" dirty="0" smtClean="0"/>
              <a:t> </a:t>
            </a:r>
            <a:r>
              <a:rPr lang="el-GR" sz="3200" dirty="0" err="1" smtClean="0"/>
              <a:t>of</a:t>
            </a:r>
            <a:r>
              <a:rPr lang="el-GR" sz="3200" dirty="0" smtClean="0"/>
              <a:t> </a:t>
            </a:r>
            <a:r>
              <a:rPr lang="el-GR" sz="3200" dirty="0" err="1" smtClean="0"/>
              <a:t>the</a:t>
            </a:r>
            <a:r>
              <a:rPr lang="el-GR" sz="3200" dirty="0" smtClean="0"/>
              <a:t> </a:t>
            </a:r>
            <a:r>
              <a:rPr lang="el-GR" sz="3200" dirty="0" err="1" smtClean="0"/>
              <a:t>Greek</a:t>
            </a:r>
            <a:r>
              <a:rPr lang="el-GR" sz="3200" dirty="0" smtClean="0"/>
              <a:t> </a:t>
            </a:r>
            <a:r>
              <a:rPr lang="el-GR" sz="3200" dirty="0" err="1" smtClean="0"/>
              <a:t>Education</a:t>
            </a:r>
            <a:r>
              <a:rPr lang="el-GR" sz="3200" dirty="0" smtClean="0"/>
              <a:t> </a:t>
            </a:r>
            <a:r>
              <a:rPr lang="el-GR" sz="3200" dirty="0" err="1" smtClean="0"/>
              <a:t>System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29" name="Θέση περιεχομένου 28">
            <a:extLst>
              <a:ext uri="{FF2B5EF4-FFF2-40B4-BE49-F238E27FC236}">
                <a16:creationId xmlns="" xmlns:a16="http://schemas.microsoft.com/office/drawing/2014/main" id="{07FF37F8-D747-444C-8664-2DF836965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474" y="1115863"/>
            <a:ext cx="5472000" cy="4892824"/>
          </a:xfrm>
        </p:spPr>
        <p:txBody>
          <a:bodyPr rtlCol="0"/>
          <a:lstStyle/>
          <a:p>
            <a:r>
              <a:rPr lang="el-GR" sz="2300" dirty="0" err="1" smtClean="0"/>
              <a:t>Education</a:t>
            </a:r>
            <a:r>
              <a:rPr lang="el-GR" sz="2300" dirty="0" smtClean="0"/>
              <a:t> </a:t>
            </a:r>
            <a:r>
              <a:rPr lang="el-GR" sz="2300" dirty="0" err="1" smtClean="0"/>
              <a:t>in</a:t>
            </a:r>
            <a:r>
              <a:rPr lang="el-GR" sz="2300" dirty="0" smtClean="0"/>
              <a:t> </a:t>
            </a:r>
            <a:r>
              <a:rPr lang="el-GR" sz="2300" dirty="0" err="1" smtClean="0"/>
              <a:t>Greece</a:t>
            </a:r>
            <a:r>
              <a:rPr lang="el-GR" sz="2300" dirty="0" smtClean="0"/>
              <a:t> </a:t>
            </a:r>
            <a:r>
              <a:rPr lang="el-GR" sz="2300" dirty="0" err="1" smtClean="0"/>
              <a:t>is</a:t>
            </a:r>
            <a:r>
              <a:rPr lang="el-GR" sz="2300" dirty="0" smtClean="0"/>
              <a:t> </a:t>
            </a:r>
            <a:r>
              <a:rPr lang="el-GR" sz="2300" b="1" dirty="0" err="1" smtClean="0"/>
              <a:t>compulsory</a:t>
            </a:r>
            <a:r>
              <a:rPr lang="el-GR" sz="2300" dirty="0" smtClean="0"/>
              <a:t> </a:t>
            </a:r>
            <a:r>
              <a:rPr lang="el-GR" sz="2300" dirty="0" err="1" smtClean="0"/>
              <a:t>for</a:t>
            </a:r>
            <a:r>
              <a:rPr lang="el-GR" sz="2300" dirty="0" smtClean="0"/>
              <a:t> </a:t>
            </a:r>
            <a:r>
              <a:rPr lang="el-GR" sz="2300" dirty="0" err="1" smtClean="0"/>
              <a:t>all</a:t>
            </a:r>
            <a:r>
              <a:rPr lang="el-GR" sz="2300" dirty="0" smtClean="0"/>
              <a:t> </a:t>
            </a:r>
            <a:r>
              <a:rPr lang="el-GR" sz="2300" dirty="0" err="1" smtClean="0"/>
              <a:t>children</a:t>
            </a:r>
            <a:r>
              <a:rPr lang="el-GR" sz="2300" dirty="0" smtClean="0"/>
              <a:t> </a:t>
            </a:r>
            <a:r>
              <a:rPr lang="el-GR" sz="2300" dirty="0" err="1" smtClean="0"/>
              <a:t>between</a:t>
            </a:r>
            <a:r>
              <a:rPr lang="el-GR" sz="2300" dirty="0" smtClean="0"/>
              <a:t> </a:t>
            </a:r>
            <a:r>
              <a:rPr lang="el-GR" sz="2300" b="1" dirty="0" err="1" smtClean="0"/>
              <a:t>the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ages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of</a:t>
            </a:r>
            <a:r>
              <a:rPr lang="el-GR" sz="2300" b="1" dirty="0" smtClean="0"/>
              <a:t> 6 </a:t>
            </a:r>
            <a:r>
              <a:rPr lang="en-US" sz="2300" b="1" dirty="0"/>
              <a:t>-</a:t>
            </a:r>
            <a:r>
              <a:rPr lang="el-GR" sz="2300" b="1" dirty="0" smtClean="0"/>
              <a:t>15</a:t>
            </a:r>
            <a:r>
              <a:rPr lang="el-GR" sz="2300" dirty="0" smtClean="0"/>
              <a:t>. </a:t>
            </a:r>
            <a:endParaRPr lang="en-US" sz="2300" dirty="0" smtClean="0"/>
          </a:p>
          <a:p>
            <a:pPr marL="0" indent="0">
              <a:buNone/>
            </a:pPr>
            <a:r>
              <a:rPr lang="el-GR" sz="2300" dirty="0" err="1" smtClean="0"/>
              <a:t>The</a:t>
            </a:r>
            <a:r>
              <a:rPr lang="el-GR" sz="2300" dirty="0" smtClean="0"/>
              <a:t> </a:t>
            </a:r>
            <a:r>
              <a:rPr lang="el-GR" sz="2300" dirty="0" err="1" smtClean="0"/>
              <a:t>education</a:t>
            </a:r>
            <a:r>
              <a:rPr lang="el-GR" sz="2300" dirty="0" smtClean="0"/>
              <a:t> </a:t>
            </a:r>
            <a:r>
              <a:rPr lang="el-GR" sz="2300" dirty="0" err="1" smtClean="0"/>
              <a:t>system</a:t>
            </a:r>
            <a:r>
              <a:rPr lang="el-GR" sz="2300" dirty="0" smtClean="0"/>
              <a:t> </a:t>
            </a:r>
            <a:r>
              <a:rPr lang="el-GR" sz="2300" dirty="0" err="1" smtClean="0"/>
              <a:t>is</a:t>
            </a:r>
            <a:r>
              <a:rPr lang="el-GR" sz="2300" dirty="0" smtClean="0"/>
              <a:t> </a:t>
            </a:r>
            <a:r>
              <a:rPr lang="el-GR" sz="2300" dirty="0" err="1" smtClean="0"/>
              <a:t>divided</a:t>
            </a:r>
            <a:r>
              <a:rPr lang="el-GR" sz="2300" dirty="0" smtClean="0"/>
              <a:t> </a:t>
            </a:r>
            <a:r>
              <a:rPr lang="el-GR" sz="2300" dirty="0" err="1" smtClean="0"/>
              <a:t>into</a:t>
            </a:r>
            <a:r>
              <a:rPr lang="el-GR" sz="2300" dirty="0" smtClean="0"/>
              <a:t> </a:t>
            </a:r>
            <a:endParaRPr lang="en-US" sz="2300" dirty="0" smtClean="0"/>
          </a:p>
          <a:p>
            <a:r>
              <a:rPr lang="el-GR" sz="2300" b="1" dirty="0" err="1" smtClean="0"/>
              <a:t>Early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Education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and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Care</a:t>
            </a:r>
            <a:r>
              <a:rPr lang="el-GR" sz="2300" b="1" dirty="0" smtClean="0"/>
              <a:t> </a:t>
            </a:r>
            <a:r>
              <a:rPr lang="el-GR" sz="2300" dirty="0" err="1" smtClean="0"/>
              <a:t>for</a:t>
            </a:r>
            <a:r>
              <a:rPr lang="el-GR" sz="2300" dirty="0" smtClean="0"/>
              <a:t> </a:t>
            </a:r>
            <a:r>
              <a:rPr lang="el-GR" sz="2300" dirty="0" err="1" smtClean="0"/>
              <a:t>children</a:t>
            </a:r>
            <a:r>
              <a:rPr lang="el-GR" sz="2300" dirty="0" smtClean="0"/>
              <a:t> </a:t>
            </a:r>
            <a:r>
              <a:rPr lang="el-GR" sz="2300" dirty="0" err="1" smtClean="0"/>
              <a:t>up</a:t>
            </a:r>
            <a:r>
              <a:rPr lang="el-GR" sz="2300" dirty="0" smtClean="0"/>
              <a:t> </a:t>
            </a:r>
            <a:r>
              <a:rPr lang="el-GR" sz="2300" dirty="0" err="1" smtClean="0"/>
              <a:t>to</a:t>
            </a:r>
            <a:r>
              <a:rPr lang="el-GR" sz="2300" dirty="0" smtClean="0"/>
              <a:t> </a:t>
            </a:r>
            <a:r>
              <a:rPr lang="el-GR" sz="2300" dirty="0" err="1" smtClean="0"/>
              <a:t>the</a:t>
            </a:r>
            <a:r>
              <a:rPr lang="el-GR" sz="2300" dirty="0" smtClean="0"/>
              <a:t> </a:t>
            </a:r>
            <a:r>
              <a:rPr lang="el-GR" sz="2300" dirty="0" err="1" smtClean="0"/>
              <a:t>age</a:t>
            </a:r>
            <a:r>
              <a:rPr lang="el-GR" sz="2300" dirty="0" smtClean="0"/>
              <a:t> </a:t>
            </a:r>
            <a:r>
              <a:rPr lang="el-GR" sz="2300" dirty="0" err="1" smtClean="0"/>
              <a:t>of</a:t>
            </a:r>
            <a:r>
              <a:rPr lang="el-GR" sz="2300" dirty="0" smtClean="0"/>
              <a:t> </a:t>
            </a:r>
            <a:r>
              <a:rPr lang="el-GR" sz="2300" b="1" dirty="0" smtClean="0"/>
              <a:t>6</a:t>
            </a:r>
            <a:r>
              <a:rPr lang="el-GR" sz="2300" dirty="0" smtClean="0"/>
              <a:t>;</a:t>
            </a:r>
            <a:endParaRPr lang="en-US" sz="2300" dirty="0" smtClean="0"/>
          </a:p>
          <a:p>
            <a:r>
              <a:rPr lang="el-GR" sz="2300" dirty="0" smtClean="0"/>
              <a:t> </a:t>
            </a:r>
            <a:r>
              <a:rPr lang="el-GR" sz="2300" b="1" dirty="0" err="1" smtClean="0"/>
              <a:t>Primary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Education</a:t>
            </a:r>
            <a:r>
              <a:rPr lang="el-GR" sz="2300" b="1" dirty="0" smtClean="0"/>
              <a:t> </a:t>
            </a:r>
            <a:r>
              <a:rPr lang="el-GR" sz="2300" dirty="0" err="1" smtClean="0"/>
              <a:t>for</a:t>
            </a:r>
            <a:r>
              <a:rPr lang="el-GR" sz="2300" dirty="0" smtClean="0"/>
              <a:t> </a:t>
            </a:r>
            <a:r>
              <a:rPr lang="el-GR" sz="2300" dirty="0" err="1" smtClean="0"/>
              <a:t>schoolchildren</a:t>
            </a:r>
            <a:r>
              <a:rPr lang="el-GR" sz="2300" dirty="0" smtClean="0"/>
              <a:t> </a:t>
            </a:r>
            <a:r>
              <a:rPr lang="el-GR" sz="2300" dirty="0" err="1" smtClean="0"/>
              <a:t>between</a:t>
            </a:r>
            <a:r>
              <a:rPr lang="el-GR" sz="2300" dirty="0" smtClean="0"/>
              <a:t> </a:t>
            </a:r>
            <a:r>
              <a:rPr lang="el-GR" sz="2300" b="1" dirty="0" err="1" smtClean="0"/>
              <a:t>the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ages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of</a:t>
            </a:r>
            <a:r>
              <a:rPr lang="el-GR" sz="2300" b="1" dirty="0" smtClean="0"/>
              <a:t> </a:t>
            </a:r>
            <a:r>
              <a:rPr lang="el-GR" sz="2300" b="1" dirty="0" smtClean="0"/>
              <a:t>6</a:t>
            </a:r>
            <a:r>
              <a:rPr lang="en-US" sz="2300" b="1" dirty="0" smtClean="0"/>
              <a:t>-</a:t>
            </a:r>
            <a:r>
              <a:rPr lang="el-GR" sz="2300" b="1" dirty="0" smtClean="0"/>
              <a:t>12</a:t>
            </a:r>
            <a:r>
              <a:rPr lang="el-GR" sz="2300" dirty="0" smtClean="0"/>
              <a:t>,</a:t>
            </a:r>
            <a:endParaRPr lang="en-US" sz="2300" dirty="0" smtClean="0"/>
          </a:p>
          <a:p>
            <a:r>
              <a:rPr lang="el-GR" sz="2300" dirty="0" smtClean="0"/>
              <a:t> </a:t>
            </a:r>
            <a:r>
              <a:rPr lang="el-GR" sz="2300" b="1" dirty="0" err="1" smtClean="0"/>
              <a:t>Secondary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Education</a:t>
            </a:r>
            <a:r>
              <a:rPr lang="el-GR" sz="2300" b="1" dirty="0" smtClean="0"/>
              <a:t> </a:t>
            </a:r>
            <a:r>
              <a:rPr lang="el-GR" sz="2300" dirty="0" err="1" smtClean="0"/>
              <a:t>for</a:t>
            </a:r>
            <a:r>
              <a:rPr lang="el-GR" sz="2300" dirty="0" smtClean="0"/>
              <a:t> </a:t>
            </a:r>
            <a:r>
              <a:rPr lang="el-GR" sz="2300" dirty="0" err="1" smtClean="0"/>
              <a:t>teenagers</a:t>
            </a:r>
            <a:r>
              <a:rPr lang="el-GR" sz="2300" dirty="0" smtClean="0"/>
              <a:t> </a:t>
            </a:r>
            <a:r>
              <a:rPr lang="el-GR" sz="2300" dirty="0" err="1" smtClean="0"/>
              <a:t>between</a:t>
            </a:r>
            <a:r>
              <a:rPr lang="el-GR" sz="2300" dirty="0" smtClean="0"/>
              <a:t> </a:t>
            </a:r>
            <a:r>
              <a:rPr lang="el-GR" sz="2300" b="1" dirty="0" err="1" smtClean="0"/>
              <a:t>the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ages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of</a:t>
            </a:r>
            <a:r>
              <a:rPr lang="el-GR" sz="2300" b="1" dirty="0" smtClean="0"/>
              <a:t> 12 </a:t>
            </a:r>
            <a:r>
              <a:rPr lang="en-US" sz="2300" b="1" dirty="0" smtClean="0"/>
              <a:t>-</a:t>
            </a:r>
            <a:r>
              <a:rPr lang="el-GR" sz="2300" b="1" dirty="0" smtClean="0"/>
              <a:t>18</a:t>
            </a:r>
            <a:r>
              <a:rPr lang="el-GR" sz="2300" dirty="0" smtClean="0"/>
              <a:t>, </a:t>
            </a:r>
            <a:endParaRPr lang="en-US" sz="2300" dirty="0" smtClean="0"/>
          </a:p>
          <a:p>
            <a:r>
              <a:rPr lang="el-GR" sz="2300" b="1" dirty="0" err="1" smtClean="0"/>
              <a:t>Higher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Education</a:t>
            </a:r>
            <a:r>
              <a:rPr lang="el-GR" sz="2300" b="1" dirty="0" smtClean="0"/>
              <a:t> </a:t>
            </a:r>
            <a:r>
              <a:rPr lang="el-GR" sz="2300" dirty="0" err="1" smtClean="0"/>
              <a:t>for</a:t>
            </a:r>
            <a:r>
              <a:rPr lang="el-GR" sz="2300" dirty="0" smtClean="0"/>
              <a:t> </a:t>
            </a:r>
            <a:r>
              <a:rPr lang="el-GR" sz="2300" dirty="0" err="1" smtClean="0"/>
              <a:t>those</a:t>
            </a:r>
            <a:r>
              <a:rPr lang="el-GR" sz="2300" dirty="0" smtClean="0"/>
              <a:t> </a:t>
            </a:r>
            <a:r>
              <a:rPr lang="el-GR" sz="2300" dirty="0" err="1" smtClean="0"/>
              <a:t>wishing</a:t>
            </a:r>
            <a:r>
              <a:rPr lang="el-GR" sz="2300" dirty="0" smtClean="0"/>
              <a:t> </a:t>
            </a:r>
            <a:r>
              <a:rPr lang="el-GR" sz="2300" dirty="0" err="1" smtClean="0"/>
              <a:t>to</a:t>
            </a:r>
            <a:r>
              <a:rPr lang="el-GR" sz="2300" dirty="0" smtClean="0"/>
              <a:t> </a:t>
            </a:r>
            <a:r>
              <a:rPr lang="el-GR" sz="2300" dirty="0" err="1" smtClean="0"/>
              <a:t>attend</a:t>
            </a:r>
            <a:r>
              <a:rPr lang="el-GR" sz="2300" dirty="0" smtClean="0"/>
              <a:t> </a:t>
            </a:r>
            <a:r>
              <a:rPr lang="el-GR" sz="2300" dirty="0" err="1" smtClean="0"/>
              <a:t>university</a:t>
            </a:r>
            <a:r>
              <a:rPr lang="el-GR" sz="2300" dirty="0" smtClean="0"/>
              <a:t> </a:t>
            </a:r>
            <a:r>
              <a:rPr lang="el-GR" sz="2300" dirty="0" err="1" smtClean="0"/>
              <a:t>courses</a:t>
            </a:r>
            <a:r>
              <a:rPr lang="el-GR" sz="2300" dirty="0" smtClean="0"/>
              <a:t>, </a:t>
            </a:r>
            <a:r>
              <a:rPr lang="el-GR" sz="2300" dirty="0" err="1" smtClean="0"/>
              <a:t>and</a:t>
            </a:r>
            <a:r>
              <a:rPr lang="el-GR" sz="2300" dirty="0" smtClean="0"/>
              <a:t>, </a:t>
            </a:r>
            <a:r>
              <a:rPr lang="el-GR" sz="2300" dirty="0" err="1" smtClean="0"/>
              <a:t>finally</a:t>
            </a:r>
            <a:endParaRPr lang="en-US" sz="2300" dirty="0" smtClean="0"/>
          </a:p>
          <a:p>
            <a:r>
              <a:rPr lang="el-GR" sz="2300" dirty="0" smtClean="0"/>
              <a:t>, </a:t>
            </a:r>
            <a:r>
              <a:rPr lang="el-GR" sz="2300" b="1" dirty="0" err="1" smtClean="0"/>
              <a:t>Lifelong</a:t>
            </a:r>
            <a:r>
              <a:rPr lang="el-GR" sz="2300" b="1" dirty="0" smtClean="0"/>
              <a:t> </a:t>
            </a:r>
            <a:r>
              <a:rPr lang="el-GR" sz="2300" b="1" dirty="0" err="1" smtClean="0"/>
              <a:t>Learning</a:t>
            </a:r>
            <a:r>
              <a:rPr lang="el-GR" sz="2300" dirty="0" smtClean="0"/>
              <a:t>, </a:t>
            </a:r>
            <a:r>
              <a:rPr lang="el-GR" sz="2300" dirty="0" err="1" smtClean="0"/>
              <a:t>which</a:t>
            </a:r>
            <a:r>
              <a:rPr lang="el-GR" sz="2300" dirty="0" smtClean="0"/>
              <a:t> </a:t>
            </a:r>
            <a:r>
              <a:rPr lang="el-GR" sz="2300" dirty="0" err="1" smtClean="0"/>
              <a:t>caters</a:t>
            </a:r>
            <a:r>
              <a:rPr lang="el-GR" sz="2300" dirty="0" smtClean="0"/>
              <a:t> </a:t>
            </a:r>
            <a:r>
              <a:rPr lang="el-GR" sz="2300" dirty="0" err="1" smtClean="0"/>
              <a:t>for</a:t>
            </a:r>
            <a:r>
              <a:rPr lang="el-GR" sz="2300" dirty="0" smtClean="0"/>
              <a:t> </a:t>
            </a:r>
            <a:r>
              <a:rPr lang="el-GR" sz="2300" dirty="0" err="1" smtClean="0"/>
              <a:t>adult</a:t>
            </a:r>
            <a:r>
              <a:rPr lang="el-GR" sz="2300" dirty="0" smtClean="0"/>
              <a:t> </a:t>
            </a:r>
            <a:r>
              <a:rPr lang="el-GR" sz="2300" dirty="0" err="1" smtClean="0"/>
              <a:t>students</a:t>
            </a:r>
            <a:r>
              <a:rPr lang="el-GR" sz="2300" dirty="0" smtClean="0"/>
              <a:t> </a:t>
            </a:r>
            <a:r>
              <a:rPr lang="el-GR" sz="2300" dirty="0" err="1" smtClean="0"/>
              <a:t>of</a:t>
            </a:r>
            <a:r>
              <a:rPr lang="el-GR" sz="2300" dirty="0" smtClean="0"/>
              <a:t> </a:t>
            </a:r>
            <a:r>
              <a:rPr lang="el-GR" sz="2300" dirty="0" err="1" smtClean="0"/>
              <a:t>all</a:t>
            </a:r>
            <a:r>
              <a:rPr lang="el-GR" sz="2300" dirty="0" smtClean="0"/>
              <a:t> </a:t>
            </a:r>
            <a:r>
              <a:rPr lang="el-GR" sz="2300" dirty="0" err="1" smtClean="0"/>
              <a:t>ages</a:t>
            </a:r>
            <a:r>
              <a:rPr lang="el-GR" sz="2300" dirty="0" smtClean="0"/>
              <a:t>.</a:t>
            </a:r>
          </a:p>
          <a:p>
            <a:endParaRPr lang="el-GR" i="1" dirty="0" smtClean="0"/>
          </a:p>
          <a:p>
            <a:endParaRPr lang="el-GR" dirty="0" smtClean="0"/>
          </a:p>
        </p:txBody>
      </p:sp>
      <p:pic>
        <p:nvPicPr>
          <p:cNvPr id="8" name="Θέση εικόνας 7" descr="Εικόνα διαφάνειας">
            <a:extLst>
              <a:ext uri="{FF2B5EF4-FFF2-40B4-BE49-F238E27FC236}">
                <a16:creationId xmlns="" xmlns:a16="http://schemas.microsoft.com/office/drawing/2014/main" id="{C6CDA85C-88C0-6444-B1E8-D661956A20E8}"/>
              </a:ext>
            </a:extLst>
          </p:cNvPr>
          <p:cNvPicPr>
            <a:picLocks noGrp="1" noChangeAspect="1"/>
          </p:cNvPicPr>
          <p:nvPr>
            <p:ph type="pic" sz="quarter" idx="36"/>
          </p:nvPr>
        </p:nvPicPr>
        <p:blipFill>
          <a:blip r:embed="rId3"/>
          <a:stretch>
            <a:fillRect/>
          </a:stretch>
        </p:blipFill>
        <p:spPr>
          <a:xfrm>
            <a:off x="6256566" y="875212"/>
            <a:ext cx="5511800" cy="4402182"/>
          </a:xfrm>
        </p:spPr>
      </p:pic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3</a:t>
            </a:fld>
            <a:endParaRPr lang="el-GR" dirty="0"/>
          </a:p>
        </p:txBody>
      </p:sp>
      <p:pic>
        <p:nvPicPr>
          <p:cNvPr id="9" name="Εικόνα 6" descr="Image result for image erasm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92813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Εικόνα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890407" y="5916522"/>
            <a:ext cx="1027067" cy="941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49040" y="6008687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greek-education-system-9-638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68980" y="774694"/>
            <a:ext cx="5600971" cy="4570037"/>
          </a:xfrm>
          <a:prstGeom prst="rect">
            <a:avLst/>
          </a:prstGeom>
          <a:noFill/>
        </p:spPr>
      </p:pic>
      <p:sp>
        <p:nvSpPr>
          <p:cNvPr id="67" name="Ελεύθερη σχεδίαση 5" descr="Συμπαγές μπλοκ επισήμανσης">
            <a:extLst>
              <a:ext uri="{FF2B5EF4-FFF2-40B4-BE49-F238E27FC236}">
                <a16:creationId xmlns="" xmlns:a16="http://schemas.microsoft.com/office/drawing/2014/main" id="{0D74D4D5-6A4C-4248-8A92-B8CA1C918E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650080" y="4752199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070165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Θέση εικόνας 7" descr="Εικόνα διαφάνειας διαχωρισμού">
            <a:extLst>
              <a:ext uri="{FF2B5EF4-FFF2-40B4-BE49-F238E27FC236}">
                <a16:creationId xmlns="" xmlns:a16="http://schemas.microsoft.com/office/drawing/2014/main" id="{177FEC3E-B2FE-9045-8D49-89B1E3D20CB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tretch>
            <a:fillRect/>
          </a:stretch>
        </p:blipFill>
        <p:spPr>
          <a:xfrm>
            <a:off x="0" y="923389"/>
            <a:ext cx="8687356" cy="5934611"/>
          </a:xfrm>
        </p:spPr>
      </p:pic>
      <p:sp>
        <p:nvSpPr>
          <p:cNvPr id="24" name="Πλαίσιο κειμένου 23" descr="Τμήμα επισήμανσης στο πλαίσιο τίτλου">
            <a:extLst>
              <a:ext uri="{FF2B5EF4-FFF2-40B4-BE49-F238E27FC236}">
                <a16:creationId xmlns="" xmlns:a16="http://schemas.microsoft.com/office/drawing/2014/main" id="{993B1474-02E3-4509-B5C5-84427653BA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/>
        </p:nvSpPr>
        <p:spPr>
          <a:xfrm>
            <a:off x="11387102" y="2928857"/>
            <a:ext cx="804898" cy="3140150"/>
          </a:xfrm>
          <a:custGeom>
            <a:avLst/>
            <a:gdLst>
              <a:gd name="connsiteX0" fmla="*/ 99480 w 804898"/>
              <a:gd name="connsiteY0" fmla="*/ 0 h 3140150"/>
              <a:gd name="connsiteX1" fmla="*/ 804898 w 804898"/>
              <a:gd name="connsiteY1" fmla="*/ 0 h 3140150"/>
              <a:gd name="connsiteX2" fmla="*/ 804898 w 804898"/>
              <a:gd name="connsiteY2" fmla="*/ 357262 h 3140150"/>
              <a:gd name="connsiteX3" fmla="*/ 804898 w 804898"/>
              <a:gd name="connsiteY3" fmla="*/ 2782888 h 3140150"/>
              <a:gd name="connsiteX4" fmla="*/ 804898 w 804898"/>
              <a:gd name="connsiteY4" fmla="*/ 3140150 h 3140150"/>
              <a:gd name="connsiteX5" fmla="*/ 99480 w 804898"/>
              <a:gd name="connsiteY5" fmla="*/ 3140150 h 3140150"/>
              <a:gd name="connsiteX6" fmla="*/ 0 w 804898"/>
              <a:gd name="connsiteY6" fmla="*/ 3013250 h 3140150"/>
              <a:gd name="connsiteX7" fmla="*/ 0 w 804898"/>
              <a:gd name="connsiteY7" fmla="*/ 2655988 h 3140150"/>
              <a:gd name="connsiteX8" fmla="*/ 0 w 804898"/>
              <a:gd name="connsiteY8" fmla="*/ 484162 h 3140150"/>
              <a:gd name="connsiteX9" fmla="*/ 0 w 804898"/>
              <a:gd name="connsiteY9" fmla="*/ 126900 h 3140150"/>
              <a:gd name="connsiteX10" fmla="*/ 99480 w 804898"/>
              <a:gd name="connsiteY10" fmla="*/ 0 h 314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4898" h="3140150">
                <a:moveTo>
                  <a:pt x="99480" y="0"/>
                </a:moveTo>
                <a:lnTo>
                  <a:pt x="804898" y="0"/>
                </a:lnTo>
                <a:lnTo>
                  <a:pt x="804898" y="357262"/>
                </a:lnTo>
                <a:lnTo>
                  <a:pt x="804898" y="2782888"/>
                </a:lnTo>
                <a:lnTo>
                  <a:pt x="804898" y="3140150"/>
                </a:lnTo>
                <a:lnTo>
                  <a:pt x="99480" y="3140150"/>
                </a:lnTo>
                <a:cubicBezTo>
                  <a:pt x="44539" y="3140150"/>
                  <a:pt x="0" y="3083334"/>
                  <a:pt x="0" y="3013250"/>
                </a:cubicBezTo>
                <a:lnTo>
                  <a:pt x="0" y="2655988"/>
                </a:lnTo>
                <a:lnTo>
                  <a:pt x="0" y="484162"/>
                </a:lnTo>
                <a:lnTo>
                  <a:pt x="0" y="126900"/>
                </a:lnTo>
                <a:cubicBezTo>
                  <a:pt x="0" y="56816"/>
                  <a:pt x="44539" y="0"/>
                  <a:pt x="99480" y="0"/>
                </a:cubicBez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</a:gsLst>
            <a:lin ang="0" scaled="0"/>
          </a:gra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el-GR" dirty="0"/>
          </a:p>
        </p:txBody>
      </p:sp>
      <p:sp>
        <p:nvSpPr>
          <p:cNvPr id="18" name="Ισοσκελές τρίγωνο 17" descr="Σκιά για πλαίσιο τίτλου">
            <a:extLst>
              <a:ext uri="{FF2B5EF4-FFF2-40B4-BE49-F238E27FC236}">
                <a16:creationId xmlns="" xmlns:a16="http://schemas.microsoft.com/office/drawing/2014/main" id="{FAB4748B-F532-4C70-827A-5FEA8C0843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11391864" y="5548307"/>
            <a:ext cx="450092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=""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5293" y="2408157"/>
            <a:ext cx="4459766" cy="3146839"/>
          </a:xfrm>
        </p:spPr>
        <p:txBody>
          <a:bodyPr rtlCol="0"/>
          <a:lstStyle/>
          <a:p>
            <a:pPr rtl="0">
              <a:lnSpc>
                <a:spcPts val="4500"/>
              </a:lnSpc>
            </a:pPr>
            <a:endParaRPr lang="el-GR" sz="4300" dirty="0"/>
          </a:p>
        </p:txBody>
      </p:sp>
      <p:sp>
        <p:nvSpPr>
          <p:cNvPr id="15" name="Ελεύθερη σχεδίαση 5" descr="Μπλοκ επισήμανσης">
            <a:extLst>
              <a:ext uri="{FF2B5EF4-FFF2-40B4-BE49-F238E27FC236}">
                <a16:creationId xmlns="" xmlns:a16="http://schemas.microsoft.com/office/drawing/2014/main" id="{7746F873-A4ED-4E4C-BB89-CA0FBB9E95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456656" y="5118766"/>
            <a:ext cx="751030" cy="65906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16" name="Ελεύθερη σχεδίαση 5" descr="Κενό μπλοκ επισήμανσης">
            <a:extLst>
              <a:ext uri="{FF2B5EF4-FFF2-40B4-BE49-F238E27FC236}">
                <a16:creationId xmlns="" xmlns:a16="http://schemas.microsoft.com/office/drawing/2014/main" id="{E0D7A780-33BC-4E68-9763-AB62376D50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1779027" y="1160174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BDD5A594-D852-43BB-B591-E9D90272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4</a:t>
            </a:fld>
            <a:endParaRPr lang="el-GR" dirty="0"/>
          </a:p>
        </p:txBody>
      </p:sp>
      <p:pic>
        <p:nvPicPr>
          <p:cNvPr id="10" name="Picture 5" descr="greek-education-system-19-638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84302" y="1349452"/>
            <a:ext cx="6807698" cy="4757297"/>
          </a:xfrm>
          <a:prstGeom prst="rect">
            <a:avLst/>
          </a:prstGeom>
          <a:noFill/>
        </p:spPr>
      </p:pic>
      <p:pic>
        <p:nvPicPr>
          <p:cNvPr id="11" name="Εικόνα 6" descr="Image result for image erasmu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69852" y="0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Εικόνα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995850" y="1"/>
            <a:ext cx="1010195" cy="926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87313" y="0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167464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sz="3200" dirty="0" smtClean="0"/>
              <a:t>School categories</a:t>
            </a:r>
            <a:endParaRPr lang="el-GR" sz="3200" dirty="0"/>
          </a:p>
        </p:txBody>
      </p:sp>
      <p:sp>
        <p:nvSpPr>
          <p:cNvPr id="29" name="Θέση περιεχομένου 28">
            <a:extLst>
              <a:ext uri="{FF2B5EF4-FFF2-40B4-BE49-F238E27FC236}">
                <a16:creationId xmlns="" xmlns:a16="http://schemas.microsoft.com/office/drawing/2014/main" id="{07FF37F8-D747-444C-8664-2DF836965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063" y="2834641"/>
            <a:ext cx="5472000" cy="1737360"/>
          </a:xfrm>
        </p:spPr>
        <p:txBody>
          <a:bodyPr rtlCol="0"/>
          <a:lstStyle/>
          <a:p>
            <a:r>
              <a:rPr lang="el-GR" sz="2800" b="1" dirty="0" err="1" smtClean="0"/>
              <a:t>Daycare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center</a:t>
            </a:r>
            <a:r>
              <a:rPr lang="en-US" sz="2800" b="1" dirty="0" smtClean="0"/>
              <a:t> </a:t>
            </a:r>
            <a:r>
              <a:rPr lang="el-GR" sz="2800" dirty="0" smtClean="0"/>
              <a:t> </a:t>
            </a:r>
            <a:r>
              <a:rPr lang="el-GR" sz="2800" i="1" dirty="0" err="1" smtClean="0"/>
              <a:t>Vrefonypiakos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stathmos</a:t>
            </a:r>
            <a:r>
              <a:rPr lang="en-US" sz="2800" b="1" i="1" dirty="0" smtClean="0"/>
              <a:t>  </a:t>
            </a:r>
            <a:r>
              <a:rPr lang="en-US" sz="2800" dirty="0" smtClean="0"/>
              <a:t>(AGE 0-4)</a:t>
            </a:r>
          </a:p>
          <a:p>
            <a:r>
              <a:rPr lang="el-GR" sz="2800" b="1" dirty="0" err="1" smtClean="0"/>
              <a:t>Kindergarten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school</a:t>
            </a:r>
            <a:r>
              <a:rPr lang="el-GR" sz="2800" dirty="0" smtClean="0"/>
              <a:t> </a:t>
            </a:r>
            <a:r>
              <a:rPr lang="el-GR" sz="2800" i="1" dirty="0" err="1" smtClean="0"/>
              <a:t>Nypiagogio</a:t>
            </a:r>
            <a:r>
              <a:rPr lang="en-US" sz="2800" i="1" dirty="0" smtClean="0"/>
              <a:t> </a:t>
            </a:r>
            <a:r>
              <a:rPr lang="en-US" sz="2800" dirty="0" smtClean="0"/>
              <a:t>(AGE 5)</a:t>
            </a:r>
          </a:p>
          <a:p>
            <a:pPr lvl="1">
              <a:buFont typeface="Wingdings" pitchFamily="2" charset="2"/>
              <a:buChar char="Ø"/>
            </a:pPr>
            <a:r>
              <a:rPr lang="el-GR" sz="2800" b="1" dirty="0" err="1" smtClean="0"/>
              <a:t>Experimental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Kindegarten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School</a:t>
            </a:r>
            <a:r>
              <a:rPr lang="el-GR" sz="2800" dirty="0" smtClean="0"/>
              <a:t> </a:t>
            </a:r>
            <a:r>
              <a:rPr lang="el-GR" sz="2800" i="1" dirty="0" err="1" smtClean="0"/>
              <a:t>Piramatiko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Nipiagogio</a:t>
            </a:r>
            <a:endParaRPr lang="el-GR" sz="2800" i="1" dirty="0" smtClean="0"/>
          </a:p>
          <a:p>
            <a:endParaRPr lang="el-GR" i="1" dirty="0" smtClean="0"/>
          </a:p>
          <a:p>
            <a:endParaRPr lang="el-GR" dirty="0" smtClean="0"/>
          </a:p>
        </p:txBody>
      </p:sp>
      <p:pic>
        <p:nvPicPr>
          <p:cNvPr id="8" name="Θέση εικόνας 7" descr="Εικόνα διαφάνειας">
            <a:extLst>
              <a:ext uri="{FF2B5EF4-FFF2-40B4-BE49-F238E27FC236}">
                <a16:creationId xmlns="" xmlns:a16="http://schemas.microsoft.com/office/drawing/2014/main" id="{C6CDA85C-88C0-6444-B1E8-D661956A20E8}"/>
              </a:ext>
            </a:extLst>
          </p:cNvPr>
          <p:cNvPicPr>
            <a:picLocks noGrp="1" noChangeAspect="1"/>
          </p:cNvPicPr>
          <p:nvPr>
            <p:ph type="pic" sz="quarter" idx="36"/>
          </p:nvPr>
        </p:nvPicPr>
        <p:blipFill>
          <a:blip r:embed="rId3"/>
          <a:stretch>
            <a:fillRect/>
          </a:stretch>
        </p:blipFill>
        <p:spPr>
          <a:xfrm>
            <a:off x="6256566" y="875212"/>
            <a:ext cx="5511800" cy="4402182"/>
          </a:xfrm>
        </p:spPr>
      </p:pic>
      <p:sp>
        <p:nvSpPr>
          <p:cNvPr id="66" name="Ελεύθερη σχεδίαση 5" descr="Κενό μπλοκ επισήμανσης">
            <a:extLst>
              <a:ext uri="{FF2B5EF4-FFF2-40B4-BE49-F238E27FC236}">
                <a16:creationId xmlns="" xmlns:a16="http://schemas.microsoft.com/office/drawing/2014/main" id="{3EEE5409-3F6C-485D-B4C2-5247917F10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5363366" y="497489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67" name="Ελεύθερη σχεδίαση 5" descr="Συμπαγές μπλοκ επισήμανσης">
            <a:extLst>
              <a:ext uri="{FF2B5EF4-FFF2-40B4-BE49-F238E27FC236}">
                <a16:creationId xmlns="" xmlns:a16="http://schemas.microsoft.com/office/drawing/2014/main" id="{0D74D4D5-6A4C-4248-8A92-B8CA1C918E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650080" y="4752199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5</a:t>
            </a:fld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431074" y="1554480"/>
            <a:ext cx="4872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 err="1" smtClean="0">
                <a:latin typeface="+mj-lt"/>
              </a:rPr>
              <a:t>Early</a:t>
            </a:r>
            <a:r>
              <a:rPr lang="el-GR" sz="2800" u="sng" dirty="0" smtClean="0">
                <a:latin typeface="+mj-lt"/>
              </a:rPr>
              <a:t> </a:t>
            </a:r>
            <a:r>
              <a:rPr lang="el-GR" sz="2800" u="sng" dirty="0" err="1" smtClean="0">
                <a:latin typeface="+mj-lt"/>
              </a:rPr>
              <a:t>childhood</a:t>
            </a:r>
            <a:r>
              <a:rPr lang="el-GR" sz="2800" u="sng" dirty="0" smtClean="0">
                <a:latin typeface="+mj-lt"/>
              </a:rPr>
              <a:t> </a:t>
            </a:r>
            <a:r>
              <a:rPr lang="el-GR" sz="2800" u="sng" dirty="0" err="1" smtClean="0">
                <a:latin typeface="+mj-lt"/>
              </a:rPr>
              <a:t>education</a:t>
            </a:r>
            <a:endParaRPr lang="el-GR" sz="2800" u="sng" dirty="0">
              <a:latin typeface="+mj-lt"/>
            </a:endParaRPr>
          </a:p>
        </p:txBody>
      </p:sp>
      <p:pic>
        <p:nvPicPr>
          <p:cNvPr id="11" name="Εικόνα 6" descr="Image result for image erasm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92813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Εικόνα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890407" y="5916522"/>
            <a:ext cx="1027067" cy="941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60787" y="6008687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070165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60" y="674490"/>
            <a:ext cx="5472000" cy="432000"/>
          </a:xfrm>
        </p:spPr>
        <p:txBody>
          <a:bodyPr rtlCol="0"/>
          <a:lstStyle/>
          <a:p>
            <a:r>
              <a:rPr lang="el-GR" sz="3200" dirty="0" err="1" smtClean="0"/>
              <a:t>Structure</a:t>
            </a:r>
            <a:r>
              <a:rPr lang="el-GR" sz="3200" dirty="0" smtClean="0"/>
              <a:t> </a:t>
            </a:r>
            <a:r>
              <a:rPr lang="el-GR" sz="3200" dirty="0" err="1" smtClean="0"/>
              <a:t>of</a:t>
            </a:r>
            <a:r>
              <a:rPr lang="el-GR" sz="3200" dirty="0" smtClean="0"/>
              <a:t> </a:t>
            </a:r>
            <a:r>
              <a:rPr lang="el-GR" sz="3200" dirty="0" err="1" smtClean="0"/>
              <a:t>the</a:t>
            </a:r>
            <a:r>
              <a:rPr lang="el-GR" sz="3200" dirty="0" smtClean="0"/>
              <a:t> </a:t>
            </a:r>
            <a:r>
              <a:rPr lang="el-GR" sz="3200" dirty="0" err="1" smtClean="0"/>
              <a:t>Greek</a:t>
            </a:r>
            <a:r>
              <a:rPr lang="el-GR" sz="3200" dirty="0" smtClean="0"/>
              <a:t> </a:t>
            </a:r>
            <a:r>
              <a:rPr lang="el-GR" sz="3200" dirty="0" err="1" smtClean="0"/>
              <a:t>Education</a:t>
            </a:r>
            <a:r>
              <a:rPr lang="el-GR" sz="3200" dirty="0" smtClean="0"/>
              <a:t> </a:t>
            </a:r>
            <a:r>
              <a:rPr lang="el-GR" sz="3200" dirty="0" err="1" smtClean="0"/>
              <a:t>System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29" name="Θέση περιεχομένου 28">
            <a:extLst>
              <a:ext uri="{FF2B5EF4-FFF2-40B4-BE49-F238E27FC236}">
                <a16:creationId xmlns="" xmlns:a16="http://schemas.microsoft.com/office/drawing/2014/main" id="{07FF37F8-D747-444C-8664-2DF836965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160" y="1231772"/>
            <a:ext cx="5472000" cy="2821577"/>
          </a:xfrm>
        </p:spPr>
        <p:txBody>
          <a:bodyPr rtlCol="0"/>
          <a:lstStyle/>
          <a:p>
            <a:pPr>
              <a:lnSpc>
                <a:spcPct val="80000"/>
              </a:lnSpc>
            </a:pPr>
            <a:r>
              <a:rPr lang="el-GR" sz="2800" dirty="0" err="1" smtClean="0"/>
              <a:t>Early</a:t>
            </a:r>
            <a:r>
              <a:rPr lang="el-GR" sz="2800" dirty="0" smtClean="0"/>
              <a:t> </a:t>
            </a:r>
            <a:r>
              <a:rPr lang="el-GR" sz="2800" dirty="0" err="1" smtClean="0"/>
              <a:t>Education</a:t>
            </a:r>
            <a:r>
              <a:rPr lang="el-GR" sz="2800" dirty="0" smtClean="0"/>
              <a:t> </a:t>
            </a:r>
            <a:r>
              <a:rPr lang="el-GR" sz="2800" dirty="0" err="1" smtClean="0"/>
              <a:t>and</a:t>
            </a:r>
            <a:r>
              <a:rPr lang="el-GR" sz="2800" dirty="0" smtClean="0"/>
              <a:t> </a:t>
            </a:r>
            <a:r>
              <a:rPr lang="el-GR" sz="2800" dirty="0" err="1" smtClean="0"/>
              <a:t>Care</a:t>
            </a: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endParaRPr lang="el-GR" sz="28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800" dirty="0" err="1" smtClean="0"/>
              <a:t>In</a:t>
            </a:r>
            <a:r>
              <a:rPr lang="el-GR" sz="2800" dirty="0" smtClean="0"/>
              <a:t> </a:t>
            </a:r>
            <a:r>
              <a:rPr lang="el-GR" sz="2800" dirty="0" err="1" smtClean="0"/>
              <a:t>Greece</a:t>
            </a:r>
            <a:r>
              <a:rPr lang="el-GR" sz="2800" dirty="0" smtClean="0"/>
              <a:t> </a:t>
            </a:r>
            <a:r>
              <a:rPr lang="el-GR" sz="2800" dirty="0" err="1" smtClean="0"/>
              <a:t>there</a:t>
            </a:r>
            <a:r>
              <a:rPr lang="el-GR" sz="2800" dirty="0" smtClean="0"/>
              <a:t> </a:t>
            </a:r>
            <a:r>
              <a:rPr lang="el-GR" sz="2800" dirty="0" err="1" smtClean="0"/>
              <a:t>are</a:t>
            </a:r>
            <a:r>
              <a:rPr lang="el-GR" sz="2800" dirty="0" smtClean="0"/>
              <a:t> </a:t>
            </a:r>
            <a:r>
              <a:rPr lang="el-GR" sz="2800" b="1" dirty="0" err="1" smtClean="0"/>
              <a:t>Daycare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Centers</a:t>
            </a:r>
            <a:r>
              <a:rPr lang="el-GR" sz="2800" b="1" dirty="0" smtClean="0"/>
              <a:t> </a:t>
            </a:r>
            <a:r>
              <a:rPr lang="el-GR" sz="2800" dirty="0" err="1" smtClean="0"/>
              <a:t>which</a:t>
            </a:r>
            <a:r>
              <a:rPr lang="el-GR" sz="2800" dirty="0" smtClean="0"/>
              <a:t> </a:t>
            </a:r>
            <a:r>
              <a:rPr lang="el-GR" sz="2800" dirty="0" err="1" smtClean="0"/>
              <a:t>provide</a:t>
            </a:r>
            <a:r>
              <a:rPr lang="el-GR" sz="2800" dirty="0" smtClean="0"/>
              <a:t> </a:t>
            </a:r>
            <a:r>
              <a:rPr lang="el-GR" sz="2800" dirty="0" err="1" smtClean="0"/>
              <a:t>children</a:t>
            </a:r>
            <a:r>
              <a:rPr lang="el-GR" sz="2800" dirty="0" smtClean="0"/>
              <a:t> </a:t>
            </a:r>
            <a:r>
              <a:rPr lang="el-GR" sz="2800" dirty="0" err="1" smtClean="0"/>
              <a:t>up</a:t>
            </a:r>
            <a:r>
              <a:rPr lang="el-GR" sz="2800" dirty="0" smtClean="0"/>
              <a:t> </a:t>
            </a:r>
            <a:r>
              <a:rPr lang="el-GR" sz="2800" b="1" dirty="0" err="1" smtClean="0"/>
              <a:t>to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the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age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of</a:t>
            </a:r>
            <a:r>
              <a:rPr lang="el-GR" sz="2800" b="1" dirty="0" smtClean="0"/>
              <a:t> 5 </a:t>
            </a:r>
            <a:r>
              <a:rPr lang="el-GR" sz="2800" dirty="0" err="1" smtClean="0"/>
              <a:t>with</a:t>
            </a:r>
            <a:r>
              <a:rPr lang="el-GR" sz="2800" dirty="0" smtClean="0"/>
              <a:t> </a:t>
            </a:r>
            <a:r>
              <a:rPr lang="el-GR" sz="2800" b="1" dirty="0" err="1" smtClean="0"/>
              <a:t>pre</a:t>
            </a:r>
            <a:r>
              <a:rPr lang="el-GR" sz="2800" b="1" dirty="0" smtClean="0"/>
              <a:t>-</a:t>
            </a:r>
            <a:r>
              <a:rPr lang="el-GR" sz="2800" b="1" dirty="0" err="1" smtClean="0"/>
              <a:t>school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education</a:t>
            </a:r>
            <a:r>
              <a:rPr lang="el-GR" sz="2800" b="1" dirty="0" smtClean="0"/>
              <a:t>.</a:t>
            </a:r>
            <a:r>
              <a:rPr lang="el-GR" sz="2800" dirty="0" smtClean="0"/>
              <a:t> </a:t>
            </a:r>
            <a:endParaRPr lang="en-US" sz="28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800" dirty="0" err="1" smtClean="0"/>
              <a:t>The</a:t>
            </a:r>
            <a:r>
              <a:rPr lang="el-GR" sz="2800" dirty="0" smtClean="0"/>
              <a:t> </a:t>
            </a:r>
            <a:r>
              <a:rPr lang="el-GR" sz="2800" b="1" dirty="0" err="1" smtClean="0"/>
              <a:t>last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stage</a:t>
            </a:r>
            <a:r>
              <a:rPr lang="el-GR" sz="2800" b="1" dirty="0" smtClean="0"/>
              <a:t> </a:t>
            </a:r>
            <a:r>
              <a:rPr lang="el-GR" sz="2800" dirty="0" err="1" smtClean="0"/>
              <a:t>of</a:t>
            </a:r>
            <a:r>
              <a:rPr lang="el-GR" sz="2800" dirty="0" smtClean="0"/>
              <a:t> </a:t>
            </a:r>
            <a:r>
              <a:rPr lang="el-GR" sz="2800" dirty="0" err="1" smtClean="0"/>
              <a:t>pre</a:t>
            </a:r>
            <a:r>
              <a:rPr lang="el-GR" sz="2800" dirty="0" smtClean="0"/>
              <a:t>-</a:t>
            </a:r>
            <a:r>
              <a:rPr lang="el-GR" sz="2800" dirty="0" err="1" smtClean="0"/>
              <a:t>school</a:t>
            </a:r>
            <a:r>
              <a:rPr lang="el-GR" sz="2800" dirty="0" smtClean="0"/>
              <a:t> </a:t>
            </a:r>
            <a:r>
              <a:rPr lang="el-GR" sz="2800" dirty="0" err="1" smtClean="0"/>
              <a:t>education</a:t>
            </a:r>
            <a:r>
              <a:rPr lang="el-GR" sz="2800" dirty="0" smtClean="0"/>
              <a:t> </a:t>
            </a:r>
            <a:r>
              <a:rPr lang="el-GR" sz="2800" dirty="0" err="1" smtClean="0"/>
              <a:t>is</a:t>
            </a:r>
            <a:r>
              <a:rPr lang="el-GR" sz="2800" dirty="0" smtClean="0"/>
              <a:t> </a:t>
            </a:r>
            <a:r>
              <a:rPr lang="el-GR" sz="2800" dirty="0" err="1" smtClean="0"/>
              <a:t>carried</a:t>
            </a:r>
            <a:r>
              <a:rPr lang="el-GR" sz="2800" dirty="0" smtClean="0"/>
              <a:t> </a:t>
            </a:r>
            <a:r>
              <a:rPr lang="el-GR" sz="2800" dirty="0" err="1" smtClean="0"/>
              <a:t>out</a:t>
            </a:r>
            <a:r>
              <a:rPr lang="el-GR" sz="2800" dirty="0" smtClean="0"/>
              <a:t> </a:t>
            </a:r>
            <a:r>
              <a:rPr lang="el-GR" sz="2800" b="1" dirty="0" err="1" smtClean="0"/>
              <a:t>in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Kindergarten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School</a:t>
            </a:r>
            <a:r>
              <a:rPr lang="el-GR" sz="2800" dirty="0" err="1" smtClean="0"/>
              <a:t>s</a:t>
            </a:r>
            <a:r>
              <a:rPr lang="el-GR" sz="2800" dirty="0" smtClean="0"/>
              <a:t>, </a:t>
            </a:r>
            <a:r>
              <a:rPr lang="el-GR" sz="2800" dirty="0" err="1" smtClean="0"/>
              <a:t>where</a:t>
            </a:r>
            <a:r>
              <a:rPr lang="el-GR" sz="2800" dirty="0" smtClean="0"/>
              <a:t> </a:t>
            </a:r>
            <a:r>
              <a:rPr lang="el-GR" sz="2800" dirty="0" err="1" smtClean="0"/>
              <a:t>young</a:t>
            </a:r>
            <a:r>
              <a:rPr lang="el-GR" sz="2800" dirty="0" smtClean="0"/>
              <a:t> </a:t>
            </a:r>
            <a:r>
              <a:rPr lang="el-GR" sz="2800" dirty="0" err="1" smtClean="0"/>
              <a:t>students</a:t>
            </a:r>
            <a:r>
              <a:rPr lang="el-GR" sz="2800" dirty="0" smtClean="0"/>
              <a:t> </a:t>
            </a:r>
            <a:r>
              <a:rPr lang="el-GR" sz="2800" dirty="0" err="1" smtClean="0"/>
              <a:t>take</a:t>
            </a:r>
            <a:r>
              <a:rPr lang="el-GR" sz="2800" dirty="0" smtClean="0"/>
              <a:t> </a:t>
            </a:r>
            <a:r>
              <a:rPr lang="el-GR" sz="2800" b="1" dirty="0" err="1" smtClean="0"/>
              <a:t>preparatory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cours</a:t>
            </a:r>
            <a:r>
              <a:rPr lang="el-GR" sz="2800" dirty="0" err="1" smtClean="0"/>
              <a:t>es</a:t>
            </a:r>
            <a:r>
              <a:rPr lang="el-GR" sz="2800" dirty="0" smtClean="0"/>
              <a:t> </a:t>
            </a:r>
            <a:r>
              <a:rPr lang="el-GR" sz="2800" dirty="0" err="1" smtClean="0"/>
              <a:t>just</a:t>
            </a:r>
            <a:r>
              <a:rPr lang="el-GR" sz="2800" dirty="0" smtClean="0"/>
              <a:t> </a:t>
            </a:r>
            <a:r>
              <a:rPr lang="el-GR" sz="2800" dirty="0" err="1" smtClean="0"/>
              <a:t>before</a:t>
            </a:r>
            <a:r>
              <a:rPr lang="el-GR" sz="2800" dirty="0" smtClean="0"/>
              <a:t> </a:t>
            </a:r>
            <a:r>
              <a:rPr lang="el-GR" sz="2800" dirty="0" err="1" smtClean="0"/>
              <a:t>enrolling</a:t>
            </a:r>
            <a:r>
              <a:rPr lang="el-GR" sz="2800" dirty="0" smtClean="0"/>
              <a:t> </a:t>
            </a:r>
            <a:r>
              <a:rPr lang="el-GR" sz="2800" dirty="0" err="1" smtClean="0"/>
              <a:t>in</a:t>
            </a:r>
            <a:r>
              <a:rPr lang="el-GR" sz="2800" dirty="0" smtClean="0"/>
              <a:t> </a:t>
            </a:r>
            <a:r>
              <a:rPr lang="el-GR" sz="2800" b="1" dirty="0" err="1" smtClean="0"/>
              <a:t>primary</a:t>
            </a:r>
            <a:r>
              <a:rPr lang="el-GR" sz="2800" b="1" dirty="0" smtClean="0"/>
              <a:t>/</a:t>
            </a:r>
            <a:r>
              <a:rPr lang="el-GR" sz="2800" b="1" dirty="0" err="1" smtClean="0"/>
              <a:t>elementary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schools</a:t>
            </a:r>
            <a:r>
              <a:rPr lang="el-GR" sz="2800" dirty="0" smtClean="0"/>
              <a:t>.</a:t>
            </a:r>
          </a:p>
          <a:p>
            <a:endParaRPr lang="el-GR" i="1" dirty="0" smtClean="0"/>
          </a:p>
          <a:p>
            <a:endParaRPr lang="el-GR" dirty="0" smtClean="0"/>
          </a:p>
        </p:txBody>
      </p:sp>
      <p:pic>
        <p:nvPicPr>
          <p:cNvPr id="8" name="Θέση εικόνας 7" descr="Εικόνα διαφάνειας">
            <a:extLst>
              <a:ext uri="{FF2B5EF4-FFF2-40B4-BE49-F238E27FC236}">
                <a16:creationId xmlns="" xmlns:a16="http://schemas.microsoft.com/office/drawing/2014/main" id="{C6CDA85C-88C0-6444-B1E8-D661956A20E8}"/>
              </a:ext>
            </a:extLst>
          </p:cNvPr>
          <p:cNvPicPr>
            <a:picLocks noGrp="1" noChangeAspect="1"/>
          </p:cNvPicPr>
          <p:nvPr>
            <p:ph type="pic" sz="quarter" idx="36"/>
          </p:nvPr>
        </p:nvPicPr>
        <p:blipFill>
          <a:blip r:embed="rId3"/>
          <a:stretch>
            <a:fillRect/>
          </a:stretch>
        </p:blipFill>
        <p:spPr>
          <a:xfrm>
            <a:off x="6256566" y="875212"/>
            <a:ext cx="5511800" cy="4402182"/>
          </a:xfrm>
        </p:spPr>
      </p:pic>
      <p:sp>
        <p:nvSpPr>
          <p:cNvPr id="66" name="Ελεύθερη σχεδίαση 5" descr="Κενό μπλοκ επισήμανσης">
            <a:extLst>
              <a:ext uri="{FF2B5EF4-FFF2-40B4-BE49-F238E27FC236}">
                <a16:creationId xmlns="" xmlns:a16="http://schemas.microsoft.com/office/drawing/2014/main" id="{3EEE5409-3F6C-485D-B4C2-5247917F10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5363366" y="497489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67" name="Ελεύθερη σχεδίαση 5" descr="Συμπαγές μπλοκ επισήμανσης">
            <a:extLst>
              <a:ext uri="{FF2B5EF4-FFF2-40B4-BE49-F238E27FC236}">
                <a16:creationId xmlns="" xmlns:a16="http://schemas.microsoft.com/office/drawing/2014/main" id="{0D74D4D5-6A4C-4248-8A92-B8CA1C918E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650080" y="4752199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6</a:t>
            </a:fld>
            <a:endParaRPr lang="el-GR" dirty="0"/>
          </a:p>
        </p:txBody>
      </p:sp>
      <p:pic>
        <p:nvPicPr>
          <p:cNvPr id="9" name="Εικόνα 6" descr="Image result for image erasm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92813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Εικόνα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877343" y="5964417"/>
            <a:ext cx="974817" cy="8935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3850" y="6008687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070165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937" y="784698"/>
            <a:ext cx="5472000" cy="432000"/>
          </a:xfrm>
        </p:spPr>
        <p:txBody>
          <a:bodyPr rtlCol="0"/>
          <a:lstStyle/>
          <a:p>
            <a:r>
              <a:rPr lang="el-GR" sz="3200" dirty="0" err="1" smtClean="0"/>
              <a:t>Primary</a:t>
            </a:r>
            <a:r>
              <a:rPr lang="el-GR" sz="3200" dirty="0" smtClean="0"/>
              <a:t> </a:t>
            </a:r>
            <a:r>
              <a:rPr lang="el-GR" sz="3200" dirty="0" err="1" smtClean="0"/>
              <a:t>education</a:t>
            </a:r>
            <a:r>
              <a:rPr lang="el-GR" sz="3200" b="1" dirty="0" smtClean="0"/>
              <a:t/>
            </a:r>
            <a:br>
              <a:rPr lang="el-GR" sz="3200" b="1" dirty="0" smtClean="0"/>
            </a:br>
            <a:endParaRPr lang="el-GR" sz="3200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97C06D93-65F2-4552-88CF-83318CBE2CF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1" y="1125565"/>
            <a:ext cx="5472000" cy="360000"/>
          </a:xfrm>
        </p:spPr>
        <p:txBody>
          <a:bodyPr rtlCol="0"/>
          <a:lstStyle/>
          <a:p>
            <a:r>
              <a:rPr lang="el-GR" b="1" dirty="0" smtClean="0"/>
              <a:t>AGE 6-12 </a:t>
            </a:r>
            <a:r>
              <a:rPr lang="el-GR" i="1" dirty="0" smtClean="0"/>
              <a:t>(COMPULSORY)</a:t>
            </a:r>
            <a:endParaRPr lang="el-GR" dirty="0"/>
          </a:p>
        </p:txBody>
      </p:sp>
      <p:sp>
        <p:nvSpPr>
          <p:cNvPr id="29" name="Θέση περιεχομένου 28">
            <a:extLst>
              <a:ext uri="{FF2B5EF4-FFF2-40B4-BE49-F238E27FC236}">
                <a16:creationId xmlns="" xmlns:a16="http://schemas.microsoft.com/office/drawing/2014/main" id="{07FF37F8-D747-444C-8664-2DF836965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3364" y="1718873"/>
            <a:ext cx="5472000" cy="3600000"/>
          </a:xfrm>
        </p:spPr>
        <p:txBody>
          <a:bodyPr rtlCol="0"/>
          <a:lstStyle/>
          <a:p>
            <a:r>
              <a:rPr lang="el-GR" sz="2800" b="1" dirty="0" err="1" smtClean="0"/>
              <a:t>Primary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school</a:t>
            </a:r>
            <a:r>
              <a:rPr lang="el-GR" sz="2800" dirty="0" smtClean="0"/>
              <a:t> </a:t>
            </a:r>
            <a:r>
              <a:rPr lang="el-GR" sz="2800" i="1" dirty="0" err="1" smtClean="0"/>
              <a:t>Dimotiko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scholio</a:t>
            </a:r>
            <a:endParaRPr lang="el-GR" sz="2800" i="1" dirty="0" smtClean="0"/>
          </a:p>
          <a:p>
            <a:pPr lvl="1">
              <a:buFont typeface="Wingdings" pitchFamily="2" charset="2"/>
              <a:buChar char="Ø"/>
            </a:pPr>
            <a:r>
              <a:rPr lang="el-GR" sz="2800" b="1" dirty="0" err="1" smtClean="0"/>
              <a:t>Experimental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Primary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School</a:t>
            </a:r>
            <a:r>
              <a:rPr lang="el-GR" sz="2800" dirty="0" smtClean="0"/>
              <a:t> </a:t>
            </a:r>
            <a:r>
              <a:rPr lang="el-GR" sz="2800" i="1" dirty="0" err="1" smtClean="0"/>
              <a:t>Piramatiko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Dimotiko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Scholio</a:t>
            </a:r>
            <a:endParaRPr lang="el-GR" sz="2800" i="1" dirty="0" smtClean="0"/>
          </a:p>
          <a:p>
            <a:pPr lvl="1">
              <a:buFont typeface="Wingdings" pitchFamily="2" charset="2"/>
              <a:buChar char="Ø"/>
            </a:pPr>
            <a:r>
              <a:rPr lang="el-GR" sz="2800" b="1" dirty="0" err="1" smtClean="0"/>
              <a:t>Primary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School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for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students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with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Special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Needs</a:t>
            </a:r>
            <a:r>
              <a:rPr lang="el-GR" sz="2800" dirty="0" smtClean="0"/>
              <a:t> </a:t>
            </a:r>
            <a:r>
              <a:rPr lang="el-GR" sz="2800" i="1" dirty="0" err="1" smtClean="0"/>
              <a:t>Ediko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Dimotiko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Scholio</a:t>
            </a:r>
            <a:endParaRPr lang="el-GR" sz="2800" i="1" dirty="0" smtClean="0"/>
          </a:p>
          <a:p>
            <a:pPr marL="0" indent="0" rtl="0">
              <a:buNone/>
            </a:pPr>
            <a:endParaRPr lang="el-GR" dirty="0"/>
          </a:p>
        </p:txBody>
      </p:sp>
      <p:pic>
        <p:nvPicPr>
          <p:cNvPr id="14" name="Θέση εικόνας 13" descr="Θέση εικόνας αριστερά">
            <a:extLst>
              <a:ext uri="{FF2B5EF4-FFF2-40B4-BE49-F238E27FC236}">
                <a16:creationId xmlns="" xmlns:a16="http://schemas.microsoft.com/office/drawing/2014/main" id="{FEA01CFE-4F0B-CC44-BFE2-2E561B199D1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tretch>
            <a:fillRect/>
          </a:stretch>
        </p:blipFill>
        <p:spPr>
          <a:xfrm>
            <a:off x="6812170" y="2687272"/>
            <a:ext cx="2405261" cy="1884727"/>
          </a:xfrm>
        </p:spPr>
      </p:pic>
      <p:pic>
        <p:nvPicPr>
          <p:cNvPr id="19" name="Θέση εικόνας 18" descr="Θέση εικόνας κάτω">
            <a:extLst>
              <a:ext uri="{FF2B5EF4-FFF2-40B4-BE49-F238E27FC236}">
                <a16:creationId xmlns="" xmlns:a16="http://schemas.microsoft.com/office/drawing/2014/main" id="{0E34C8FB-E520-F145-92A4-42863771C42F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3"/>
          <a:stretch>
            <a:fillRect/>
          </a:stretch>
        </p:blipFill>
        <p:spPr>
          <a:xfrm>
            <a:off x="8812419" y="3863713"/>
            <a:ext cx="2405261" cy="1818629"/>
          </a:xfrm>
        </p:spPr>
      </p:pic>
      <p:pic>
        <p:nvPicPr>
          <p:cNvPr id="17" name="Θέση εικόνας 16" descr="Θέση εικόνας επάνω">
            <a:extLst>
              <a:ext uri="{FF2B5EF4-FFF2-40B4-BE49-F238E27FC236}">
                <a16:creationId xmlns="" xmlns:a16="http://schemas.microsoft.com/office/drawing/2014/main" id="{893F9275-F9D8-C846-B8BE-3571B6BA9792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3"/>
          <a:stretch>
            <a:fillRect/>
          </a:stretch>
        </p:blipFill>
        <p:spPr>
          <a:xfrm>
            <a:off x="8812420" y="1487123"/>
            <a:ext cx="2405261" cy="1856968"/>
          </a:xfrm>
        </p:spPr>
      </p:pic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7</a:t>
            </a:fld>
            <a:endParaRPr lang="el-GR" dirty="0"/>
          </a:p>
        </p:txBody>
      </p:sp>
      <p:pic>
        <p:nvPicPr>
          <p:cNvPr id="9" name="Εικόνα 6" descr="Image result for image erasm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92813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Εικόνα 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011835"/>
            <a:ext cx="1183821" cy="997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8720" y="5120413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3854554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Ελεύθερη σχεδίαση 5" descr="Κενό μπλοκ επισήμανσης">
            <a:extLst>
              <a:ext uri="{FF2B5EF4-FFF2-40B4-BE49-F238E27FC236}">
                <a16:creationId xmlns="" xmlns:a16="http://schemas.microsoft.com/office/drawing/2014/main" id="{3EEE5409-3F6C-485D-B4C2-5247917F10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5363366" y="497489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126" y="580291"/>
            <a:ext cx="5472000" cy="432000"/>
          </a:xfrm>
        </p:spPr>
        <p:txBody>
          <a:bodyPr rtlCol="0"/>
          <a:lstStyle/>
          <a:p>
            <a:r>
              <a:rPr lang="el-GR" sz="3200" dirty="0" err="1" smtClean="0"/>
              <a:t>Structure</a:t>
            </a:r>
            <a:r>
              <a:rPr lang="el-GR" sz="3200" dirty="0" smtClean="0"/>
              <a:t> </a:t>
            </a:r>
            <a:r>
              <a:rPr lang="el-GR" sz="3200" dirty="0" err="1" smtClean="0"/>
              <a:t>of</a:t>
            </a:r>
            <a:r>
              <a:rPr lang="el-GR" sz="3200" dirty="0" smtClean="0"/>
              <a:t> </a:t>
            </a:r>
            <a:r>
              <a:rPr lang="el-GR" sz="3200" dirty="0" err="1" smtClean="0"/>
              <a:t>the</a:t>
            </a:r>
            <a:r>
              <a:rPr lang="el-GR" sz="3200" dirty="0" smtClean="0"/>
              <a:t> </a:t>
            </a:r>
            <a:r>
              <a:rPr lang="el-GR" sz="3200" dirty="0" err="1" smtClean="0"/>
              <a:t>Greek</a:t>
            </a:r>
            <a:r>
              <a:rPr lang="el-GR" sz="3200" dirty="0" smtClean="0"/>
              <a:t> </a:t>
            </a:r>
            <a:r>
              <a:rPr lang="el-GR" sz="3200" dirty="0" err="1" smtClean="0"/>
              <a:t>Education</a:t>
            </a:r>
            <a:r>
              <a:rPr lang="el-GR" sz="3200" dirty="0" smtClean="0"/>
              <a:t> </a:t>
            </a:r>
            <a:r>
              <a:rPr lang="el-GR" sz="3200" dirty="0" err="1" smtClean="0"/>
              <a:t>System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29" name="Θέση περιεχομένου 28">
            <a:extLst>
              <a:ext uri="{FF2B5EF4-FFF2-40B4-BE49-F238E27FC236}">
                <a16:creationId xmlns="" xmlns:a16="http://schemas.microsoft.com/office/drawing/2014/main" id="{07FF37F8-D747-444C-8664-2DF836965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310" y="1067106"/>
            <a:ext cx="5472000" cy="2821577"/>
          </a:xfrm>
        </p:spPr>
        <p:txBody>
          <a:bodyPr rtlCol="0"/>
          <a:lstStyle/>
          <a:p>
            <a:pPr>
              <a:lnSpc>
                <a:spcPct val="80000"/>
              </a:lnSpc>
            </a:pPr>
            <a:r>
              <a:rPr lang="el-GR" sz="2400" dirty="0" err="1" smtClean="0"/>
              <a:t>Primary</a:t>
            </a:r>
            <a:r>
              <a:rPr lang="el-GR" sz="2400" dirty="0" smtClean="0"/>
              <a:t> </a:t>
            </a:r>
            <a:r>
              <a:rPr lang="el-GR" sz="2400" dirty="0" err="1" smtClean="0"/>
              <a:t>Education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endParaRPr lang="el-GR" sz="24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Primary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Schools</a:t>
            </a:r>
            <a:r>
              <a:rPr lang="el-GR" sz="2400" b="1" dirty="0" smtClean="0"/>
              <a:t> </a:t>
            </a:r>
            <a:r>
              <a:rPr lang="el-GR" sz="2400" dirty="0" err="1" smtClean="0"/>
              <a:t>welcome</a:t>
            </a:r>
            <a:r>
              <a:rPr lang="el-GR" sz="2400" dirty="0" smtClean="0"/>
              <a:t> </a:t>
            </a:r>
            <a:r>
              <a:rPr lang="el-GR" sz="2400" dirty="0" err="1" smtClean="0"/>
              <a:t>children</a:t>
            </a:r>
            <a:r>
              <a:rPr lang="el-GR" sz="2400" dirty="0" smtClean="0"/>
              <a:t> </a:t>
            </a:r>
            <a:r>
              <a:rPr lang="el-GR" sz="2400" dirty="0" err="1" smtClean="0"/>
              <a:t>of</a:t>
            </a:r>
            <a:r>
              <a:rPr lang="el-GR" sz="2400" dirty="0" smtClean="0"/>
              <a:t> </a:t>
            </a:r>
            <a:r>
              <a:rPr lang="el-GR" sz="2400" b="1" dirty="0" err="1" smtClean="0"/>
              <a:t>the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age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of</a:t>
            </a:r>
            <a:r>
              <a:rPr lang="el-GR" sz="2400" b="1" dirty="0" smtClean="0"/>
              <a:t> 6</a:t>
            </a:r>
            <a:r>
              <a:rPr lang="el-GR" sz="2400" dirty="0" smtClean="0"/>
              <a:t>. </a:t>
            </a:r>
            <a:r>
              <a:rPr lang="el-GR" sz="2400" dirty="0" err="1" smtClean="0"/>
              <a:t>Some</a:t>
            </a:r>
            <a:r>
              <a:rPr lang="el-GR" sz="2400" dirty="0" smtClean="0"/>
              <a:t> </a:t>
            </a:r>
            <a:r>
              <a:rPr lang="el-GR" sz="2400" dirty="0" err="1" smtClean="0"/>
              <a:t>of</a:t>
            </a:r>
            <a:r>
              <a:rPr lang="el-GR" sz="2400" dirty="0" smtClean="0"/>
              <a:t> </a:t>
            </a:r>
            <a:r>
              <a:rPr lang="el-GR" sz="2400" dirty="0" err="1" smtClean="0"/>
              <a:t>these</a:t>
            </a:r>
            <a:r>
              <a:rPr lang="el-GR" sz="2400" dirty="0" smtClean="0"/>
              <a:t> </a:t>
            </a:r>
            <a:r>
              <a:rPr lang="el-GR" sz="2400" dirty="0" err="1" smtClean="0"/>
              <a:t>schools</a:t>
            </a:r>
            <a:r>
              <a:rPr lang="el-GR" sz="2400" dirty="0" smtClean="0"/>
              <a:t> </a:t>
            </a:r>
            <a:r>
              <a:rPr lang="el-GR" sz="2400" dirty="0" err="1" smtClean="0"/>
              <a:t>are</a:t>
            </a:r>
            <a:r>
              <a:rPr lang="el-GR" sz="2400" dirty="0" smtClean="0"/>
              <a:t> </a:t>
            </a:r>
            <a:r>
              <a:rPr lang="el-GR" sz="2400" dirty="0" err="1" smtClean="0"/>
              <a:t>termed</a:t>
            </a:r>
            <a:r>
              <a:rPr lang="el-GR" sz="2400" dirty="0" smtClean="0"/>
              <a:t> </a:t>
            </a:r>
            <a:r>
              <a:rPr lang="el-GR" sz="2400" b="1" dirty="0" smtClean="0"/>
              <a:t>“</a:t>
            </a:r>
            <a:r>
              <a:rPr lang="el-GR" sz="2400" b="1" dirty="0" err="1" smtClean="0"/>
              <a:t>Experimental</a:t>
            </a:r>
            <a:r>
              <a:rPr lang="el-GR" sz="2400" b="1" dirty="0" smtClean="0"/>
              <a:t>”</a:t>
            </a:r>
            <a:r>
              <a:rPr lang="en-US" sz="2400" b="1" dirty="0" smtClean="0"/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dirty="0" err="1" smtClean="0"/>
              <a:t>There</a:t>
            </a:r>
            <a:r>
              <a:rPr lang="el-GR" sz="2400" dirty="0" smtClean="0"/>
              <a:t> </a:t>
            </a:r>
            <a:r>
              <a:rPr lang="el-GR" sz="2400" dirty="0" err="1" smtClean="0"/>
              <a:t>are</a:t>
            </a:r>
            <a:r>
              <a:rPr lang="el-GR" sz="2400" dirty="0" smtClean="0"/>
              <a:t> </a:t>
            </a:r>
            <a:r>
              <a:rPr lang="el-GR" sz="2400" dirty="0" err="1" smtClean="0"/>
              <a:t>also</a:t>
            </a:r>
            <a:r>
              <a:rPr lang="el-GR" sz="2400" dirty="0" smtClean="0"/>
              <a:t> </a:t>
            </a:r>
            <a:r>
              <a:rPr lang="el-GR" sz="2400" b="1" dirty="0" err="1" smtClean="0"/>
              <a:t>primary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schools</a:t>
            </a:r>
            <a:r>
              <a:rPr lang="el-GR" sz="2400" dirty="0" smtClean="0"/>
              <a:t> </a:t>
            </a:r>
            <a:r>
              <a:rPr lang="el-GR" sz="2400" dirty="0" err="1" smtClean="0"/>
              <a:t>which</a:t>
            </a:r>
            <a:r>
              <a:rPr lang="el-GR" sz="2400" dirty="0" smtClean="0"/>
              <a:t> </a:t>
            </a:r>
            <a:r>
              <a:rPr lang="el-GR" sz="2400" dirty="0" err="1" smtClean="0"/>
              <a:t>cater</a:t>
            </a:r>
            <a:r>
              <a:rPr lang="el-GR" sz="2400" dirty="0" smtClean="0"/>
              <a:t> </a:t>
            </a:r>
            <a:r>
              <a:rPr lang="el-GR" sz="2400" dirty="0" err="1" smtClean="0"/>
              <a:t>for</a:t>
            </a:r>
            <a:r>
              <a:rPr lang="el-GR" sz="2400" dirty="0" smtClean="0"/>
              <a:t> </a:t>
            </a:r>
            <a:r>
              <a:rPr lang="el-GR" sz="2400" dirty="0" err="1" smtClean="0"/>
              <a:t>students</a:t>
            </a:r>
            <a:r>
              <a:rPr lang="el-GR" sz="2400" dirty="0" smtClean="0"/>
              <a:t> </a:t>
            </a:r>
            <a:r>
              <a:rPr lang="el-GR" sz="2400" dirty="0" err="1" smtClean="0"/>
              <a:t>with</a:t>
            </a:r>
            <a:r>
              <a:rPr lang="el-GR" sz="2400" dirty="0" smtClean="0"/>
              <a:t> </a:t>
            </a:r>
            <a:r>
              <a:rPr lang="el-GR" sz="2400" b="1" dirty="0" err="1" smtClean="0"/>
              <a:t>physical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or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mental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impairment</a:t>
            </a:r>
            <a:r>
              <a:rPr lang="el-GR" sz="2400" b="1" dirty="0" smtClean="0"/>
              <a:t>, </a:t>
            </a:r>
            <a:r>
              <a:rPr lang="el-GR" sz="2400" b="1" dirty="0" err="1" smtClean="0"/>
              <a:t>or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special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needs</a:t>
            </a:r>
            <a:r>
              <a:rPr lang="el-GR" sz="2400" dirty="0" smtClean="0"/>
              <a:t>. </a:t>
            </a:r>
            <a:endParaRPr lang="en-US" sz="24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/>
              <a:t>S</a:t>
            </a:r>
            <a:r>
              <a:rPr lang="el-GR" sz="2400" dirty="0" err="1" smtClean="0"/>
              <a:t>tudents</a:t>
            </a:r>
            <a:r>
              <a:rPr lang="el-GR" sz="2400" dirty="0" smtClean="0"/>
              <a:t> </a:t>
            </a:r>
            <a:r>
              <a:rPr lang="el-GR" sz="2400" dirty="0" err="1" smtClean="0"/>
              <a:t>learn</a:t>
            </a:r>
            <a:r>
              <a:rPr lang="el-GR" sz="2400" dirty="0" smtClean="0"/>
              <a:t> </a:t>
            </a:r>
            <a:r>
              <a:rPr lang="el-GR" sz="2400" dirty="0" err="1" smtClean="0"/>
              <a:t>basic</a:t>
            </a:r>
            <a:r>
              <a:rPr lang="el-GR" sz="2400" dirty="0" smtClean="0"/>
              <a:t> </a:t>
            </a:r>
            <a:r>
              <a:rPr lang="el-GR" sz="2400" dirty="0" err="1" smtClean="0"/>
              <a:t>skills</a:t>
            </a:r>
            <a:r>
              <a:rPr lang="el-GR" sz="2400" dirty="0" smtClean="0"/>
              <a:t> </a:t>
            </a:r>
            <a:r>
              <a:rPr lang="el-GR" sz="2400" dirty="0" err="1" smtClean="0"/>
              <a:t>in</a:t>
            </a:r>
            <a:r>
              <a:rPr lang="el-GR" sz="2400" dirty="0" smtClean="0"/>
              <a:t> a </a:t>
            </a:r>
            <a:r>
              <a:rPr lang="el-GR" sz="2400" dirty="0" err="1" smtClean="0"/>
              <a:t>number</a:t>
            </a:r>
            <a:r>
              <a:rPr lang="el-GR" sz="2400" dirty="0" smtClean="0"/>
              <a:t> </a:t>
            </a:r>
            <a:r>
              <a:rPr lang="el-GR" sz="2400" dirty="0" err="1" smtClean="0"/>
              <a:t>of</a:t>
            </a:r>
            <a:r>
              <a:rPr lang="el-GR" sz="2400" dirty="0" smtClean="0"/>
              <a:t> </a:t>
            </a:r>
            <a:r>
              <a:rPr lang="el-GR" sz="2400" dirty="0" err="1" smtClean="0"/>
              <a:t>subjects</a:t>
            </a:r>
            <a:r>
              <a:rPr lang="el-GR" sz="2400" dirty="0" smtClean="0"/>
              <a:t>, </a:t>
            </a:r>
            <a:r>
              <a:rPr lang="el-GR" sz="2400" dirty="0" err="1" smtClean="0"/>
              <a:t>like</a:t>
            </a:r>
            <a:r>
              <a:rPr lang="el-GR" sz="2400" dirty="0" smtClean="0"/>
              <a:t> </a:t>
            </a:r>
            <a:r>
              <a:rPr lang="el-GR" sz="2400" b="1" dirty="0" err="1" smtClean="0"/>
              <a:t>Language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Reading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and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Writing</a:t>
            </a:r>
            <a:r>
              <a:rPr lang="el-GR" sz="2400" b="1" dirty="0" smtClean="0"/>
              <a:t>, </a:t>
            </a:r>
            <a:r>
              <a:rPr lang="el-GR" sz="2400" b="1" dirty="0" err="1" smtClean="0"/>
              <a:t>Environmental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Studies</a:t>
            </a:r>
            <a:r>
              <a:rPr lang="el-GR" sz="2400" b="1" dirty="0" smtClean="0"/>
              <a:t>, </a:t>
            </a:r>
            <a:r>
              <a:rPr lang="el-GR" sz="2400" b="1" dirty="0" err="1" smtClean="0"/>
              <a:t>Maths</a:t>
            </a:r>
            <a:r>
              <a:rPr lang="el-GR" sz="2400" b="1" dirty="0" smtClean="0"/>
              <a:t>, </a:t>
            </a:r>
            <a:r>
              <a:rPr lang="el-GR" sz="2400" b="1" dirty="0" err="1" smtClean="0"/>
              <a:t>English</a:t>
            </a:r>
            <a:r>
              <a:rPr lang="el-GR" sz="2400" b="1" dirty="0" smtClean="0"/>
              <a:t>. </a:t>
            </a:r>
            <a:endParaRPr lang="en-US" sz="2400" b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dirty="0" err="1" smtClean="0"/>
              <a:t>Primary</a:t>
            </a:r>
            <a:r>
              <a:rPr lang="el-GR" sz="2400" dirty="0" smtClean="0"/>
              <a:t> </a:t>
            </a:r>
            <a:r>
              <a:rPr lang="el-GR" sz="2400" dirty="0" err="1" smtClean="0"/>
              <a:t>Schools</a:t>
            </a:r>
            <a:r>
              <a:rPr lang="el-GR" sz="2400" dirty="0" smtClean="0"/>
              <a:t> </a:t>
            </a:r>
            <a:r>
              <a:rPr lang="el-GR" sz="2400" dirty="0" err="1" smtClean="0"/>
              <a:t>in</a:t>
            </a:r>
            <a:r>
              <a:rPr lang="el-GR" sz="2400" dirty="0" smtClean="0"/>
              <a:t> </a:t>
            </a:r>
            <a:r>
              <a:rPr lang="el-GR" sz="2400" dirty="0" err="1" smtClean="0"/>
              <a:t>Greece</a:t>
            </a:r>
            <a:r>
              <a:rPr lang="el-GR" sz="2400" dirty="0" smtClean="0"/>
              <a:t> </a:t>
            </a:r>
            <a:r>
              <a:rPr lang="el-GR" sz="2400" dirty="0" err="1" smtClean="0"/>
              <a:t>operate</a:t>
            </a:r>
            <a:r>
              <a:rPr lang="el-GR" sz="2400" dirty="0" smtClean="0"/>
              <a:t> </a:t>
            </a:r>
            <a:r>
              <a:rPr lang="el-GR" sz="2400" dirty="0" err="1" smtClean="0"/>
              <a:t>between</a:t>
            </a:r>
            <a:r>
              <a:rPr lang="el-GR" sz="2400" dirty="0" smtClean="0"/>
              <a:t> </a:t>
            </a:r>
            <a:r>
              <a:rPr lang="el-GR" sz="2400" b="1" dirty="0" smtClean="0"/>
              <a:t>8am </a:t>
            </a:r>
            <a:r>
              <a:rPr lang="el-GR" sz="2400" b="1" dirty="0" err="1" smtClean="0"/>
              <a:t>and</a:t>
            </a:r>
            <a:r>
              <a:rPr lang="el-GR" sz="2400" b="1" dirty="0" smtClean="0"/>
              <a:t> 1pm</a:t>
            </a:r>
            <a:r>
              <a:rPr lang="el-GR" sz="2400" dirty="0" smtClean="0"/>
              <a:t>, </a:t>
            </a:r>
            <a:r>
              <a:rPr lang="el-GR" sz="2400" dirty="0" err="1" smtClean="0"/>
              <a:t>while</a:t>
            </a:r>
            <a:r>
              <a:rPr lang="el-GR" sz="2400" dirty="0" smtClean="0"/>
              <a:t> </a:t>
            </a:r>
            <a:r>
              <a:rPr lang="el-GR" sz="2400" dirty="0" err="1" smtClean="0"/>
              <a:t>the</a:t>
            </a:r>
            <a:r>
              <a:rPr lang="el-GR" sz="2400" dirty="0" smtClean="0"/>
              <a:t> </a:t>
            </a:r>
            <a:r>
              <a:rPr lang="el-GR" sz="2400" dirty="0" err="1" smtClean="0"/>
              <a:t>majority</a:t>
            </a:r>
            <a:r>
              <a:rPr lang="el-GR" sz="2400" dirty="0" smtClean="0"/>
              <a:t> </a:t>
            </a:r>
            <a:r>
              <a:rPr lang="el-GR" sz="2400" dirty="0" err="1" smtClean="0"/>
              <a:t>of</a:t>
            </a:r>
            <a:r>
              <a:rPr lang="el-GR" sz="2400" dirty="0" smtClean="0"/>
              <a:t> </a:t>
            </a:r>
            <a:r>
              <a:rPr lang="el-GR" sz="2400" dirty="0" err="1" smtClean="0"/>
              <a:t>those</a:t>
            </a:r>
            <a:r>
              <a:rPr lang="el-GR" sz="2400" dirty="0" smtClean="0"/>
              <a:t> </a:t>
            </a:r>
            <a:r>
              <a:rPr lang="el-GR" sz="2400" dirty="0" err="1" smtClean="0"/>
              <a:t>offer</a:t>
            </a:r>
            <a:r>
              <a:rPr lang="el-GR" sz="2400" dirty="0" smtClean="0"/>
              <a:t> </a:t>
            </a:r>
            <a:r>
              <a:rPr lang="el-GR" sz="2400" dirty="0" err="1" smtClean="0"/>
              <a:t>extra</a:t>
            </a:r>
            <a:r>
              <a:rPr lang="el-GR" sz="2400" dirty="0" smtClean="0"/>
              <a:t> </a:t>
            </a:r>
            <a:r>
              <a:rPr lang="el-GR" sz="2400" dirty="0" err="1" smtClean="0"/>
              <a:t>classes</a:t>
            </a:r>
            <a:r>
              <a:rPr lang="el-GR" sz="2400" dirty="0" smtClean="0"/>
              <a:t> </a:t>
            </a:r>
            <a:r>
              <a:rPr lang="el-GR" sz="2400" dirty="0" err="1" smtClean="0"/>
              <a:t>on</a:t>
            </a:r>
            <a:r>
              <a:rPr lang="el-GR" sz="2400" dirty="0" smtClean="0"/>
              <a:t> </a:t>
            </a:r>
            <a:r>
              <a:rPr lang="el-GR" sz="2400" b="1" dirty="0" err="1" smtClean="0"/>
              <a:t>Physical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Education</a:t>
            </a:r>
            <a:r>
              <a:rPr lang="el-GR" sz="2400" b="1" dirty="0" smtClean="0"/>
              <a:t>, </a:t>
            </a:r>
            <a:r>
              <a:rPr lang="el-GR" sz="2400" b="1" dirty="0" err="1" smtClean="0"/>
              <a:t>Art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and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Music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until</a:t>
            </a:r>
            <a:r>
              <a:rPr lang="el-GR" sz="2400" b="1" dirty="0" smtClean="0"/>
              <a:t> 4pm.</a:t>
            </a:r>
          </a:p>
          <a:p>
            <a:endParaRPr lang="el-GR" i="1" dirty="0" smtClean="0"/>
          </a:p>
          <a:p>
            <a:endParaRPr lang="el-GR" dirty="0" smtClean="0"/>
          </a:p>
        </p:txBody>
      </p:sp>
      <p:pic>
        <p:nvPicPr>
          <p:cNvPr id="8" name="Θέση εικόνας 7" descr="Εικόνα διαφάνειας">
            <a:extLst>
              <a:ext uri="{FF2B5EF4-FFF2-40B4-BE49-F238E27FC236}">
                <a16:creationId xmlns="" xmlns:a16="http://schemas.microsoft.com/office/drawing/2014/main" id="{C6CDA85C-88C0-6444-B1E8-D661956A20E8}"/>
              </a:ext>
            </a:extLst>
          </p:cNvPr>
          <p:cNvPicPr>
            <a:picLocks noGrp="1" noChangeAspect="1"/>
          </p:cNvPicPr>
          <p:nvPr>
            <p:ph type="pic" sz="quarter" idx="36"/>
          </p:nvPr>
        </p:nvPicPr>
        <p:blipFill>
          <a:blip r:embed="rId3"/>
          <a:stretch>
            <a:fillRect/>
          </a:stretch>
        </p:blipFill>
        <p:spPr>
          <a:xfrm>
            <a:off x="6256566" y="875212"/>
            <a:ext cx="5511800" cy="4402182"/>
          </a:xfrm>
        </p:spPr>
      </p:pic>
      <p:sp>
        <p:nvSpPr>
          <p:cNvPr id="67" name="Ελεύθερη σχεδίαση 5" descr="Συμπαγές μπλοκ επισήμανσης">
            <a:extLst>
              <a:ext uri="{FF2B5EF4-FFF2-40B4-BE49-F238E27FC236}">
                <a16:creationId xmlns="" xmlns:a16="http://schemas.microsoft.com/office/drawing/2014/main" id="{0D74D4D5-6A4C-4248-8A92-B8CA1C918E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650080" y="4752199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8</a:t>
            </a:fld>
            <a:endParaRPr lang="el-GR" dirty="0"/>
          </a:p>
        </p:txBody>
      </p:sp>
      <p:pic>
        <p:nvPicPr>
          <p:cNvPr id="9" name="Εικόνα 6" descr="Image result for image erasm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48675" y="5992813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Εικόνα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537269" y="5991860"/>
            <a:ext cx="944880" cy="866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862" y="6008687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070165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874" y="667131"/>
            <a:ext cx="11340000" cy="432000"/>
          </a:xfrm>
        </p:spPr>
        <p:txBody>
          <a:bodyPr rtlCol="0"/>
          <a:lstStyle/>
          <a:p>
            <a:r>
              <a:rPr lang="el-GR" dirty="0" err="1" smtClean="0"/>
              <a:t>Secondary</a:t>
            </a:r>
            <a:r>
              <a:rPr lang="el-GR" dirty="0" smtClean="0"/>
              <a:t> </a:t>
            </a:r>
            <a:r>
              <a:rPr lang="el-GR" dirty="0" err="1" smtClean="0"/>
              <a:t>education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7CA42D59-EAD6-4F95-84F1-32A30F05785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0988" y="1321509"/>
            <a:ext cx="2951481" cy="360000"/>
          </a:xfrm>
        </p:spPr>
        <p:txBody>
          <a:bodyPr rtlCol="0"/>
          <a:lstStyle/>
          <a:p>
            <a:pPr>
              <a:lnSpc>
                <a:spcPct val="80000"/>
              </a:lnSpc>
            </a:pPr>
            <a:r>
              <a:rPr lang="el-GR" b="1" dirty="0" smtClean="0"/>
              <a:t>AGE 12-15 </a:t>
            </a:r>
            <a:r>
              <a:rPr lang="el-GR" i="1" dirty="0" smtClean="0"/>
              <a:t>(COMPULSORY)</a:t>
            </a:r>
            <a:endParaRPr lang="el-GR" dirty="0" smtClean="0"/>
          </a:p>
          <a:p>
            <a:pPr>
              <a:lnSpc>
                <a:spcPct val="80000"/>
              </a:lnSpc>
            </a:pP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="" xmlns:a16="http://schemas.microsoft.com/office/drawing/2014/main" id="{CEEB3BAE-C0B2-447C-B8BE-96C6BD84D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804501"/>
            <a:ext cx="5472000" cy="3982345"/>
          </a:xfrm>
        </p:spPr>
        <p:txBody>
          <a:bodyPr rtlCol="0"/>
          <a:lstStyle/>
          <a:p>
            <a:pPr>
              <a:lnSpc>
                <a:spcPct val="80000"/>
              </a:lnSpc>
            </a:pPr>
            <a:r>
              <a:rPr lang="en-US" sz="2400" b="1" dirty="0" smtClean="0"/>
              <a:t>Middle S</a:t>
            </a:r>
            <a:r>
              <a:rPr lang="el-GR" sz="2400" b="1" dirty="0" err="1" smtClean="0"/>
              <a:t>chool</a:t>
            </a:r>
            <a:r>
              <a:rPr lang="el-GR" sz="2400" dirty="0" smtClean="0"/>
              <a:t> </a:t>
            </a:r>
            <a:r>
              <a:rPr lang="el-GR" i="1" dirty="0" err="1" smtClean="0"/>
              <a:t>Gymnasio</a:t>
            </a:r>
            <a:endParaRPr lang="el-GR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Evening</a:t>
            </a:r>
            <a:r>
              <a:rPr lang="el-GR" sz="2400" b="1" dirty="0" smtClean="0"/>
              <a:t> </a:t>
            </a:r>
            <a:r>
              <a:rPr lang="en-US" sz="2400" b="1" dirty="0" smtClean="0"/>
              <a:t>Middle </a:t>
            </a:r>
            <a:r>
              <a:rPr lang="el-GR" sz="2400" b="1" dirty="0" err="1" smtClean="0"/>
              <a:t>School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Esperino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Gymnasio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Experimental</a:t>
            </a:r>
            <a:r>
              <a:rPr lang="el-GR" sz="2400" b="1" dirty="0" smtClean="0"/>
              <a:t> </a:t>
            </a:r>
            <a:r>
              <a:rPr lang="en-US" sz="2400" b="1" dirty="0" smtClean="0"/>
              <a:t>Middle </a:t>
            </a:r>
            <a:r>
              <a:rPr lang="el-GR" sz="2400" b="1" dirty="0" err="1" smtClean="0"/>
              <a:t>School</a:t>
            </a:r>
            <a:r>
              <a:rPr lang="el-GR" dirty="0" smtClean="0"/>
              <a:t> </a:t>
            </a:r>
            <a:r>
              <a:rPr lang="el-GR" sz="1800" i="1" dirty="0" err="1" smtClean="0"/>
              <a:t>Piramatiko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Gymnasio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Music</a:t>
            </a:r>
            <a:r>
              <a:rPr lang="el-GR" sz="2400" b="1" dirty="0" smtClean="0"/>
              <a:t> </a:t>
            </a:r>
            <a:r>
              <a:rPr lang="en-US" sz="2400" b="1" dirty="0" smtClean="0"/>
              <a:t>Middle </a:t>
            </a:r>
            <a:r>
              <a:rPr lang="el-GR" sz="2400" b="1" dirty="0" err="1" smtClean="0"/>
              <a:t>School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Mousiko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Gymnasio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Arts</a:t>
            </a:r>
            <a:r>
              <a:rPr lang="el-GR" sz="2400" b="1" dirty="0" smtClean="0"/>
              <a:t> </a:t>
            </a:r>
            <a:r>
              <a:rPr lang="en-US" sz="2400" b="1" dirty="0" smtClean="0"/>
              <a:t>Middle </a:t>
            </a:r>
            <a:r>
              <a:rPr lang="el-GR" sz="2400" b="1" dirty="0" err="1" smtClean="0"/>
              <a:t>School</a:t>
            </a:r>
            <a:r>
              <a:rPr lang="el-GR" dirty="0" smtClean="0"/>
              <a:t> </a:t>
            </a:r>
            <a:r>
              <a:rPr lang="el-GR" sz="1800" i="1" dirty="0" err="1" smtClean="0"/>
              <a:t>Kallitechniko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Gymnasio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Multicultural</a:t>
            </a:r>
            <a:r>
              <a:rPr lang="el-GR" sz="2400" b="1" dirty="0" smtClean="0"/>
              <a:t> </a:t>
            </a:r>
            <a:r>
              <a:rPr lang="en-US" sz="2400" b="1" dirty="0" smtClean="0"/>
              <a:t>Middle </a:t>
            </a:r>
            <a:r>
              <a:rPr lang="el-GR" sz="2400" b="1" dirty="0" err="1" smtClean="0"/>
              <a:t>School</a:t>
            </a:r>
            <a:r>
              <a:rPr lang="el-GR" dirty="0" smtClean="0"/>
              <a:t> </a:t>
            </a:r>
            <a:r>
              <a:rPr lang="el-GR" sz="1800" i="1" dirty="0" err="1" smtClean="0"/>
              <a:t>Gymnasio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Diapolitismikis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Ekpedefsis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 smtClean="0"/>
              <a:t>Middle </a:t>
            </a:r>
            <a:r>
              <a:rPr lang="el-GR" sz="2400" b="1" dirty="0" err="1" smtClean="0"/>
              <a:t>School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for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students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with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Special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Needs</a:t>
            </a:r>
            <a:r>
              <a:rPr lang="el-GR" dirty="0" smtClean="0"/>
              <a:t> </a:t>
            </a:r>
            <a:r>
              <a:rPr lang="el-GR" sz="1800" i="1" dirty="0" err="1" smtClean="0"/>
              <a:t>Ediko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Gymnasio</a:t>
            </a:r>
            <a:endParaRPr lang="el-GR" sz="1800" i="1" dirty="0" smtClean="0"/>
          </a:p>
          <a:p>
            <a:pPr rtl="0"/>
            <a:endParaRPr lang="el-GR" dirty="0"/>
          </a:p>
        </p:txBody>
      </p:sp>
      <p:sp>
        <p:nvSpPr>
          <p:cNvPr id="7" name="Θέση κειμένου 6">
            <a:extLst>
              <a:ext uri="{FF2B5EF4-FFF2-40B4-BE49-F238E27FC236}">
                <a16:creationId xmlns="" xmlns:a16="http://schemas.microsoft.com/office/drawing/2014/main" id="{26A87885-D672-4CF9-A78D-CFE98385B0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34572" y="1592188"/>
            <a:ext cx="5472113" cy="4913115"/>
          </a:xfrm>
        </p:spPr>
        <p:txBody>
          <a:bodyPr rtlCol="0"/>
          <a:lstStyle/>
          <a:p>
            <a:pPr>
              <a:lnSpc>
                <a:spcPct val="80000"/>
              </a:lnSpc>
            </a:pPr>
            <a:r>
              <a:rPr lang="el-GR" sz="2400" b="1" dirty="0" err="1" smtClean="0"/>
              <a:t>General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High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school</a:t>
            </a:r>
            <a:r>
              <a:rPr lang="el-GR" dirty="0" smtClean="0"/>
              <a:t> </a:t>
            </a:r>
            <a:r>
              <a:rPr lang="el-GR" i="1" dirty="0" err="1" smtClean="0"/>
              <a:t>Lykio</a:t>
            </a:r>
            <a:endParaRPr lang="el-GR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General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Evening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High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School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Esperino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Geniko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Lykio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Experimental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High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School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Piramatiko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Lykio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Music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High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School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Mousiko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Lykio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Arts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High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School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Kallitechniko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Lykio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Multicultural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High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School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Lykio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Diapolitismikis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Ekpedefsis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el-GR" sz="2400" b="1" dirty="0" err="1" smtClean="0"/>
              <a:t>Special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Vocational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Education</a:t>
            </a:r>
            <a:r>
              <a:rPr lang="el-GR" sz="2400" b="1" dirty="0" smtClean="0"/>
              <a:t> &amp; </a:t>
            </a:r>
            <a:r>
              <a:rPr lang="el-GR" sz="2400" b="1" dirty="0" err="1" smtClean="0"/>
              <a:t>Training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Institutes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Ergastiria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Epagelmatikis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Ekpedefsis</a:t>
            </a:r>
            <a:r>
              <a:rPr lang="el-GR" sz="1800" i="1" dirty="0" smtClean="0"/>
              <a:t> &amp; </a:t>
            </a:r>
            <a:r>
              <a:rPr lang="el-GR" sz="1800" i="1" dirty="0" err="1" smtClean="0"/>
              <a:t>Katartisis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Vocational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High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School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Epagelmatiko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Lykio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Vocational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Evening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High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School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Esperino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Epagelmatiko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Lykio</a:t>
            </a:r>
            <a:endParaRPr lang="el-GR" sz="1800" i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b="1" dirty="0" err="1" smtClean="0"/>
              <a:t>Vocational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Training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Schools</a:t>
            </a:r>
            <a:r>
              <a:rPr lang="el-GR" sz="2400" dirty="0" smtClean="0"/>
              <a:t> </a:t>
            </a:r>
            <a:r>
              <a:rPr lang="el-GR" sz="1800" i="1" dirty="0" err="1" smtClean="0"/>
              <a:t>Scholi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Epagelmatikis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Katartisis</a:t>
            </a:r>
            <a:endParaRPr lang="el-GR" sz="1800" i="1" dirty="0"/>
          </a:p>
        </p:txBody>
      </p:sp>
      <p:sp>
        <p:nvSpPr>
          <p:cNvPr id="8" name="Σύμβολο κράτησης αριθμού διαφάνειας 7">
            <a:extLst>
              <a:ext uri="{FF2B5EF4-FFF2-40B4-BE49-F238E27FC236}">
                <a16:creationId xmlns=""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9</a:t>
            </a:fld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6283233" y="1084218"/>
            <a:ext cx="3735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AGE 1</a:t>
            </a:r>
            <a:r>
              <a:rPr lang="en-US" b="1" dirty="0" smtClean="0"/>
              <a:t>6</a:t>
            </a:r>
            <a:r>
              <a:rPr lang="el-GR" b="1" dirty="0" smtClean="0"/>
              <a:t>-1</a:t>
            </a:r>
            <a:r>
              <a:rPr lang="en-US" b="1" dirty="0" smtClean="0"/>
              <a:t>8</a:t>
            </a:r>
            <a:r>
              <a:rPr lang="el-GR" b="1" dirty="0" smtClean="0"/>
              <a:t> </a:t>
            </a:r>
            <a:r>
              <a:rPr lang="el-GR" i="1" dirty="0" smtClean="0"/>
              <a:t>(</a:t>
            </a:r>
            <a:r>
              <a:rPr lang="en-US" i="1" dirty="0" smtClean="0"/>
              <a:t>OPTIONAL</a:t>
            </a:r>
            <a:r>
              <a:rPr lang="el-GR" i="1" dirty="0" smtClean="0"/>
              <a:t>)</a:t>
            </a:r>
            <a:r>
              <a:rPr lang="en-US" i="1" dirty="0" smtClean="0"/>
              <a:t> </a:t>
            </a:r>
            <a:endParaRPr lang="el-GR" dirty="0"/>
          </a:p>
        </p:txBody>
      </p:sp>
      <p:pic>
        <p:nvPicPr>
          <p:cNvPr id="9" name="Εικόνα 6" descr="Image result for image erasm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92813"/>
            <a:ext cx="3743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Εικόνα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767001" y="5952444"/>
            <a:ext cx="987879" cy="905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9 - Εικόνα" descr="52833093_1258558827631474_5252868869864816640_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45005" y="6008687"/>
            <a:ext cx="11160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883787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theme/theme1.xml><?xml version="1.0" encoding="utf-8"?>
<a:theme xmlns:a="http://schemas.openxmlformats.org/drawingml/2006/main" name="tf16411253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7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_19715928_TF16411253.potx" id="{5548B0A4-E3E8-4A4C-81FD-A370BFABF591}" vid="{3ED8B33C-E145-4F47-A5F9-E9F399F7D031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8A50AA-654B-45CA-B6AD-FDA9E9535EF9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fb0879af-3eba-417a-a55a-ffe6dcd6ca77"/>
    <ds:schemaRef ds:uri="6dc4bcd6-49db-4c07-9060-8acfc67cef9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4F06F66-218D-4D1C-873A-158A1848B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tf16411253</Template>
  <TotalTime>0</TotalTime>
  <Words>875</Words>
  <Application>Microsoft Office PowerPoint</Application>
  <PresentationFormat>Προσαρμογή</PresentationFormat>
  <Paragraphs>125</Paragraphs>
  <Slides>16</Slides>
  <Notes>15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tf16411253</vt:lpstr>
      <vt:lpstr>The Greek  Educational System Kefala Eleni-Eirini</vt:lpstr>
      <vt:lpstr>The Greek Educational System</vt:lpstr>
      <vt:lpstr>Structure of the Greek Education System </vt:lpstr>
      <vt:lpstr>Παρουσίαση του PowerPoint</vt:lpstr>
      <vt:lpstr>School categories</vt:lpstr>
      <vt:lpstr>Structure of the Greek Education System </vt:lpstr>
      <vt:lpstr>Primary education </vt:lpstr>
      <vt:lpstr>Structure of the Greek Education System </vt:lpstr>
      <vt:lpstr>Secondary education </vt:lpstr>
      <vt:lpstr>  Structure of the Greek Education System</vt:lpstr>
      <vt:lpstr>  Structure of the Greek Education System</vt:lpstr>
      <vt:lpstr>Panellinies</vt:lpstr>
      <vt:lpstr>Higher Education  </vt:lpstr>
      <vt:lpstr> </vt:lpstr>
      <vt:lpstr>"νους υγιής εν σώματι υγιεί (= ‘a healthy mind in a healthy body’</vt:lpstr>
      <vt:lpstr>Thank  you  for  your 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2019-09-29T12:15:14Z</dcterms:created>
  <dcterms:modified xsi:type="dcterms:W3CDTF">2019-10-07T08:15:48Z</dcterms:modified>
</cp:coreProperties>
</file>