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57" r:id="rId4"/>
    <p:sldId id="264" r:id="rId5"/>
    <p:sldId id="258" r:id="rId6"/>
    <p:sldId id="265" r:id="rId7"/>
    <p:sldId id="259" r:id="rId8"/>
    <p:sldId id="263" r:id="rId9"/>
    <p:sldId id="260" r:id="rId10"/>
    <p:sldId id="266" r:id="rId11"/>
    <p:sldId id="261" r:id="rId12"/>
    <p:sldId id="267" r:id="rId13"/>
    <p:sldId id="262"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22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l-GR" smtClean="0"/>
              <a:t>Στυλ κύριου τίτλου</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C0391F7-AA27-4622-AE48-E7F4267E82E3}" type="datetimeFigureOut">
              <a:rPr lang="el-GR" smtClean="0"/>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C0391F7-AA27-4622-AE48-E7F4267E82E3}" type="datetimeFigureOut">
              <a:rPr lang="el-GR" smtClean="0"/>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C0391F7-AA27-4622-AE48-E7F4267E82E3}" type="datetimeFigureOut">
              <a:rPr lang="el-GR" smtClean="0"/>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10"/>
          </p:nvPr>
        </p:nvSpPr>
        <p:spPr/>
        <p:txBody>
          <a:bodyPr/>
          <a:lstStyle/>
          <a:p>
            <a:fld id="{8C0391F7-AA27-4622-AE48-E7F4267E82E3}" type="datetimeFigureOut">
              <a:rPr lang="el-GR" smtClean="0"/>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l-GR" smtClean="0"/>
              <a:t>Στυλ κύριου τίτλου</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C0391F7-AA27-4622-AE48-E7F4267E82E3}" type="datetimeFigureOut">
              <a:rPr lang="el-GR" smtClean="0"/>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C0391F7-AA27-4622-AE48-E7F4267E82E3}" type="datetimeFigureOut">
              <a:rPr lang="el-GR" smtClean="0"/>
              <a:t>19/11/2019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8C0391F7-AA27-4622-AE48-E7F4267E82E3}" type="datetimeFigureOut">
              <a:rPr lang="el-GR" smtClean="0"/>
              <a:t>19/11/2019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8C0391F7-AA27-4622-AE48-E7F4267E82E3}" type="datetimeFigureOut">
              <a:rPr lang="el-GR" smtClean="0"/>
              <a:t>19/11/2019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391F7-AA27-4622-AE48-E7F4267E82E3}" type="datetimeFigureOut">
              <a:rPr lang="el-GR" smtClean="0"/>
              <a:t>19/11/2019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l-GR" smtClean="0"/>
              <a:t>Στυλ κύριου τίτλου</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C0391F7-AA27-4622-AE48-E7F4267E82E3}" type="datetimeFigureOut">
              <a:rPr lang="el-GR" smtClean="0"/>
              <a:t>19/11/2019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l-GR" smtClean="0"/>
              <a:t>Στυλ κύριου τίτλου</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C0391F7-AA27-4622-AE48-E7F4267E82E3}" type="datetimeFigureOut">
              <a:rPr lang="el-GR" smtClean="0"/>
              <a:t>19/11/2019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4D1709-DF3B-4AED-A02B-EEE7DC578CAE}" type="slidenum">
              <a:rPr lang="el-GR" smtClean="0"/>
              <a:t>‹#›</a:t>
            </a:fld>
            <a:endParaRPr lang="el-GR"/>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l-GR" smtClean="0"/>
              <a:t>Κάντε κλικ στο εικονίδιο για να προσθέσετε μια εικόνα</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C0391F7-AA27-4622-AE48-E7F4267E82E3}" type="datetimeFigureOut">
              <a:rPr lang="el-GR" smtClean="0"/>
              <a:t>19/11/2019</a:t>
            </a:fld>
            <a:endParaRPr lang="el-G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A4D1709-DF3B-4AED-A02B-EEE7DC578CAE}" type="slidenum">
              <a:rPr lang="el-GR" smtClean="0"/>
              <a:t>‹#›</a:t>
            </a:fld>
            <a:endParaRPr lang="el-GR"/>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hyperlink" Target="https://www.britannica.com/topic/Humboldt-University-of-Berlin" TargetMode="External"/><Relationship Id="rId3" Type="http://schemas.openxmlformats.org/officeDocument/2006/relationships/hyperlink" Target="https://www.britannica.com/science/function-mathematics" TargetMode="External"/><Relationship Id="rId7" Type="http://schemas.openxmlformats.org/officeDocument/2006/relationships/hyperlink" Target="https://www.britannica.com/science/mathematics" TargetMode="External"/><Relationship Id="rId2" Type="http://schemas.openxmlformats.org/officeDocument/2006/relationships/image" Target="../media/image11.jpg"/><Relationship Id="rId1" Type="http://schemas.openxmlformats.org/officeDocument/2006/relationships/slideLayout" Target="../slideLayouts/slideLayout8.xml"/><Relationship Id="rId6" Type="http://schemas.openxmlformats.org/officeDocument/2006/relationships/hyperlink" Target="https://www.britannica.com/place/Asyut-Barrage" TargetMode="External"/><Relationship Id="rId11" Type="http://schemas.openxmlformats.org/officeDocument/2006/relationships/image" Target="../media/image12.png"/><Relationship Id="rId5" Type="http://schemas.openxmlformats.org/officeDocument/2006/relationships/hyperlink" Target="https://www.britannica.com/place/Asyut-Egypt" TargetMode="External"/><Relationship Id="rId10" Type="http://schemas.openxmlformats.org/officeDocument/2006/relationships/hyperlink" Target="https://www.britannica.com/biography/Hermann-Minkowski" TargetMode="External"/><Relationship Id="rId4" Type="http://schemas.openxmlformats.org/officeDocument/2006/relationships/hyperlink" Target="https://www.britannica.com/science/calculus-of-variations-mathematics" TargetMode="External"/><Relationship Id="rId9" Type="http://schemas.openxmlformats.org/officeDocument/2006/relationships/hyperlink" Target="https://www.britannica.com/topic/University-of-Gottinge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britannica.com/topic/University-of-Munich"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s://www.thefamouspeople.com/scientists.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9512" y="235968"/>
            <a:ext cx="7117180" cy="1368151"/>
          </a:xfrm>
        </p:spPr>
        <p:txBody>
          <a:bodyPr>
            <a:normAutofit/>
          </a:bodyPr>
          <a:lstStyle/>
          <a:p>
            <a:r>
              <a:rPr lang="en-US" b="1" u="sng" dirty="0" smtClean="0">
                <a:solidFill>
                  <a:srgbClr val="7030A0"/>
                </a:solidFill>
              </a:rPr>
              <a:t>Greek </a:t>
            </a:r>
            <a:r>
              <a:rPr lang="en-US" b="1" u="sng" dirty="0">
                <a:solidFill>
                  <a:srgbClr val="7030A0"/>
                </a:solidFill>
              </a:rPr>
              <a:t>Scientists</a:t>
            </a:r>
            <a:r>
              <a:rPr lang="en-US" b="0" u="sng" dirty="0">
                <a:solidFill>
                  <a:srgbClr val="7030A0"/>
                </a:solidFill>
              </a:rPr>
              <a:t/>
            </a:r>
            <a:br>
              <a:rPr lang="en-US" b="0" u="sng" dirty="0">
                <a:solidFill>
                  <a:srgbClr val="7030A0"/>
                </a:solidFill>
              </a:rPr>
            </a:br>
            <a:endParaRPr lang="el-GR" u="sng" dirty="0">
              <a:solidFill>
                <a:srgbClr val="7030A0"/>
              </a:solidFill>
            </a:endParaRPr>
          </a:p>
        </p:txBody>
      </p:sp>
      <p:sp>
        <p:nvSpPr>
          <p:cNvPr id="3" name="Υπότιτλος 2"/>
          <p:cNvSpPr>
            <a:spLocks noGrp="1"/>
          </p:cNvSpPr>
          <p:nvPr>
            <p:ph type="subTitle" idx="1"/>
          </p:nvPr>
        </p:nvSpPr>
        <p:spPr>
          <a:xfrm>
            <a:off x="251520" y="1604119"/>
            <a:ext cx="7875102" cy="5137249"/>
          </a:xfrm>
        </p:spPr>
        <p:txBody>
          <a:bodyPr>
            <a:normAutofit fontScale="92500" lnSpcReduction="20000"/>
          </a:bodyPr>
          <a:lstStyle/>
          <a:p>
            <a:r>
              <a:rPr lang="en-US" b="1" u="sng" dirty="0"/>
              <a:t>Greeks have been responsible for much of what we use and enjoy today</a:t>
            </a:r>
            <a:r>
              <a:rPr lang="en-US" b="1" dirty="0"/>
              <a:t>. Imagine life without their inventions and discoveries – the concept of democracy would be unknown, philosophy wouldn’t have existed and no cartography and thus no navigation. </a:t>
            </a:r>
            <a:endParaRPr lang="en-US" b="1" dirty="0" smtClean="0"/>
          </a:p>
          <a:p>
            <a:r>
              <a:rPr lang="en-US" b="1" dirty="0" smtClean="0"/>
              <a:t>Did </a:t>
            </a:r>
            <a:r>
              <a:rPr lang="en-US" b="1" dirty="0"/>
              <a:t>you know that the alarm clock that wakes you up every morning to get set for the day on time was first invented by the Greeks? Yes, though the first kinds of alarm used by the Greeks weren’t as that of the present-day buzzers, they are however credited for inventing the concept of having alarm clocks. The odometer that measures the distance travelled by a vehicle has become one of the most widely employed gadgets of the current world. But did you know that it too has its roots back in Greece? And that isn’t it – Geometry, one of the oldest branches of mathematics, was studied by the Egyptians and Babylonians but it were the Greeks who laid the foundation for modern-day geometry. </a:t>
            </a:r>
            <a:endParaRPr lang="el-GR"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757" y="116633"/>
            <a:ext cx="1256644"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9 - Εικόνα" descr="52833093_1258558827631474_5252868869864816640_n.png"/>
          <p:cNvPicPr>
            <a:picLocks noChangeAspect="1" noChangeArrowheads="1"/>
          </p:cNvPicPr>
          <p:nvPr/>
        </p:nvPicPr>
        <p:blipFill>
          <a:blip r:embed="rId3"/>
          <a:srcRect/>
          <a:stretch>
            <a:fillRect/>
          </a:stretch>
        </p:blipFill>
        <p:spPr bwMode="auto">
          <a:xfrm>
            <a:off x="8027987" y="5949280"/>
            <a:ext cx="1116013" cy="849313"/>
          </a:xfrm>
          <a:prstGeom prst="rect">
            <a:avLst/>
          </a:prstGeom>
          <a:noFill/>
          <a:ln w="9525">
            <a:noFill/>
            <a:miter lim="800000"/>
            <a:headEnd/>
            <a:tailEnd/>
          </a:ln>
        </p:spPr>
      </p:pic>
      <p:pic>
        <p:nvPicPr>
          <p:cNvPr id="6" name="Εικόνα 6" descr="Image result for image erasmus"/>
          <p:cNvPicPr>
            <a:picLocks noChangeAspect="1" noChangeArrowheads="1"/>
          </p:cNvPicPr>
          <p:nvPr/>
        </p:nvPicPr>
        <p:blipFill>
          <a:blip r:embed="rId4"/>
          <a:srcRect/>
          <a:stretch>
            <a:fillRect/>
          </a:stretch>
        </p:blipFill>
        <p:spPr bwMode="auto">
          <a:xfrm>
            <a:off x="5148064" y="116632"/>
            <a:ext cx="2373923" cy="548680"/>
          </a:xfrm>
          <a:prstGeom prst="rect">
            <a:avLst/>
          </a:prstGeom>
          <a:noFill/>
          <a:ln w="9525">
            <a:noFill/>
            <a:miter lim="800000"/>
            <a:headEnd/>
            <a:tailEnd/>
          </a:ln>
        </p:spPr>
      </p:pic>
    </p:spTree>
    <p:extLst>
      <p:ext uri="{BB962C8B-B14F-4D97-AF65-F5344CB8AC3E}">
        <p14:creationId xmlns:p14="http://schemas.microsoft.com/office/powerpoint/2010/main" val="1964327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860375"/>
            <a:ext cx="8424936" cy="5664969"/>
          </a:xfrm>
        </p:spPr>
        <p:txBody>
          <a:bodyPr>
            <a:noAutofit/>
          </a:bodyPr>
          <a:lstStyle/>
          <a:p>
            <a:r>
              <a:rPr lang="en-US" sz="2400" dirty="0">
                <a:solidFill>
                  <a:prstClr val="white"/>
                </a:solidFill>
                <a:latin typeface="open-sans"/>
              </a:rPr>
              <a:t>He pursued higher education </a:t>
            </a:r>
            <a:r>
              <a:rPr lang="en-US" sz="2400" dirty="0" smtClean="0">
                <a:solidFill>
                  <a:prstClr val="white"/>
                </a:solidFill>
                <a:latin typeface="open-sans"/>
              </a:rPr>
              <a:t>from </a:t>
            </a:r>
            <a:r>
              <a:rPr lang="en-US" sz="2400" dirty="0">
                <a:solidFill>
                  <a:prstClr val="white"/>
                </a:solidFill>
                <a:latin typeface="open-sans"/>
              </a:rPr>
              <a:t>Athens where he was taught by the best teachers of the day. Aristo of Chios and </a:t>
            </a:r>
            <a:r>
              <a:rPr lang="en-US" sz="2400" dirty="0" err="1">
                <a:solidFill>
                  <a:prstClr val="white"/>
                </a:solidFill>
                <a:latin typeface="open-sans"/>
              </a:rPr>
              <a:t>Arcesilaus</a:t>
            </a:r>
            <a:r>
              <a:rPr lang="en-US" sz="2400" dirty="0">
                <a:solidFill>
                  <a:prstClr val="white"/>
                </a:solidFill>
                <a:latin typeface="open-sans"/>
              </a:rPr>
              <a:t> in particular left a lasting impression on the budding philosopher. His reputation as a mathematician was affirmed when he measured the circumference of the earth using the shadows cast by the sun. </a:t>
            </a:r>
            <a:endParaRPr lang="el-GR" sz="2400" dirty="0" smtClean="0">
              <a:solidFill>
                <a:prstClr val="white"/>
              </a:solidFill>
              <a:latin typeface="open-sans"/>
            </a:endParaRPr>
          </a:p>
          <a:p>
            <a:r>
              <a:rPr lang="en-US" sz="2400" dirty="0" smtClean="0">
                <a:solidFill>
                  <a:prstClr val="white"/>
                </a:solidFill>
                <a:latin typeface="open-sans"/>
              </a:rPr>
              <a:t>He </a:t>
            </a:r>
            <a:r>
              <a:rPr lang="en-US" sz="2400" dirty="0">
                <a:solidFill>
                  <a:prstClr val="white"/>
                </a:solidFill>
                <a:latin typeface="open-sans"/>
              </a:rPr>
              <a:t>also made immense contribution to the field of geography by demarcating the five different climate zones existing in the earth. In fact the term geography was also coined by this eminent scientist. It can be unarguably said that this erudite scientist made discoveries that were way ahead of his time. Read on to know more about his life and works</a:t>
            </a:r>
            <a:endParaRPr lang="el-GR" sz="2400" dirty="0"/>
          </a:p>
        </p:txBody>
      </p:sp>
      <p:sp>
        <p:nvSpPr>
          <p:cNvPr id="5" name="Θέση κειμένου 3"/>
          <p:cNvSpPr>
            <a:spLocks noGrp="1"/>
          </p:cNvSpPr>
          <p:nvPr>
            <p:ph type="title"/>
          </p:nvPr>
        </p:nvSpPr>
        <p:spPr>
          <a:xfrm>
            <a:off x="3707904" y="93120"/>
            <a:ext cx="2948682" cy="767256"/>
          </a:xfrm>
        </p:spPr>
        <p:txBody>
          <a:bodyPr/>
          <a:lstStyle/>
          <a:p>
            <a:r>
              <a:rPr lang="en-US" sz="2800" b="1" dirty="0">
                <a:solidFill>
                  <a:srgbClr val="0070C0"/>
                </a:solidFill>
                <a:latin typeface="Guardian Egyptian Web"/>
              </a:rPr>
              <a:t>Eratosthenes</a:t>
            </a:r>
            <a:endParaRPr lang="el-GR" sz="2800" b="1" dirty="0">
              <a:solidFill>
                <a:srgbClr val="0070C0"/>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116632"/>
            <a:ext cx="1035600" cy="949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9636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35696" y="116633"/>
            <a:ext cx="3816424" cy="864096"/>
          </a:xfrm>
        </p:spPr>
        <p:txBody>
          <a:bodyPr/>
          <a:lstStyle/>
          <a:p>
            <a:r>
              <a:rPr lang="en-US" sz="2800" b="1" dirty="0">
                <a:solidFill>
                  <a:srgbClr val="002060"/>
                </a:solidFill>
                <a:latin typeface="Guardian Egyptian Web"/>
              </a:rPr>
              <a:t>Hipparchus</a:t>
            </a:r>
            <a:br>
              <a:rPr lang="en-US" sz="2800" b="1" dirty="0">
                <a:solidFill>
                  <a:srgbClr val="002060"/>
                </a:solidFill>
                <a:latin typeface="Guardian Egyptian Web"/>
              </a:rPr>
            </a:br>
            <a:endParaRPr lang="el-GR" sz="2800" b="1" dirty="0">
              <a:solidFill>
                <a:srgbClr val="002060"/>
              </a:solidFill>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09640" y="1844824"/>
            <a:ext cx="3234359" cy="3528392"/>
          </a:xfrm>
        </p:spPr>
      </p:pic>
      <p:sp>
        <p:nvSpPr>
          <p:cNvPr id="4" name="Θέση κειμένου 3"/>
          <p:cNvSpPr>
            <a:spLocks noGrp="1"/>
          </p:cNvSpPr>
          <p:nvPr>
            <p:ph type="body" sz="half" idx="2"/>
          </p:nvPr>
        </p:nvSpPr>
        <p:spPr>
          <a:xfrm>
            <a:off x="107504" y="620688"/>
            <a:ext cx="5616624" cy="6237312"/>
          </a:xfrm>
        </p:spPr>
        <p:txBody>
          <a:bodyPr>
            <a:normAutofit fontScale="85000" lnSpcReduction="20000"/>
          </a:bodyPr>
          <a:lstStyle/>
          <a:p>
            <a:pPr marL="171450" indent="-171450">
              <a:buFont typeface="Courier New" pitchFamily="49" charset="0"/>
              <a:buChar char="o"/>
            </a:pPr>
            <a:r>
              <a:rPr lang="en-US" sz="2400" dirty="0" smtClean="0"/>
              <a:t>Hipparchus </a:t>
            </a:r>
            <a:r>
              <a:rPr lang="en-US" sz="2400" dirty="0"/>
              <a:t>was a Greek astronomer and mathematician. He is known for discovering the change in the orientation of the Earth’s axis and the axis of other planets with respect to the center of the Sun</a:t>
            </a:r>
            <a:r>
              <a:rPr lang="en-US" sz="2400" dirty="0" smtClean="0"/>
              <a:t>.</a:t>
            </a:r>
            <a:endParaRPr lang="el-GR" sz="2400" dirty="0" smtClean="0"/>
          </a:p>
          <a:p>
            <a:pPr marL="171450" indent="-171450">
              <a:buFont typeface="Courier New" pitchFamily="49" charset="0"/>
              <a:buChar char="o"/>
            </a:pPr>
            <a:r>
              <a:rPr lang="en-US" sz="2400" dirty="0" smtClean="0"/>
              <a:t> </a:t>
            </a:r>
            <a:r>
              <a:rPr lang="en-US" sz="2400" dirty="0"/>
              <a:t>He was also the inventor of trigonometry. He had immense in geography and was one of the most famous astronomers in ancient times. He made the first models of the motion taken by the Sun and the Moon which are considered very accurate even in modern times. It is believed that he had used the mathematical formulas derived by the Mesopotamians and the Babylonians over the centuries to arrive at his conclusions</a:t>
            </a:r>
            <a:r>
              <a:rPr lang="en-US" sz="2400" dirty="0" smtClean="0"/>
              <a:t>.</a:t>
            </a:r>
          </a:p>
          <a:p>
            <a:pPr marL="171450" indent="-171450">
              <a:buFont typeface="Courier New" pitchFamily="49" charset="0"/>
              <a:buChar char="o"/>
            </a:pPr>
            <a:r>
              <a:rPr lang="en-US" dirty="0" smtClean="0"/>
              <a:t> He was the founder of trigonometric tables and was the first one to solve many of the problems related to the trigonometry of spheres. He was possibly the first astronomer to predict the occurrence of solar eclipses with the help of trigonometry and his theories on the movement of the Sun and the Moon. His other great discovery was the accurate calculation of the equinox precession, creation of the first star catalog in the western world, development of the ‘astrolabe’ and the ‘armillary sphere’. His discoveries and creations could only be superseded after three centuries by Claudius </a:t>
            </a:r>
            <a:r>
              <a:rPr lang="en-US" dirty="0" err="1" smtClean="0"/>
              <a:t>Ptolemaeus</a:t>
            </a:r>
            <a:r>
              <a:rPr lang="en-US" dirty="0" smtClean="0"/>
              <a:t>. Very few documents are available on his life and works.</a:t>
            </a:r>
            <a:endParaRPr lang="el-GR"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1575" y="116632"/>
            <a:ext cx="1622425" cy="148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3816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a:solidFill>
                  <a:srgbClr val="2F2020"/>
                </a:solidFill>
                <a:latin typeface="Guardian Egyptian Web"/>
              </a:rPr>
              <a:t>Hipparchus</a:t>
            </a:r>
            <a:endParaRPr lang="el-GR" sz="3200" b="1" dirty="0"/>
          </a:p>
        </p:txBody>
      </p:sp>
      <p:sp>
        <p:nvSpPr>
          <p:cNvPr id="3" name="Θέση περιεχομένου 2"/>
          <p:cNvSpPr>
            <a:spLocks noGrp="1"/>
          </p:cNvSpPr>
          <p:nvPr>
            <p:ph idx="1"/>
          </p:nvPr>
        </p:nvSpPr>
        <p:spPr>
          <a:xfrm>
            <a:off x="179512" y="1772816"/>
            <a:ext cx="6840761" cy="4088234"/>
          </a:xfrm>
        </p:spPr>
        <p:txBody>
          <a:bodyPr>
            <a:normAutofit lnSpcReduction="10000"/>
          </a:bodyPr>
          <a:lstStyle/>
          <a:p>
            <a:pPr marL="171450" lvl="0" indent="-171450">
              <a:buClr>
                <a:srgbClr val="FEDD78"/>
              </a:buClr>
              <a:buFont typeface="Courier New" pitchFamily="49" charset="0"/>
              <a:buChar char="o"/>
            </a:pPr>
            <a:endParaRPr lang="el-GR" dirty="0" smtClean="0">
              <a:solidFill>
                <a:prstClr val="white"/>
              </a:solidFill>
            </a:endParaRPr>
          </a:p>
          <a:p>
            <a:pPr marL="171450" lvl="0" indent="-171450">
              <a:buClr>
                <a:srgbClr val="FEDD78"/>
              </a:buClr>
              <a:buFont typeface="Courier New" pitchFamily="49" charset="0"/>
              <a:buChar char="o"/>
            </a:pPr>
            <a:r>
              <a:rPr lang="en-US" dirty="0" smtClean="0">
                <a:solidFill>
                  <a:prstClr val="white"/>
                </a:solidFill>
              </a:rPr>
              <a:t>He </a:t>
            </a:r>
            <a:r>
              <a:rPr lang="en-US" dirty="0">
                <a:solidFill>
                  <a:prstClr val="white"/>
                </a:solidFill>
              </a:rPr>
              <a:t>was the founder of trigonometric tables and was the first one to solve many of the problems related to the trigonometry of spheres. He was possibly the first astronomer to predict the occurrence of solar eclipses with the help of trigonometry and his theories on the movement of the Sun and the Moon. </a:t>
            </a:r>
            <a:endParaRPr lang="el-GR" dirty="0" smtClean="0">
              <a:solidFill>
                <a:prstClr val="white"/>
              </a:solidFill>
            </a:endParaRPr>
          </a:p>
          <a:p>
            <a:pPr marL="171450" lvl="0" indent="-171450">
              <a:buClr>
                <a:srgbClr val="FEDD78"/>
              </a:buClr>
              <a:buFont typeface="Courier New" pitchFamily="49" charset="0"/>
              <a:buChar char="o"/>
            </a:pPr>
            <a:r>
              <a:rPr lang="en-US" dirty="0" smtClean="0">
                <a:solidFill>
                  <a:prstClr val="white"/>
                </a:solidFill>
              </a:rPr>
              <a:t>His </a:t>
            </a:r>
            <a:r>
              <a:rPr lang="en-US" dirty="0">
                <a:solidFill>
                  <a:prstClr val="white"/>
                </a:solidFill>
              </a:rPr>
              <a:t>other great discovery was the accurate calculation of the equinox precession, creation of the first star catalog in the western world, development of the ‘astrolabe’ and the ‘armillary sphere’. His discoveries and creations could only be superseded after three centuries by Claudius </a:t>
            </a:r>
            <a:r>
              <a:rPr lang="en-US" dirty="0" err="1">
                <a:solidFill>
                  <a:prstClr val="white"/>
                </a:solidFill>
              </a:rPr>
              <a:t>Ptolemaeus</a:t>
            </a:r>
            <a:r>
              <a:rPr lang="en-US" dirty="0">
                <a:solidFill>
                  <a:prstClr val="white"/>
                </a:solidFill>
              </a:rPr>
              <a:t>. Very few documents are available on his life and works.</a:t>
            </a:r>
            <a:endParaRPr lang="el-GR" dirty="0">
              <a:solidFill>
                <a:prstClr val="white"/>
              </a:solidFill>
            </a:endParaRPr>
          </a:p>
          <a:p>
            <a:endParaRPr lang="el-G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1575" y="44624"/>
            <a:ext cx="1622425" cy="148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6454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79712" y="133471"/>
            <a:ext cx="3960440" cy="1185861"/>
          </a:xfrm>
        </p:spPr>
        <p:txBody>
          <a:bodyPr/>
          <a:lstStyle/>
          <a:p>
            <a:r>
              <a:rPr lang="en-US" sz="2800" b="1" dirty="0" err="1">
                <a:solidFill>
                  <a:srgbClr val="7030A0"/>
                </a:solidFill>
              </a:rPr>
              <a:t>Constantin</a:t>
            </a:r>
            <a:r>
              <a:rPr lang="en-US" sz="2800" b="1" dirty="0">
                <a:solidFill>
                  <a:srgbClr val="7030A0"/>
                </a:solidFill>
              </a:rPr>
              <a:t> </a:t>
            </a:r>
            <a:r>
              <a:rPr lang="en-US" sz="2800" b="1" dirty="0" err="1">
                <a:solidFill>
                  <a:srgbClr val="7030A0"/>
                </a:solidFill>
              </a:rPr>
              <a:t>Carathéodory</a:t>
            </a:r>
            <a:endParaRPr lang="en-US" sz="2800" b="1" dirty="0">
              <a:solidFill>
                <a:srgbClr val="7030A0"/>
              </a:solidFill>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72200" y="1916832"/>
            <a:ext cx="2598331" cy="3456384"/>
          </a:xfrm>
        </p:spPr>
      </p:pic>
      <p:sp>
        <p:nvSpPr>
          <p:cNvPr id="4" name="Θέση κειμένου 3"/>
          <p:cNvSpPr>
            <a:spLocks noGrp="1"/>
          </p:cNvSpPr>
          <p:nvPr>
            <p:ph type="body" sz="half" idx="2"/>
          </p:nvPr>
        </p:nvSpPr>
        <p:spPr>
          <a:xfrm>
            <a:off x="107504" y="1631949"/>
            <a:ext cx="6192688" cy="4965403"/>
          </a:xfrm>
        </p:spPr>
        <p:txBody>
          <a:bodyPr>
            <a:normAutofit fontScale="70000" lnSpcReduction="20000"/>
          </a:bodyPr>
          <a:lstStyle/>
          <a:p>
            <a:pPr marL="171450" indent="-171450">
              <a:buFont typeface="Courier New" pitchFamily="49" charset="0"/>
              <a:buChar char="o"/>
            </a:pPr>
            <a:endParaRPr lang="el-GR" dirty="0" smtClean="0">
              <a:latin typeface="Montserrat"/>
            </a:endParaRPr>
          </a:p>
          <a:p>
            <a:pPr marL="171450" indent="-171450">
              <a:buFont typeface="Courier New" pitchFamily="49" charset="0"/>
              <a:buChar char="o"/>
            </a:pPr>
            <a:r>
              <a:rPr lang="en-US" sz="2400" b="1" dirty="0" smtClean="0">
                <a:latin typeface="Montserrat"/>
              </a:rPr>
              <a:t>German </a:t>
            </a:r>
            <a:r>
              <a:rPr lang="en-US" sz="2400" b="1" dirty="0">
                <a:latin typeface="Montserrat"/>
              </a:rPr>
              <a:t>mathematician of Greek origin who made important contributions to the theory of real </a:t>
            </a:r>
            <a:r>
              <a:rPr lang="en-US" sz="2400" b="1" u="sng" dirty="0">
                <a:latin typeface="Montserrat"/>
                <a:hlinkClick r:id="rId3"/>
              </a:rPr>
              <a:t>functions</a:t>
            </a:r>
            <a:r>
              <a:rPr lang="en-US" sz="2400" b="1" dirty="0">
                <a:latin typeface="Montserrat"/>
              </a:rPr>
              <a:t>, to the </a:t>
            </a:r>
            <a:r>
              <a:rPr lang="en-US" sz="2400" b="1" u="sng" dirty="0">
                <a:latin typeface="Montserrat"/>
                <a:hlinkClick r:id="rId4"/>
              </a:rPr>
              <a:t>calculus of variations</a:t>
            </a:r>
            <a:r>
              <a:rPr lang="en-US" sz="2400" b="1" dirty="0">
                <a:latin typeface="Montserrat"/>
              </a:rPr>
              <a:t>, and to the theory of point-set measure</a:t>
            </a:r>
            <a:r>
              <a:rPr lang="en-US" sz="2400" b="1" dirty="0" smtClean="0">
                <a:latin typeface="Montserrat"/>
              </a:rPr>
              <a:t>.</a:t>
            </a:r>
            <a:r>
              <a:rPr lang="en-US" sz="2400" b="1" dirty="0">
                <a:latin typeface="Montserrat"/>
              </a:rPr>
              <a:t> </a:t>
            </a:r>
            <a:endParaRPr lang="el-GR" sz="2400" b="1" dirty="0" smtClean="0">
              <a:latin typeface="Montserrat"/>
            </a:endParaRPr>
          </a:p>
          <a:p>
            <a:pPr marL="171450" indent="-171450">
              <a:buFont typeface="Courier New" pitchFamily="49" charset="0"/>
              <a:buChar char="o"/>
            </a:pPr>
            <a:r>
              <a:rPr lang="en-US" sz="2400" b="1" dirty="0" smtClean="0">
                <a:latin typeface="Montserrat"/>
              </a:rPr>
              <a:t>After </a:t>
            </a:r>
            <a:r>
              <a:rPr lang="en-US" sz="2400" b="1" dirty="0">
                <a:latin typeface="Montserrat"/>
              </a:rPr>
              <a:t>two years as an assistant engineer with the British </a:t>
            </a:r>
            <a:r>
              <a:rPr lang="en-US" sz="2400" b="1" u="sng" dirty="0" err="1">
                <a:latin typeface="Montserrat"/>
                <a:hlinkClick r:id="rId5"/>
              </a:rPr>
              <a:t>Asyūṭ</a:t>
            </a:r>
            <a:r>
              <a:rPr lang="en-US" sz="2400" b="1" dirty="0">
                <a:latin typeface="Montserrat"/>
              </a:rPr>
              <a:t> </a:t>
            </a:r>
            <a:r>
              <a:rPr lang="en-US" sz="2400" b="1" u="sng" dirty="0">
                <a:latin typeface="Montserrat"/>
                <a:hlinkClick r:id="rId6"/>
              </a:rPr>
              <a:t>Dam</a:t>
            </a:r>
            <a:r>
              <a:rPr lang="en-US" sz="2400" b="1" dirty="0">
                <a:latin typeface="Montserrat"/>
              </a:rPr>
              <a:t> project in Egypt, </a:t>
            </a:r>
            <a:r>
              <a:rPr lang="en-US" sz="2400" b="1" dirty="0" err="1">
                <a:latin typeface="Montserrat"/>
              </a:rPr>
              <a:t>Carathéodory</a:t>
            </a:r>
            <a:r>
              <a:rPr lang="en-US" sz="2400" b="1" dirty="0">
                <a:latin typeface="Montserrat"/>
              </a:rPr>
              <a:t> began his study of </a:t>
            </a:r>
            <a:r>
              <a:rPr lang="en-US" sz="2400" b="1" u="sng" dirty="0">
                <a:latin typeface="Montserrat"/>
                <a:hlinkClick r:id="rId7"/>
              </a:rPr>
              <a:t>mathematics</a:t>
            </a:r>
            <a:r>
              <a:rPr lang="en-US" sz="2400" b="1" dirty="0">
                <a:latin typeface="Montserrat"/>
              </a:rPr>
              <a:t> at the </a:t>
            </a:r>
            <a:r>
              <a:rPr lang="en-US" sz="2400" b="1" u="sng" dirty="0">
                <a:latin typeface="Montserrat"/>
                <a:hlinkClick r:id="rId8"/>
              </a:rPr>
              <a:t>University of Berlin</a:t>
            </a:r>
            <a:r>
              <a:rPr lang="en-US" sz="2400" b="1" dirty="0">
                <a:latin typeface="Montserrat"/>
              </a:rPr>
              <a:t> in 1900</a:t>
            </a:r>
            <a:r>
              <a:rPr lang="en-US" sz="2400" b="1" dirty="0" smtClean="0">
                <a:latin typeface="Montserrat"/>
              </a:rPr>
              <a:t>.</a:t>
            </a:r>
            <a:endParaRPr lang="el-GR" sz="2400" b="1" dirty="0" smtClean="0">
              <a:latin typeface="Montserrat"/>
            </a:endParaRPr>
          </a:p>
          <a:p>
            <a:pPr marL="171450" indent="-171450">
              <a:buFont typeface="Courier New" pitchFamily="49" charset="0"/>
              <a:buChar char="o"/>
            </a:pPr>
            <a:r>
              <a:rPr lang="en-US" sz="2400" b="1" dirty="0" smtClean="0">
                <a:latin typeface="Montserrat"/>
              </a:rPr>
              <a:t> </a:t>
            </a:r>
            <a:r>
              <a:rPr lang="en-US" sz="2400" b="1" dirty="0">
                <a:latin typeface="Montserrat"/>
              </a:rPr>
              <a:t>In 1902 he entered the </a:t>
            </a:r>
            <a:r>
              <a:rPr lang="en-US" sz="2400" b="1" u="sng" dirty="0">
                <a:latin typeface="Montserrat"/>
                <a:hlinkClick r:id="rId9"/>
              </a:rPr>
              <a:t>University of </a:t>
            </a:r>
            <a:r>
              <a:rPr lang="en-US" sz="2400" b="1" u="sng" dirty="0" err="1">
                <a:latin typeface="Montserrat"/>
                <a:hlinkClick r:id="rId9"/>
              </a:rPr>
              <a:t>Göttingen</a:t>
            </a:r>
            <a:r>
              <a:rPr lang="en-US" sz="2400" b="1" dirty="0">
                <a:latin typeface="Montserrat"/>
              </a:rPr>
              <a:t>, where he received a Ph.D. (1904) under the German mathematician </a:t>
            </a:r>
            <a:r>
              <a:rPr lang="en-US" sz="2400" b="1" u="sng" dirty="0">
                <a:latin typeface="Montserrat"/>
                <a:hlinkClick r:id="rId10"/>
              </a:rPr>
              <a:t>Hermann </a:t>
            </a:r>
            <a:r>
              <a:rPr lang="en-US" sz="2400" b="1" u="sng" dirty="0" err="1">
                <a:latin typeface="Montserrat"/>
                <a:hlinkClick r:id="rId10"/>
              </a:rPr>
              <a:t>Minkowski</a:t>
            </a:r>
            <a:r>
              <a:rPr lang="en-US" sz="2400" b="1" dirty="0">
                <a:latin typeface="Montserrat"/>
              </a:rPr>
              <a:t>. After teaching at the Universities of Hannover (1909), Breslau (1910–13), </a:t>
            </a:r>
            <a:r>
              <a:rPr lang="en-US" sz="2400" b="1" dirty="0" err="1">
                <a:latin typeface="Montserrat"/>
              </a:rPr>
              <a:t>Göttingen</a:t>
            </a:r>
            <a:r>
              <a:rPr lang="en-US" sz="2400" b="1" dirty="0">
                <a:latin typeface="Montserrat"/>
              </a:rPr>
              <a:t> (1913–18), and Berlin (1918–20), he accepted a post at the University of Smyrna, which the Greeks were setting up in Anatolia. When the Turks razed Smyrna in 1922, </a:t>
            </a:r>
            <a:r>
              <a:rPr lang="en-US" sz="2400" b="1" dirty="0" err="1">
                <a:latin typeface="Montserrat"/>
              </a:rPr>
              <a:t>Carathéodory</a:t>
            </a:r>
            <a:r>
              <a:rPr lang="en-US" sz="2400" b="1" dirty="0">
                <a:latin typeface="Montserrat"/>
              </a:rPr>
              <a:t> managed to save the university library, which he moved to the University of Athens, where he taught until 1924. </a:t>
            </a:r>
            <a:endParaRPr lang="el-GR" sz="2400" b="1" dirty="0"/>
          </a:p>
        </p:txBody>
      </p:sp>
      <p:pic>
        <p:nvPicPr>
          <p:cNvPr id="1126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18151" y="188640"/>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832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15616" y="150812"/>
            <a:ext cx="3634566" cy="1185861"/>
          </a:xfrm>
        </p:spPr>
        <p:txBody>
          <a:bodyPr/>
          <a:lstStyle/>
          <a:p>
            <a:r>
              <a:rPr lang="en-US" sz="3200" b="1" dirty="0" err="1">
                <a:solidFill>
                  <a:schemeClr val="bg1">
                    <a:lumMod val="65000"/>
                    <a:lumOff val="35000"/>
                  </a:schemeClr>
                </a:solidFill>
              </a:rPr>
              <a:t>Constantin</a:t>
            </a:r>
            <a:r>
              <a:rPr lang="en-US" sz="3200" b="1" dirty="0">
                <a:solidFill>
                  <a:schemeClr val="bg1">
                    <a:lumMod val="65000"/>
                    <a:lumOff val="35000"/>
                  </a:schemeClr>
                </a:solidFill>
              </a:rPr>
              <a:t> </a:t>
            </a:r>
            <a:r>
              <a:rPr lang="en-US" sz="3200" b="1" dirty="0" err="1">
                <a:solidFill>
                  <a:schemeClr val="bg1">
                    <a:lumMod val="65000"/>
                    <a:lumOff val="35000"/>
                  </a:schemeClr>
                </a:solidFill>
              </a:rPr>
              <a:t>Carathéodory</a:t>
            </a:r>
            <a:endParaRPr lang="el-GR" sz="3200" b="1" dirty="0">
              <a:solidFill>
                <a:schemeClr val="bg1">
                  <a:lumMod val="65000"/>
                  <a:lumOff val="35000"/>
                </a:schemeClr>
              </a:solidFill>
            </a:endParaRPr>
          </a:p>
        </p:txBody>
      </p:sp>
      <p:sp>
        <p:nvSpPr>
          <p:cNvPr id="3" name="Θέση περιεχομένου 2"/>
          <p:cNvSpPr>
            <a:spLocks noGrp="1"/>
          </p:cNvSpPr>
          <p:nvPr>
            <p:ph idx="1"/>
          </p:nvPr>
        </p:nvSpPr>
        <p:spPr>
          <a:xfrm>
            <a:off x="323528" y="1340768"/>
            <a:ext cx="7344815" cy="5184576"/>
          </a:xfrm>
        </p:spPr>
        <p:txBody>
          <a:bodyPr>
            <a:noAutofit/>
          </a:bodyPr>
          <a:lstStyle/>
          <a:p>
            <a:pPr marL="171450" lvl="0" indent="-171450">
              <a:buClr>
                <a:srgbClr val="FEDD78"/>
              </a:buClr>
              <a:buFont typeface="Courier New" pitchFamily="49" charset="0"/>
              <a:buChar char="o"/>
            </a:pPr>
            <a:endParaRPr lang="el-GR" dirty="0" smtClean="0">
              <a:latin typeface="Montserrat"/>
            </a:endParaRPr>
          </a:p>
          <a:p>
            <a:pPr marL="171450" lvl="0" indent="-171450">
              <a:buClr>
                <a:srgbClr val="FEDD78"/>
              </a:buClr>
              <a:buFont typeface="Courier New" pitchFamily="49" charset="0"/>
              <a:buChar char="o"/>
            </a:pPr>
            <a:endParaRPr lang="el-GR" dirty="0">
              <a:latin typeface="Montserrat"/>
            </a:endParaRPr>
          </a:p>
          <a:p>
            <a:pPr marL="171450" lvl="0" indent="-171450">
              <a:buClr>
                <a:srgbClr val="FEDD78"/>
              </a:buClr>
              <a:buFont typeface="Courier New" pitchFamily="49" charset="0"/>
              <a:buChar char="o"/>
            </a:pPr>
            <a:r>
              <a:rPr lang="en-US" dirty="0" smtClean="0">
                <a:latin typeface="Montserrat"/>
              </a:rPr>
              <a:t>He </a:t>
            </a:r>
            <a:r>
              <a:rPr lang="en-US" dirty="0">
                <a:latin typeface="Montserrat"/>
              </a:rPr>
              <a:t>then was appointed professor of mathematics at the </a:t>
            </a:r>
            <a:r>
              <a:rPr lang="en-US" u="sng" dirty="0">
                <a:latin typeface="Montserrat"/>
                <a:hlinkClick r:id="rId2"/>
              </a:rPr>
              <a:t>University of Munich</a:t>
            </a:r>
            <a:r>
              <a:rPr lang="en-US" dirty="0">
                <a:latin typeface="Montserrat"/>
              </a:rPr>
              <a:t>. </a:t>
            </a:r>
            <a:r>
              <a:rPr lang="en-US" dirty="0" err="1">
                <a:latin typeface="Montserrat"/>
              </a:rPr>
              <a:t>Carathéodory’s</a:t>
            </a:r>
            <a:r>
              <a:rPr lang="en-US" dirty="0">
                <a:latin typeface="Montserrat"/>
              </a:rPr>
              <a:t> contributions to the calculus of variations included a comprehensive theory of discontinuous solutions, in which previously there had been only limited findings. He also added important results to the relationship between first-order partial differential equations and the calculus of variations. </a:t>
            </a:r>
            <a:endParaRPr lang="el-GR" dirty="0" smtClean="0">
              <a:latin typeface="Montserrat"/>
            </a:endParaRPr>
          </a:p>
          <a:p>
            <a:pPr marL="171450" lvl="0" indent="-171450">
              <a:buClr>
                <a:srgbClr val="FEDD78"/>
              </a:buClr>
              <a:buFont typeface="Courier New" pitchFamily="49" charset="0"/>
              <a:buChar char="o"/>
            </a:pPr>
            <a:r>
              <a:rPr lang="en-US" dirty="0" smtClean="0">
                <a:latin typeface="Montserrat"/>
              </a:rPr>
              <a:t>His </a:t>
            </a:r>
            <a:r>
              <a:rPr lang="en-US" dirty="0">
                <a:latin typeface="Montserrat"/>
              </a:rPr>
              <a:t>work on the problems of variation of m-dimensional surfaces in an n-dimensional space marked the first far-reaching results for the general case. He contributed important findings to the theory of the functions of several variables and simplified the proof of the main theorem of conformal representation of simply connected regions on the unit-radius circle. His investigations of the geometrical-set theoretic properties of boundaries resulted in his theory of boundary correspondence. He also contributed to thermodynamics.</a:t>
            </a:r>
            <a:endParaRPr lang="el-GR" dirty="0"/>
          </a:p>
          <a:p>
            <a:endParaRPr lang="el-GR"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1575" y="0"/>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0219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116632"/>
            <a:ext cx="7125113" cy="924475"/>
          </a:xfrm>
        </p:spPr>
        <p:txBody>
          <a:bodyPr/>
          <a:lstStyle/>
          <a:p>
            <a:r>
              <a:rPr lang="en-US" b="1" u="sng" dirty="0">
                <a:solidFill>
                  <a:srgbClr val="7030A0"/>
                </a:solidFill>
              </a:rPr>
              <a:t>Thales of Miletus</a:t>
            </a:r>
            <a:endParaRPr lang="el-GR" u="sng" dirty="0">
              <a:solidFill>
                <a:srgbClr val="7030A0"/>
              </a:solidFill>
            </a:endParaRPr>
          </a:p>
        </p:txBody>
      </p:sp>
      <p:sp>
        <p:nvSpPr>
          <p:cNvPr id="3" name="Θέση περιεχομένου 2"/>
          <p:cNvSpPr>
            <a:spLocks noGrp="1"/>
          </p:cNvSpPr>
          <p:nvPr>
            <p:ph idx="1"/>
          </p:nvPr>
        </p:nvSpPr>
        <p:spPr/>
        <p:txBody>
          <a:bodyPr>
            <a:noAutofit/>
          </a:bodyPr>
          <a:lstStyle/>
          <a:p>
            <a:r>
              <a:rPr lang="en-US" sz="2400" b="1" dirty="0"/>
              <a:t>Thales of Miletus is regarded as the Father of Geometry. He was responsible for setting up a number of axioms and rules that were based on reasoning. Did you know that ancient civilization believed that diseases were God’s way of punishing humans? It were the Greeks who started the practice of medication. Greek </a:t>
            </a:r>
            <a:r>
              <a:rPr lang="en-US" sz="2400" b="1" dirty="0">
                <a:hlinkClick r:id="rId2"/>
              </a:rPr>
              <a:t>scientists</a:t>
            </a:r>
            <a:r>
              <a:rPr lang="en-US" sz="2400" b="1" dirty="0"/>
              <a:t> have thus contributed greatly for the society and the civilization. Read this section to know more about famous Greek scientists.</a:t>
            </a:r>
            <a:endParaRPr lang="el-GR" sz="2400" b="1" dirty="0"/>
          </a:p>
          <a:p>
            <a:endParaRPr lang="el-GR" sz="2400" b="1" dirty="0"/>
          </a:p>
        </p:txBody>
      </p:sp>
    </p:spTree>
    <p:extLst>
      <p:ext uri="{BB962C8B-B14F-4D97-AF65-F5344CB8AC3E}">
        <p14:creationId xmlns:p14="http://schemas.microsoft.com/office/powerpoint/2010/main" val="377008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973847" y="476672"/>
            <a:ext cx="2592288" cy="671735"/>
          </a:xfrm>
        </p:spPr>
        <p:txBody>
          <a:bodyPr>
            <a:normAutofit fontScale="90000"/>
          </a:bodyPr>
          <a:lstStyle/>
          <a:p>
            <a:r>
              <a:rPr lang="en-US" sz="3200" b="1" dirty="0" smtClean="0">
                <a:solidFill>
                  <a:srgbClr val="7030A0"/>
                </a:solidFill>
              </a:rPr>
              <a:t/>
            </a:r>
            <a:br>
              <a:rPr lang="en-US" sz="3200" b="1" dirty="0" smtClean="0">
                <a:solidFill>
                  <a:srgbClr val="7030A0"/>
                </a:solidFill>
              </a:rPr>
            </a:br>
            <a:r>
              <a:rPr lang="en-US" sz="3200" b="1" dirty="0">
                <a:solidFill>
                  <a:srgbClr val="7030A0"/>
                </a:solidFill>
              </a:rPr>
              <a:t/>
            </a:r>
            <a:br>
              <a:rPr lang="en-US" sz="3200" b="1" dirty="0">
                <a:solidFill>
                  <a:srgbClr val="7030A0"/>
                </a:solidFill>
              </a:rPr>
            </a:br>
            <a:r>
              <a:rPr lang="en-US" sz="3200" b="1" dirty="0" smtClean="0">
                <a:solidFill>
                  <a:srgbClr val="7030A0"/>
                </a:solidFill>
              </a:rPr>
              <a:t/>
            </a:r>
            <a:br>
              <a:rPr lang="en-US" sz="3200" b="1" dirty="0" smtClean="0">
                <a:solidFill>
                  <a:srgbClr val="7030A0"/>
                </a:solidFill>
              </a:rPr>
            </a:br>
            <a:r>
              <a:rPr lang="en-US" sz="3200" b="1" dirty="0" smtClean="0">
                <a:solidFill>
                  <a:srgbClr val="7030A0"/>
                </a:solidFill>
              </a:rPr>
              <a:t/>
            </a:r>
            <a:br>
              <a:rPr lang="en-US" sz="3200" b="1" dirty="0" smtClean="0">
                <a:solidFill>
                  <a:srgbClr val="7030A0"/>
                </a:solidFill>
              </a:rPr>
            </a:br>
            <a:r>
              <a:rPr lang="en-US" sz="3200" b="1" dirty="0">
                <a:solidFill>
                  <a:srgbClr val="7030A0"/>
                </a:solidFill>
              </a:rPr>
              <a:t/>
            </a:r>
            <a:br>
              <a:rPr lang="en-US" sz="3200" b="1" dirty="0">
                <a:solidFill>
                  <a:srgbClr val="7030A0"/>
                </a:solidFill>
              </a:rPr>
            </a:br>
            <a:r>
              <a:rPr lang="en-US" sz="3200" b="1" dirty="0" smtClean="0">
                <a:solidFill>
                  <a:srgbClr val="7030A0"/>
                </a:solidFill>
              </a:rPr>
              <a:t/>
            </a:r>
            <a:br>
              <a:rPr lang="en-US" sz="3200" b="1" dirty="0" smtClean="0">
                <a:solidFill>
                  <a:srgbClr val="7030A0"/>
                </a:solidFill>
              </a:rPr>
            </a:br>
            <a:r>
              <a:rPr lang="en-US" sz="3200" b="1" dirty="0">
                <a:solidFill>
                  <a:srgbClr val="7030A0"/>
                </a:solidFill>
              </a:rPr>
              <a:t/>
            </a:r>
            <a:br>
              <a:rPr lang="en-US" sz="3200" b="1" dirty="0">
                <a:solidFill>
                  <a:srgbClr val="7030A0"/>
                </a:solidFill>
              </a:rPr>
            </a:br>
            <a:r>
              <a:rPr lang="en-US" sz="3200" b="1" dirty="0" smtClean="0">
                <a:solidFill>
                  <a:srgbClr val="7030A0"/>
                </a:solidFill>
              </a:rPr>
              <a:t/>
            </a:r>
            <a:br>
              <a:rPr lang="en-US" sz="3200" b="1" dirty="0" smtClean="0">
                <a:solidFill>
                  <a:srgbClr val="7030A0"/>
                </a:solidFill>
              </a:rPr>
            </a:br>
            <a:r>
              <a:rPr lang="en-US" sz="3200" b="1" dirty="0">
                <a:solidFill>
                  <a:srgbClr val="7030A0"/>
                </a:solidFill>
              </a:rPr>
              <a:t/>
            </a:r>
            <a:br>
              <a:rPr lang="en-US" sz="3200" b="1" dirty="0">
                <a:solidFill>
                  <a:srgbClr val="7030A0"/>
                </a:solidFill>
              </a:rPr>
            </a:br>
            <a:r>
              <a:rPr lang="en-US" sz="3200" b="1" dirty="0" smtClean="0">
                <a:solidFill>
                  <a:srgbClr val="7030A0"/>
                </a:solidFill>
              </a:rPr>
              <a:t/>
            </a:r>
            <a:br>
              <a:rPr lang="en-US" sz="3200" b="1" dirty="0" smtClean="0">
                <a:solidFill>
                  <a:srgbClr val="7030A0"/>
                </a:solidFill>
              </a:rPr>
            </a:br>
            <a:r>
              <a:rPr lang="en-US" sz="3200" b="1" dirty="0">
                <a:solidFill>
                  <a:srgbClr val="7030A0"/>
                </a:solidFill>
              </a:rPr>
              <a:t/>
            </a:r>
            <a:br>
              <a:rPr lang="en-US" sz="3200" b="1" dirty="0">
                <a:solidFill>
                  <a:srgbClr val="7030A0"/>
                </a:solidFill>
              </a:rPr>
            </a:br>
            <a:r>
              <a:rPr lang="en-US" sz="3200" b="1" dirty="0" smtClean="0">
                <a:solidFill>
                  <a:srgbClr val="7030A0"/>
                </a:solidFill>
              </a:rPr>
              <a:t/>
            </a:r>
            <a:br>
              <a:rPr lang="en-US" sz="3200" b="1" dirty="0" smtClean="0">
                <a:solidFill>
                  <a:srgbClr val="7030A0"/>
                </a:solidFill>
              </a:rPr>
            </a:br>
            <a:r>
              <a:rPr lang="en-US" sz="3200" b="1" dirty="0">
                <a:solidFill>
                  <a:srgbClr val="7030A0"/>
                </a:solidFill>
              </a:rPr>
              <a:t/>
            </a:r>
            <a:br>
              <a:rPr lang="en-US" sz="3200" b="1" dirty="0">
                <a:solidFill>
                  <a:srgbClr val="7030A0"/>
                </a:solidFill>
              </a:rPr>
            </a:br>
            <a:r>
              <a:rPr lang="en-US" sz="3200" b="1" dirty="0" smtClean="0">
                <a:solidFill>
                  <a:srgbClr val="7030A0"/>
                </a:solidFill>
              </a:rPr>
              <a:t/>
            </a:r>
            <a:br>
              <a:rPr lang="en-US" sz="3200" b="1" dirty="0" smtClean="0">
                <a:solidFill>
                  <a:srgbClr val="7030A0"/>
                </a:solidFill>
              </a:rPr>
            </a:br>
            <a:r>
              <a:rPr lang="en-US" sz="3200" b="1" dirty="0">
                <a:solidFill>
                  <a:srgbClr val="7030A0"/>
                </a:solidFill>
              </a:rPr>
              <a:t/>
            </a:r>
            <a:br>
              <a:rPr lang="en-US" sz="3200" b="1" dirty="0">
                <a:solidFill>
                  <a:srgbClr val="7030A0"/>
                </a:solidFill>
              </a:rPr>
            </a:br>
            <a:r>
              <a:rPr lang="en-US" sz="3200" b="1" dirty="0" err="1" smtClean="0">
                <a:solidFill>
                  <a:srgbClr val="7030A0"/>
                </a:solidFill>
              </a:rPr>
              <a:t>Aristotelis</a:t>
            </a:r>
            <a:r>
              <a:rPr lang="en-US" sz="3200" b="1" dirty="0">
                <a:solidFill>
                  <a:srgbClr val="7030A0"/>
                </a:solidFill>
              </a:rPr>
              <a:t/>
            </a:r>
            <a:br>
              <a:rPr lang="en-US" sz="3200" b="1" dirty="0">
                <a:solidFill>
                  <a:srgbClr val="7030A0"/>
                </a:solidFill>
              </a:rPr>
            </a:br>
            <a:endParaRPr lang="el-GR" sz="3200" b="1" dirty="0">
              <a:solidFill>
                <a:srgbClr val="7030A0"/>
              </a:solidFill>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50911" y="1844824"/>
            <a:ext cx="3395361" cy="4006525"/>
          </a:xfrm>
        </p:spPr>
      </p:pic>
      <p:sp>
        <p:nvSpPr>
          <p:cNvPr id="4" name="Θέση κειμένου 3"/>
          <p:cNvSpPr>
            <a:spLocks noGrp="1"/>
          </p:cNvSpPr>
          <p:nvPr>
            <p:ph type="body" sz="half" idx="2"/>
          </p:nvPr>
        </p:nvSpPr>
        <p:spPr>
          <a:xfrm>
            <a:off x="0" y="620688"/>
            <a:ext cx="5868144" cy="6048673"/>
          </a:xfrm>
        </p:spPr>
        <p:txBody>
          <a:bodyPr>
            <a:noAutofit/>
          </a:bodyPr>
          <a:lstStyle/>
          <a:p>
            <a:pPr marL="171450" indent="-171450">
              <a:buFont typeface="Courier New" pitchFamily="49" charset="0"/>
              <a:buChar char="o"/>
            </a:pPr>
            <a:r>
              <a:rPr lang="en-US" sz="2400" b="1" dirty="0" smtClean="0"/>
              <a:t>Aristotle was </a:t>
            </a:r>
            <a:r>
              <a:rPr lang="en-US" sz="2400" b="1" dirty="0"/>
              <a:t>a Greek philosopher and scientist, better known as the teacher of Alexander the </a:t>
            </a:r>
            <a:r>
              <a:rPr lang="en-US" sz="2400" b="1" dirty="0" smtClean="0"/>
              <a:t>Great.</a:t>
            </a:r>
            <a:endParaRPr lang="el-GR" sz="2400" b="1" dirty="0"/>
          </a:p>
          <a:p>
            <a:pPr marL="171450" indent="-171450">
              <a:buFont typeface="Courier New" pitchFamily="49" charset="0"/>
              <a:buChar char="o"/>
            </a:pPr>
            <a:r>
              <a:rPr lang="en-US" sz="2000" b="1" dirty="0" smtClean="0"/>
              <a:t>He </a:t>
            </a:r>
            <a:r>
              <a:rPr lang="en-US" sz="2000" b="1" dirty="0"/>
              <a:t>was a student of Plato and is considered an important figure in Western Philosophy. Famous for his writings on physics, metaphysics, poetry, theater, music, logic, rhetoric, linguistics, politics, government, ethics, biology, and zoology, he is considered much ahead of his time. </a:t>
            </a:r>
            <a:endParaRPr lang="el-GR" sz="2000" b="1" dirty="0" smtClean="0"/>
          </a:p>
          <a:p>
            <a:pPr marL="171450" indent="-171450">
              <a:buFont typeface="Courier New" pitchFamily="49" charset="0"/>
              <a:buChar char="o"/>
            </a:pPr>
            <a:r>
              <a:rPr lang="en-US" sz="2000" b="1" dirty="0" smtClean="0">
                <a:latin typeface="+mj-lt"/>
              </a:rPr>
              <a:t>His </a:t>
            </a:r>
            <a:r>
              <a:rPr lang="en-US" sz="2000" b="1" dirty="0">
                <a:latin typeface="+mj-lt"/>
              </a:rPr>
              <a:t>writings constitute the first comprehensive system of Western philosophy which includes views about morality and aesthetics, logic and science, politics and metaphysics. </a:t>
            </a:r>
            <a:endParaRPr lang="el-GR" sz="2400" b="1" dirty="0">
              <a:latin typeface="+mj-l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863" y="188640"/>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8132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211960" y="334984"/>
            <a:ext cx="2660650" cy="462633"/>
          </a:xfrm>
        </p:spPr>
        <p:txBody>
          <a:bodyPr/>
          <a:lstStyle/>
          <a:p>
            <a:r>
              <a:rPr lang="en-US" b="1" dirty="0">
                <a:solidFill>
                  <a:srgbClr val="7030A0"/>
                </a:solidFill>
              </a:rPr>
              <a:t>Aristotle</a:t>
            </a:r>
            <a:endParaRPr lang="el-GR" b="1" dirty="0">
              <a:solidFill>
                <a:srgbClr val="7030A0"/>
              </a:solidFill>
            </a:endParaRPr>
          </a:p>
        </p:txBody>
      </p:sp>
      <p:sp>
        <p:nvSpPr>
          <p:cNvPr id="3" name="Θέση περιεχομένου 2"/>
          <p:cNvSpPr>
            <a:spLocks noGrp="1"/>
          </p:cNvSpPr>
          <p:nvPr>
            <p:ph idx="1"/>
          </p:nvPr>
        </p:nvSpPr>
        <p:spPr>
          <a:xfrm>
            <a:off x="395536" y="836712"/>
            <a:ext cx="6768752" cy="6120680"/>
          </a:xfrm>
        </p:spPr>
        <p:txBody>
          <a:bodyPr>
            <a:normAutofit/>
          </a:bodyPr>
          <a:lstStyle/>
          <a:p>
            <a:pPr marL="171450" lvl="0" indent="-171450">
              <a:buClr>
                <a:srgbClr val="FEDD78"/>
              </a:buClr>
              <a:buFont typeface="Courier New" pitchFamily="49" charset="0"/>
              <a:buChar char="o"/>
            </a:pPr>
            <a:r>
              <a:rPr lang="en-US" sz="2400" dirty="0">
                <a:solidFill>
                  <a:prstClr val="white"/>
                </a:solidFill>
              </a:rPr>
              <a:t>His intellectual knowledge ranged from every known field of science and arts of that era. His writing includes work in physics, chemistry, biology, zoology, botany, psychology, political theory, logic, metaphysics, history, literary theory and rhetoric. </a:t>
            </a:r>
            <a:endParaRPr lang="el-GR" sz="2400" dirty="0">
              <a:solidFill>
                <a:prstClr val="white"/>
              </a:solidFill>
            </a:endParaRPr>
          </a:p>
          <a:p>
            <a:pPr marL="171450" lvl="0" indent="-171450">
              <a:buClr>
                <a:srgbClr val="FEDD78"/>
              </a:buClr>
              <a:buFont typeface="Courier New" pitchFamily="49" charset="0"/>
              <a:buChar char="o"/>
            </a:pPr>
            <a:r>
              <a:rPr lang="en-US" dirty="0">
                <a:solidFill>
                  <a:prstClr val="white"/>
                </a:solidFill>
              </a:rPr>
              <a:t>One of his greatest achievements was formulating a finished system also known as Aristotelian syllogistic. His other significant contribution was towards the development of zoology. It is true that Aristotle’s zoology is now obsolete but his work and contribution was unchallenged till the 19th century. His contribution towards almost all subjects on earth and its influence makes him one of the most famous and top personalities of all time</a:t>
            </a:r>
            <a:endParaRPr lang="el-GR" dirty="0">
              <a:solidFill>
                <a:prstClr val="white"/>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2656"/>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4186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Pythagoras</a:t>
            </a:r>
            <a:br>
              <a:rPr lang="en-US" dirty="0"/>
            </a:b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9992" y="1628800"/>
            <a:ext cx="3008334" cy="3384376"/>
          </a:xfrm>
        </p:spPr>
      </p:pic>
      <p:sp>
        <p:nvSpPr>
          <p:cNvPr id="4" name="Θέση κειμένου 3"/>
          <p:cNvSpPr>
            <a:spLocks noGrp="1"/>
          </p:cNvSpPr>
          <p:nvPr>
            <p:ph type="body" sz="half" idx="2"/>
          </p:nvPr>
        </p:nvSpPr>
        <p:spPr>
          <a:xfrm>
            <a:off x="467544" y="1628800"/>
            <a:ext cx="3418572" cy="5184576"/>
          </a:xfrm>
        </p:spPr>
        <p:txBody>
          <a:bodyPr>
            <a:normAutofit/>
          </a:bodyPr>
          <a:lstStyle/>
          <a:p>
            <a:pPr marL="171450" indent="-171450">
              <a:buFont typeface="Courier New" pitchFamily="49" charset="0"/>
              <a:buChar char="o"/>
            </a:pPr>
            <a:r>
              <a:rPr lang="en-US" dirty="0" smtClean="0"/>
              <a:t>Pythagoras </a:t>
            </a:r>
            <a:r>
              <a:rPr lang="en-US" dirty="0"/>
              <a:t>was an Ionian philosopher and mathematician, born in sixth century BC in Samos. </a:t>
            </a:r>
            <a:endParaRPr lang="el-GR" dirty="0" smtClean="0"/>
          </a:p>
          <a:p>
            <a:pPr marL="171450" indent="-171450">
              <a:buFont typeface="Courier New" pitchFamily="49" charset="0"/>
              <a:buChar char="o"/>
            </a:pPr>
            <a:r>
              <a:rPr lang="en-US" dirty="0" smtClean="0"/>
              <a:t>Most </a:t>
            </a:r>
            <a:r>
              <a:rPr lang="en-US" dirty="0"/>
              <a:t>of the information available today has been recorded a few centuries after his death and as a result, many of the available accounts contradict each other. However, this much is certain that he was born to a merchant from </a:t>
            </a:r>
            <a:r>
              <a:rPr lang="en-US" dirty="0" err="1"/>
              <a:t>Tyre</a:t>
            </a:r>
            <a:r>
              <a:rPr lang="en-US" dirty="0"/>
              <a:t> and had studied under various teachers since his early childhood. When he was around forty years old, he left Samos. Some say he went to Egypt to study under the temple priests and returned after fifteen years while others say that he went straight to Croton to open a </a:t>
            </a:r>
            <a:r>
              <a:rPr lang="en-US" dirty="0" smtClean="0"/>
              <a:t>school</a:t>
            </a:r>
            <a:endParaRPr lang="el-GR"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4151" y="116632"/>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645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prstClr val="white"/>
                </a:solidFill>
              </a:rPr>
              <a:t>Pythagoras</a:t>
            </a:r>
            <a:endParaRPr lang="el-GR" dirty="0"/>
          </a:p>
        </p:txBody>
      </p:sp>
      <p:sp>
        <p:nvSpPr>
          <p:cNvPr id="3" name="Θέση περιεχομένου 2"/>
          <p:cNvSpPr>
            <a:spLocks noGrp="1"/>
          </p:cNvSpPr>
          <p:nvPr>
            <p:ph idx="1"/>
          </p:nvPr>
        </p:nvSpPr>
        <p:spPr>
          <a:xfrm>
            <a:off x="395536" y="1052736"/>
            <a:ext cx="6840761" cy="4808314"/>
          </a:xfrm>
        </p:spPr>
        <p:txBody>
          <a:bodyPr>
            <a:normAutofit/>
          </a:bodyPr>
          <a:lstStyle/>
          <a:p>
            <a:pPr marL="171450" lvl="0" indent="-171450">
              <a:buClr>
                <a:srgbClr val="FEDD78"/>
              </a:buClr>
              <a:buFont typeface="Courier New" pitchFamily="49" charset="0"/>
              <a:buChar char="o"/>
            </a:pPr>
            <a:endParaRPr lang="el-GR" dirty="0" smtClean="0">
              <a:solidFill>
                <a:prstClr val="white"/>
              </a:solidFill>
            </a:endParaRPr>
          </a:p>
          <a:p>
            <a:pPr marL="171450" lvl="0" indent="-171450">
              <a:buClr>
                <a:srgbClr val="FEDD78"/>
              </a:buClr>
              <a:buFont typeface="Courier New" pitchFamily="49" charset="0"/>
              <a:buChar char="o"/>
            </a:pPr>
            <a:endParaRPr lang="el-GR" dirty="0" smtClean="0">
              <a:solidFill>
                <a:prstClr val="white"/>
              </a:solidFill>
            </a:endParaRPr>
          </a:p>
          <a:p>
            <a:pPr marL="171450" lvl="0" indent="-171450">
              <a:buClr>
                <a:srgbClr val="FEDD78"/>
              </a:buClr>
              <a:buFont typeface="Courier New" pitchFamily="49" charset="0"/>
              <a:buChar char="o"/>
            </a:pPr>
            <a:r>
              <a:rPr lang="en-US" dirty="0" smtClean="0">
                <a:solidFill>
                  <a:prstClr val="white"/>
                </a:solidFill>
              </a:rPr>
              <a:t>Nonetheless</a:t>
            </a:r>
            <a:r>
              <a:rPr lang="en-US" dirty="0">
                <a:solidFill>
                  <a:prstClr val="white"/>
                </a:solidFill>
              </a:rPr>
              <a:t>, it is certain that his main place of activity was Croton and there he set up a brotherhood and made important contribution to mathematics, philosophy and music. His followers, known as Pythagoreans, maintained strict loyalty and secrecy. Another established fact is that Pythagoras travelled extensively</a:t>
            </a:r>
            <a:r>
              <a:rPr lang="en-US" dirty="0" smtClean="0">
                <a:solidFill>
                  <a:prstClr val="white"/>
                </a:solidFill>
              </a:rPr>
              <a:t>.</a:t>
            </a:r>
            <a:endParaRPr lang="el-GR" dirty="0" smtClean="0">
              <a:solidFill>
                <a:prstClr val="white"/>
              </a:solidFill>
            </a:endParaRPr>
          </a:p>
          <a:p>
            <a:pPr marL="171450" lvl="0" indent="-171450">
              <a:buClr>
                <a:srgbClr val="FEDD78"/>
              </a:buClr>
              <a:buFont typeface="Courier New" pitchFamily="49" charset="0"/>
              <a:buChar char="o"/>
            </a:pPr>
            <a:r>
              <a:rPr lang="en-US" dirty="0" smtClean="0">
                <a:solidFill>
                  <a:prstClr val="white"/>
                </a:solidFill>
              </a:rPr>
              <a:t> </a:t>
            </a:r>
            <a:r>
              <a:rPr lang="en-US" dirty="0">
                <a:solidFill>
                  <a:prstClr val="white"/>
                </a:solidFill>
              </a:rPr>
              <a:t>Some accounts also claim that he went to India to study under Hindu Brahmins. Contradiction also exists about his death; but there is unanimity that he was hounded and killed by his enemies. .</a:t>
            </a:r>
            <a:endParaRPr lang="el-GR" dirty="0">
              <a:solidFill>
                <a:prstClr val="white"/>
              </a:solidFill>
            </a:endParaRPr>
          </a:p>
          <a:p>
            <a:endParaRPr lang="el-G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5863" y="116632"/>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2478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51920" y="188640"/>
            <a:ext cx="2660650" cy="822673"/>
          </a:xfrm>
        </p:spPr>
        <p:txBody>
          <a:bodyPr/>
          <a:lstStyle/>
          <a:p>
            <a:r>
              <a:rPr lang="en-US" sz="2800" b="1" u="sng" dirty="0">
                <a:solidFill>
                  <a:srgbClr val="0070C0"/>
                </a:solidFill>
              </a:rPr>
              <a:t>Archimedes</a:t>
            </a:r>
            <a:br>
              <a:rPr lang="en-US" sz="2800" b="1" u="sng" dirty="0">
                <a:solidFill>
                  <a:srgbClr val="0070C0"/>
                </a:solidFill>
              </a:rPr>
            </a:br>
            <a:endParaRPr lang="el-GR" sz="2800" b="1" u="sng" dirty="0">
              <a:solidFill>
                <a:srgbClr val="0070C0"/>
              </a:solidFill>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84168" y="1700808"/>
            <a:ext cx="2990577" cy="3528881"/>
          </a:xfrm>
        </p:spPr>
      </p:pic>
      <p:sp>
        <p:nvSpPr>
          <p:cNvPr id="4" name="Θέση κειμένου 3"/>
          <p:cNvSpPr>
            <a:spLocks noGrp="1"/>
          </p:cNvSpPr>
          <p:nvPr>
            <p:ph type="body" sz="half" idx="2"/>
          </p:nvPr>
        </p:nvSpPr>
        <p:spPr>
          <a:xfrm>
            <a:off x="107504" y="980728"/>
            <a:ext cx="5904656" cy="5400600"/>
          </a:xfrm>
        </p:spPr>
        <p:txBody>
          <a:bodyPr>
            <a:normAutofit fontScale="85000" lnSpcReduction="10000"/>
          </a:bodyPr>
          <a:lstStyle/>
          <a:p>
            <a:pPr marL="171450" indent="-171450">
              <a:buFont typeface="Courier New" pitchFamily="49" charset="0"/>
              <a:buChar char="o"/>
            </a:pPr>
            <a:r>
              <a:rPr lang="en-US" sz="1800" b="1" dirty="0" smtClean="0"/>
              <a:t>Archimedes </a:t>
            </a:r>
            <a:r>
              <a:rPr lang="en-US" sz="1800" b="1" dirty="0"/>
              <a:t>of Syracuse was an outstanding ancient Greek mathematician, inventor, physicist, engineer and also an astronomer</a:t>
            </a:r>
            <a:r>
              <a:rPr lang="en-US" sz="1800" b="1" dirty="0" smtClean="0"/>
              <a:t>.</a:t>
            </a:r>
            <a:endParaRPr lang="el-GR" sz="1800" b="1" dirty="0" smtClean="0"/>
          </a:p>
          <a:p>
            <a:pPr marL="171450" indent="-171450">
              <a:buFont typeface="Courier New" pitchFamily="49" charset="0"/>
              <a:buChar char="o"/>
            </a:pPr>
            <a:r>
              <a:rPr lang="en-US" sz="1800" dirty="0" smtClean="0"/>
              <a:t> </a:t>
            </a:r>
            <a:r>
              <a:rPr lang="en-US" sz="1800" dirty="0"/>
              <a:t>Although not much is known about his life, he is considered as one of the most eminent scientists and mathematicians of the classical era. He established strong foundations in the field of mathematics, physics, particularly in statics, hydrostatics and also explained the principle of the lever. </a:t>
            </a:r>
            <a:endParaRPr lang="el-GR" sz="1800" dirty="0" smtClean="0"/>
          </a:p>
          <a:p>
            <a:pPr marL="171450" indent="-171450">
              <a:buFont typeface="Courier New" pitchFamily="49" charset="0"/>
              <a:buChar char="o"/>
            </a:pPr>
            <a:r>
              <a:rPr lang="en-US" sz="1800" dirty="0" smtClean="0"/>
              <a:t>In </a:t>
            </a:r>
            <a:r>
              <a:rPr lang="en-US" sz="1800" dirty="0"/>
              <a:t>his lifetime, he made many incredible inventions such as designing innovative machines, including screw pumps, compound pulleys and siege machines</a:t>
            </a:r>
            <a:r>
              <a:rPr lang="en-US" sz="1800" dirty="0" smtClean="0"/>
              <a:t>. </a:t>
            </a:r>
            <a:endParaRPr lang="el-GR" sz="1800" dirty="0" smtClean="0"/>
          </a:p>
          <a:p>
            <a:pPr marL="171450" indent="-171450">
              <a:buFont typeface="Courier New" pitchFamily="49" charset="0"/>
              <a:buChar char="o"/>
            </a:pPr>
            <a:r>
              <a:rPr lang="en-US" sz="1800" dirty="0" smtClean="0"/>
              <a:t>He is said to have anticipated modern calculus and analysis and derived a range of geometrical theorems, including the area of a circle, the surface area and volume of a sphere, and the area under a parabola. He applied the ‘method of exhaustion’ in calculating the area under the arc of a parabola with the summation of an endless series and gave a precise approximation of pi.</a:t>
            </a:r>
            <a:endParaRPr lang="el-GR" sz="1800" dirty="0" smtClean="0"/>
          </a:p>
          <a:p>
            <a:pPr marL="171450" indent="-171450">
              <a:buFont typeface="Courier New" pitchFamily="49" charset="0"/>
              <a:buChar char="o"/>
            </a:pPr>
            <a:r>
              <a:rPr lang="en-US" sz="1800" dirty="0" smtClean="0"/>
              <a:t> He also identified the spiral that bears his name, designed formulae for the volumes of surfaces of revolution and also invented a technique for expressing extremely large numbers</a:t>
            </a:r>
            <a:r>
              <a:rPr lang="en-US" dirty="0" smtClean="0"/>
              <a:t>..</a:t>
            </a:r>
            <a:endParaRPr lang="el-GR"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105239"/>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1328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707904" y="100672"/>
            <a:ext cx="2660650" cy="1185861"/>
          </a:xfrm>
        </p:spPr>
        <p:txBody>
          <a:bodyPr/>
          <a:lstStyle/>
          <a:p>
            <a:r>
              <a:rPr lang="en-US" sz="2800" b="1" dirty="0">
                <a:solidFill>
                  <a:srgbClr val="0070C0"/>
                </a:solidFill>
              </a:rPr>
              <a:t>Archimedes</a:t>
            </a:r>
            <a:br>
              <a:rPr lang="en-US" sz="2800" b="1" dirty="0">
                <a:solidFill>
                  <a:srgbClr val="0070C0"/>
                </a:solidFill>
              </a:rPr>
            </a:br>
            <a:endParaRPr lang="el-GR" sz="2800" b="1" dirty="0">
              <a:solidFill>
                <a:srgbClr val="0070C0"/>
              </a:solidFill>
            </a:endParaRPr>
          </a:p>
        </p:txBody>
      </p:sp>
      <p:sp>
        <p:nvSpPr>
          <p:cNvPr id="3" name="Θέση περιεχομένου 2"/>
          <p:cNvSpPr>
            <a:spLocks noGrp="1"/>
          </p:cNvSpPr>
          <p:nvPr>
            <p:ph idx="1"/>
          </p:nvPr>
        </p:nvSpPr>
        <p:spPr>
          <a:xfrm>
            <a:off x="323528" y="1268760"/>
            <a:ext cx="7808995" cy="4896544"/>
          </a:xfrm>
        </p:spPr>
        <p:txBody>
          <a:bodyPr>
            <a:normAutofit/>
          </a:bodyPr>
          <a:lstStyle/>
          <a:p>
            <a:r>
              <a:rPr lang="en-US" dirty="0" smtClean="0"/>
              <a:t>While </a:t>
            </a:r>
            <a:r>
              <a:rPr lang="en-US" dirty="0"/>
              <a:t>the inventions of Archimedes were known in the antiquity but his mathematical writings were little known. </a:t>
            </a:r>
            <a:endParaRPr lang="el-GR" dirty="0" smtClean="0"/>
          </a:p>
          <a:p>
            <a:r>
              <a:rPr lang="en-US" dirty="0" smtClean="0"/>
              <a:t>The </a:t>
            </a:r>
            <a:r>
              <a:rPr lang="en-US" dirty="0"/>
              <a:t>first comprehensive compilation of his mathematical writings was not made until c. 530 AD by </a:t>
            </a:r>
            <a:r>
              <a:rPr lang="en-US" dirty="0" err="1"/>
              <a:t>Isidore</a:t>
            </a:r>
            <a:r>
              <a:rPr lang="en-US" dirty="0"/>
              <a:t> of Miletus. The commentaries on the works of Archimedes written by </a:t>
            </a:r>
            <a:r>
              <a:rPr lang="en-US" dirty="0" err="1"/>
              <a:t>Eutocius</a:t>
            </a:r>
            <a:r>
              <a:rPr lang="en-US" dirty="0"/>
              <a:t> in the sixth century AD opened them to a wider audience for the first time. </a:t>
            </a:r>
            <a:endParaRPr lang="el-GR" dirty="0" smtClean="0"/>
          </a:p>
          <a:p>
            <a:r>
              <a:rPr lang="en-US" dirty="0" smtClean="0"/>
              <a:t>Only </a:t>
            </a:r>
            <a:r>
              <a:rPr lang="en-US" dirty="0"/>
              <a:t>a few copies of Archimedes' written work survived through the middle ages and became an influential source of ideas for scientists during the Renaissance. In addition to that, the discovery in 1906 of unknown works by Archimedes in the Archimedes Palimpsest has thrown new light into how he obtained mathematical results</a:t>
            </a:r>
            <a:endParaRPr lang="el-GR" dirty="0"/>
          </a:p>
        </p:txBody>
      </p:sp>
      <p:pic>
        <p:nvPicPr>
          <p:cNvPr id="5" name="Εικόνα 2"/>
          <p:cNvPicPr>
            <a:picLocks noChangeAspect="1" noChangeArrowheads="1"/>
          </p:cNvPicPr>
          <p:nvPr/>
        </p:nvPicPr>
        <p:blipFill>
          <a:blip r:embed="rId2"/>
          <a:srcRect/>
          <a:stretch>
            <a:fillRect/>
          </a:stretch>
        </p:blipFill>
        <p:spPr>
          <a:xfrm>
            <a:off x="7390544" y="116632"/>
            <a:ext cx="1619250" cy="1484313"/>
          </a:xfrm>
          <a:prstGeom prst="rect">
            <a:avLst/>
          </a:prstGeom>
          <a:ln>
            <a:noFill/>
          </a:ln>
          <a:effectLst>
            <a:softEdge rad="112500"/>
          </a:effectLst>
        </p:spPr>
      </p:pic>
    </p:spTree>
    <p:extLst>
      <p:ext uri="{BB962C8B-B14F-4D97-AF65-F5344CB8AC3E}">
        <p14:creationId xmlns:p14="http://schemas.microsoft.com/office/powerpoint/2010/main" val="1910237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91880" y="332656"/>
            <a:ext cx="3092698" cy="792088"/>
          </a:xfrm>
        </p:spPr>
        <p:txBody>
          <a:bodyPr/>
          <a:lstStyle/>
          <a:p>
            <a:r>
              <a:rPr lang="el-GR" dirty="0" smtClean="0">
                <a:latin typeface="Guardian Egyptian Web"/>
              </a:rPr>
              <a:t/>
            </a:r>
            <a:br>
              <a:rPr lang="el-GR" dirty="0" smtClean="0">
                <a:latin typeface="Guardian Egyptian Web"/>
              </a:rPr>
            </a:br>
            <a:r>
              <a:rPr lang="el-GR" dirty="0">
                <a:latin typeface="Guardian Egyptian Web"/>
              </a:rPr>
              <a:t/>
            </a:r>
            <a:br>
              <a:rPr lang="el-GR" dirty="0">
                <a:latin typeface="Guardian Egyptian Web"/>
              </a:rPr>
            </a:br>
            <a:r>
              <a:rPr lang="el-GR" dirty="0" smtClean="0">
                <a:latin typeface="Guardian Egyptian Web"/>
              </a:rPr>
              <a:t/>
            </a:r>
            <a:br>
              <a:rPr lang="el-GR" dirty="0" smtClean="0">
                <a:latin typeface="Guardian Egyptian Web"/>
              </a:rPr>
            </a:br>
            <a:r>
              <a:rPr lang="el-GR" dirty="0">
                <a:latin typeface="Guardian Egyptian Web"/>
              </a:rPr>
              <a:t/>
            </a:r>
            <a:br>
              <a:rPr lang="el-GR" dirty="0">
                <a:latin typeface="Guardian Egyptian Web"/>
              </a:rPr>
            </a:br>
            <a:r>
              <a:rPr lang="el-GR" dirty="0" smtClean="0">
                <a:latin typeface="Guardian Egyptian Web"/>
              </a:rPr>
              <a:t/>
            </a:r>
            <a:br>
              <a:rPr lang="el-GR" dirty="0" smtClean="0">
                <a:latin typeface="Guardian Egyptian Web"/>
              </a:rPr>
            </a:br>
            <a:r>
              <a:rPr lang="el-GR" dirty="0">
                <a:latin typeface="Guardian Egyptian Web"/>
              </a:rPr>
              <a:t/>
            </a:r>
            <a:br>
              <a:rPr lang="el-GR" dirty="0">
                <a:latin typeface="Guardian Egyptian Web"/>
              </a:rPr>
            </a:br>
            <a:r>
              <a:rPr lang="en-US" dirty="0" smtClean="0">
                <a:latin typeface="Guardian Egyptian Web"/>
              </a:rPr>
              <a:t/>
            </a:r>
            <a:br>
              <a:rPr lang="en-US" dirty="0" smtClean="0">
                <a:latin typeface="Guardian Egyptian Web"/>
              </a:rPr>
            </a:br>
            <a:r>
              <a:rPr lang="en-US" b="1" dirty="0">
                <a:solidFill>
                  <a:srgbClr val="0070C0"/>
                </a:solidFill>
                <a:latin typeface="Guardian Egyptian Web"/>
              </a:rPr>
              <a:t/>
            </a:r>
            <a:br>
              <a:rPr lang="en-US" b="1" dirty="0">
                <a:solidFill>
                  <a:srgbClr val="0070C0"/>
                </a:solidFill>
                <a:latin typeface="Guardian Egyptian Web"/>
              </a:rPr>
            </a:br>
            <a:r>
              <a:rPr lang="en-US" b="1" dirty="0" smtClean="0">
                <a:solidFill>
                  <a:srgbClr val="0070C0"/>
                </a:solidFill>
                <a:latin typeface="Guardian Egyptian Web"/>
              </a:rPr>
              <a:t>Eratosthenes</a:t>
            </a:r>
            <a:r>
              <a:rPr lang="en-US" dirty="0">
                <a:solidFill>
                  <a:srgbClr val="2F2020"/>
                </a:solidFill>
                <a:latin typeface="Guardian Egyptian Web"/>
              </a:rPr>
              <a:t/>
            </a:r>
            <a:br>
              <a:rPr lang="en-US" dirty="0">
                <a:solidFill>
                  <a:srgbClr val="2F2020"/>
                </a:solidFill>
                <a:latin typeface="Guardian Egyptian Web"/>
              </a:rPr>
            </a:b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56176" y="1988840"/>
            <a:ext cx="2880320" cy="2946863"/>
          </a:xfrm>
        </p:spPr>
      </p:pic>
      <p:sp>
        <p:nvSpPr>
          <p:cNvPr id="4" name="Θέση κειμένου 3"/>
          <p:cNvSpPr>
            <a:spLocks noGrp="1"/>
          </p:cNvSpPr>
          <p:nvPr>
            <p:ph type="body" sz="half" idx="2"/>
          </p:nvPr>
        </p:nvSpPr>
        <p:spPr>
          <a:xfrm>
            <a:off x="107504" y="908720"/>
            <a:ext cx="5832648" cy="5949280"/>
          </a:xfrm>
        </p:spPr>
        <p:txBody>
          <a:bodyPr>
            <a:normAutofit fontScale="92500" lnSpcReduction="20000"/>
          </a:bodyPr>
          <a:lstStyle/>
          <a:p>
            <a:endParaRPr lang="el-GR" dirty="0">
              <a:solidFill>
                <a:srgbClr val="282F2F"/>
              </a:solidFill>
              <a:latin typeface="open-sans"/>
            </a:endParaRPr>
          </a:p>
          <a:p>
            <a:pPr marL="171450" indent="-171450">
              <a:buFont typeface="Courier New" pitchFamily="49" charset="0"/>
              <a:buChar char="o"/>
            </a:pPr>
            <a:endParaRPr lang="el-GR" dirty="0" smtClean="0">
              <a:solidFill>
                <a:srgbClr val="282F2F"/>
              </a:solidFill>
              <a:latin typeface="open-sans"/>
            </a:endParaRPr>
          </a:p>
          <a:p>
            <a:pPr marL="171450" indent="-171450">
              <a:buFont typeface="Courier New" pitchFamily="49" charset="0"/>
              <a:buChar char="o"/>
            </a:pPr>
            <a:r>
              <a:rPr lang="en-US" sz="2400" dirty="0" smtClean="0">
                <a:latin typeface="open-sans"/>
              </a:rPr>
              <a:t>The Greeks were </a:t>
            </a:r>
            <a:r>
              <a:rPr lang="en-US" sz="2400" dirty="0">
                <a:latin typeface="open-sans"/>
              </a:rPr>
              <a:t>the earliest discoverers of much of the knowledge that went on to lay the foundations of scientific studies for thousands of years and one of the most important figures from that period is undoubtedly Eratosthenes, who was a mathematician, geographer as well as an astronomer of rare quality</a:t>
            </a:r>
            <a:r>
              <a:rPr lang="en-US" sz="2400" dirty="0" smtClean="0">
                <a:latin typeface="open-sans"/>
              </a:rPr>
              <a:t>.</a:t>
            </a:r>
            <a:endParaRPr lang="el-GR" sz="2400" dirty="0" smtClean="0">
              <a:latin typeface="open-sans"/>
            </a:endParaRPr>
          </a:p>
          <a:p>
            <a:pPr marL="171450" indent="-171450">
              <a:buFont typeface="Courier New" pitchFamily="49" charset="0"/>
              <a:buChar char="o"/>
            </a:pPr>
            <a:r>
              <a:rPr lang="en-US" sz="2400" dirty="0" smtClean="0">
                <a:latin typeface="open-sans"/>
              </a:rPr>
              <a:t> </a:t>
            </a:r>
            <a:r>
              <a:rPr lang="en-US" sz="2400" dirty="0">
                <a:latin typeface="open-sans"/>
              </a:rPr>
              <a:t>Additionally he was also a music theorist which well and truly shows the sort of versatile knowledge and gifts that he </a:t>
            </a:r>
            <a:r>
              <a:rPr lang="en-US" sz="2400" dirty="0" smtClean="0">
                <a:latin typeface="open-sans"/>
              </a:rPr>
              <a:t>possessed</a:t>
            </a:r>
            <a:endParaRPr lang="el-GR" sz="2400" dirty="0" smtClean="0">
              <a:latin typeface="open-sans"/>
            </a:endParaRPr>
          </a:p>
          <a:p>
            <a:pPr marL="171450" indent="-171450">
              <a:buFont typeface="Courier New" pitchFamily="49" charset="0"/>
              <a:buChar char="o"/>
            </a:pPr>
            <a:r>
              <a:rPr lang="en-US" sz="2400" dirty="0" smtClean="0">
                <a:latin typeface="open-sans"/>
              </a:rPr>
              <a:t> </a:t>
            </a:r>
            <a:r>
              <a:rPr lang="en-US" sz="2400" dirty="0">
                <a:latin typeface="open-sans"/>
              </a:rPr>
              <a:t>Eratosthenes was responsible for bring to notice some of the most important discoveries in geography, astronomy and mathematics. Born in the Cyrene, the young lad was remarkably curious from an early age</a:t>
            </a:r>
            <a:r>
              <a:rPr lang="en-US" sz="2400" dirty="0" smtClean="0">
                <a:latin typeface="open-sans"/>
              </a:rPr>
              <a:t>..</a:t>
            </a:r>
            <a:endParaRPr lang="el-GR" sz="24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1575" y="116632"/>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525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Καλοκαίρι">
  <a:themeElements>
    <a:clrScheme name="Καλοκαίρι">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Καλοκαίρι">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Καλοκαίρι">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TM01972873[[fn=Καλοκαίρι]]</Template>
  <TotalTime>211</TotalTime>
  <Words>1606</Words>
  <Application>Microsoft Office PowerPoint</Application>
  <PresentationFormat>Προβολή στην οθόνη (4:3)</PresentationFormat>
  <Paragraphs>57</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Καλοκαίρι</vt:lpstr>
      <vt:lpstr>Greek Scientists </vt:lpstr>
      <vt:lpstr>Thales of Miletus</vt:lpstr>
      <vt:lpstr>               Aristotelis </vt:lpstr>
      <vt:lpstr>Aristotle</vt:lpstr>
      <vt:lpstr>Pythagoras </vt:lpstr>
      <vt:lpstr>Pythagoras</vt:lpstr>
      <vt:lpstr>Archimedes </vt:lpstr>
      <vt:lpstr>Archimedes </vt:lpstr>
      <vt:lpstr>        Eratosthenes </vt:lpstr>
      <vt:lpstr>Eratosthenes</vt:lpstr>
      <vt:lpstr>Hipparchus </vt:lpstr>
      <vt:lpstr>Hipparchus</vt:lpstr>
      <vt:lpstr>Constantin Carathéodory</vt:lpstr>
      <vt:lpstr>Constantin Carathéodory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Greek Scientists</dc:title>
  <dc:creator>Windows User</dc:creator>
  <cp:lastModifiedBy>Windows User</cp:lastModifiedBy>
  <cp:revision>19</cp:revision>
  <dcterms:created xsi:type="dcterms:W3CDTF">2019-11-19T06:26:21Z</dcterms:created>
  <dcterms:modified xsi:type="dcterms:W3CDTF">2019-11-19T10:00:10Z</dcterms:modified>
</cp:coreProperties>
</file>