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12192000" cy="6858000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319640" y="368244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8029800" y="368244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96" name="PlaceHolder 6"/>
          <p:cNvSpPr>
            <a:spLocks noGrp="1"/>
          </p:cNvSpPr>
          <p:nvPr>
            <p:ph type="body"/>
          </p:nvPr>
        </p:nvSpPr>
        <p:spPr>
          <a:xfrm>
            <a:off x="4319640" y="368244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97" name="PlaceHolder 7"/>
          <p:cNvSpPr>
            <a:spLocks noGrp="1"/>
          </p:cNvSpPr>
          <p:nvPr>
            <p:ph type="body"/>
          </p:nvPr>
        </p:nvSpPr>
        <p:spPr>
          <a:xfrm>
            <a:off x="8029800" y="368244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1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rgbClr val="BFBF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rgbClr val="D9D9D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8720" cy="3808800"/>
            </a:xfrm>
            <a:custGeom>
              <a:avLst/>
              <a:gdLst/>
              <a:ahLst/>
              <a:cxnLst/>
              <a:rect l="0" t="0" r="r" b="b"/>
              <a:pathLst>
                <a:path w="9054" h="10582">
                  <a:moveTo>
                    <a:pt x="4526" y="0"/>
                  </a:moveTo>
                  <a:lnTo>
                    <a:pt x="9053" y="10581"/>
                  </a:lnTo>
                  <a:lnTo>
                    <a:pt x="0" y="10581"/>
                  </a:lnTo>
                  <a:lnTo>
                    <a:pt x="4526" y="0"/>
                  </a:lnTo>
                </a:path>
              </a:pathLst>
            </a:custGeom>
            <a:solidFill>
              <a:srgbClr val="54A021">
                <a:alpha val="72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200" cy="3267000"/>
            </a:xfrm>
            <a:custGeom>
              <a:avLst/>
              <a:gdLst/>
              <a:ahLst/>
              <a:cxnLst/>
              <a:rect l="0" t="0" r="r" b="b"/>
              <a:pathLst>
                <a:path w="5047" h="9077">
                  <a:moveTo>
                    <a:pt x="2523" y="0"/>
                  </a:moveTo>
                  <a:lnTo>
                    <a:pt x="5046" y="9076"/>
                  </a:lnTo>
                  <a:lnTo>
                    <a:pt x="0" y="9076"/>
                  </a:lnTo>
                  <a:lnTo>
                    <a:pt x="2523" y="0"/>
                  </a:lnTo>
                </a:path>
              </a:pathLst>
            </a:custGeom>
            <a:solidFill>
              <a:srgbClr val="90C226">
                <a:alpha val="8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7480" cy="2843640"/>
            </a:xfrm>
            <a:custGeom>
              <a:avLst/>
              <a:gdLst/>
              <a:ahLst/>
              <a:cxnLst/>
              <a:rect l="0" t="0" r="r" b="b"/>
              <a:pathLst>
                <a:path w="1245" h="7901">
                  <a:moveTo>
                    <a:pt x="622" y="0"/>
                  </a:moveTo>
                  <a:lnTo>
                    <a:pt x="1244" y="7900"/>
                  </a:lnTo>
                  <a:lnTo>
                    <a:pt x="0" y="7900"/>
                  </a:lnTo>
                  <a:lnTo>
                    <a:pt x="622" y="0"/>
                  </a:lnTo>
                </a:path>
              </a:pathLst>
            </a:custGeom>
            <a:solidFill>
              <a:srgbClr val="90C226">
                <a:alpha val="85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hu-HU" sz="4400" b="0" strike="noStrike" spc="-1">
                <a:latin typeface="Arial"/>
              </a:rPr>
              <a:t>Címszöveg formátumának szerkesztése</a:t>
            </a:r>
          </a:p>
        </p:txBody>
      </p:sp>
      <p:sp>
        <p:nvSpPr>
          <p:cNvPr id="12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latin typeface="Arial"/>
              </a:rPr>
              <a:t>Vázlatszöveg formátumának szerkesztése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latin typeface="Arial"/>
              </a:rPr>
              <a:t>Második vázlatszint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latin typeface="Arial"/>
              </a:rPr>
              <a:t>Harmadik vázlatszint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latin typeface="Arial"/>
              </a:rPr>
              <a:t>Negyedik vázlatszint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Ötödik vázlatszint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Hatodik vázlatszint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50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rgbClr val="BFBF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rgbClr val="D9D9D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CustomShape 4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" name="CustomShape 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" name="CustomShape 6"/>
            <p:cNvSpPr/>
            <p:nvPr/>
          </p:nvSpPr>
          <p:spPr>
            <a:xfrm>
              <a:off x="8932320" y="3048120"/>
              <a:ext cx="3258720" cy="3808800"/>
            </a:xfrm>
            <a:custGeom>
              <a:avLst/>
              <a:gdLst/>
              <a:ahLst/>
              <a:cxnLst/>
              <a:rect l="0" t="0" r="r" b="b"/>
              <a:pathLst>
                <a:path w="9054" h="10582">
                  <a:moveTo>
                    <a:pt x="4526" y="0"/>
                  </a:moveTo>
                  <a:lnTo>
                    <a:pt x="9053" y="10581"/>
                  </a:lnTo>
                  <a:lnTo>
                    <a:pt x="0" y="10581"/>
                  </a:lnTo>
                  <a:lnTo>
                    <a:pt x="4526" y="0"/>
                  </a:lnTo>
                </a:path>
              </a:pathLst>
            </a:custGeom>
            <a:solidFill>
              <a:srgbClr val="54A021">
                <a:alpha val="72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CustomShape 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10"/>
            <p:cNvSpPr/>
            <p:nvPr/>
          </p:nvSpPr>
          <p:spPr>
            <a:xfrm>
              <a:off x="10371600" y="3589920"/>
              <a:ext cx="1816200" cy="3267000"/>
            </a:xfrm>
            <a:custGeom>
              <a:avLst/>
              <a:gdLst/>
              <a:ahLst/>
              <a:cxnLst/>
              <a:rect l="0" t="0" r="r" b="b"/>
              <a:pathLst>
                <a:path w="5047" h="9077">
                  <a:moveTo>
                    <a:pt x="2523" y="0"/>
                  </a:moveTo>
                  <a:lnTo>
                    <a:pt x="5046" y="9076"/>
                  </a:lnTo>
                  <a:lnTo>
                    <a:pt x="0" y="9076"/>
                  </a:lnTo>
                  <a:lnTo>
                    <a:pt x="2523" y="0"/>
                  </a:lnTo>
                </a:path>
              </a:pathLst>
            </a:custGeom>
            <a:solidFill>
              <a:srgbClr val="90C226">
                <a:alpha val="8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11"/>
            <p:cNvSpPr/>
            <p:nvPr/>
          </p:nvSpPr>
          <p:spPr>
            <a:xfrm>
              <a:off x="0" y="4013280"/>
              <a:ext cx="447480" cy="2843640"/>
            </a:xfrm>
            <a:custGeom>
              <a:avLst/>
              <a:gdLst/>
              <a:ahLst/>
              <a:cxnLst/>
              <a:rect l="0" t="0" r="r" b="b"/>
              <a:pathLst>
                <a:path w="1245" h="7901">
                  <a:moveTo>
                    <a:pt x="622" y="0"/>
                  </a:moveTo>
                  <a:lnTo>
                    <a:pt x="1244" y="7900"/>
                  </a:lnTo>
                  <a:lnTo>
                    <a:pt x="0" y="7900"/>
                  </a:lnTo>
                  <a:lnTo>
                    <a:pt x="622" y="0"/>
                  </a:lnTo>
                </a:path>
              </a:pathLst>
            </a:custGeom>
            <a:solidFill>
              <a:srgbClr val="90C226">
                <a:alpha val="85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0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hu-HU" sz="4400" b="0" strike="noStrike" spc="-1">
                <a:latin typeface="Arial"/>
              </a:rPr>
              <a:t>Címszöveg formátumának szerkesztése</a:t>
            </a:r>
          </a:p>
        </p:txBody>
      </p:sp>
      <p:sp>
        <p:nvSpPr>
          <p:cNvPr id="61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latin typeface="Arial"/>
              </a:rPr>
              <a:t>Vázlatszöveg formátumának szerkesztése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latin typeface="Arial"/>
              </a:rPr>
              <a:t>Második vázlatszint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latin typeface="Arial"/>
              </a:rPr>
              <a:t>Harmadik vázlatszint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latin typeface="Arial"/>
              </a:rPr>
              <a:t>Negyedik vázlatszint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Ötödik vázlatszint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Hatodik vázlatszint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u-HU" sz="2800" i="1" spc="-1" dirty="0" smtClean="0">
                <a:solidFill>
                  <a:srgbClr val="90C226"/>
                </a:solidFill>
                <a:latin typeface="Trebuchet MS"/>
              </a:rPr>
              <a:t>Uzroci ekonomske krize 2008.,                                u Eurposkoj uniji</a:t>
            </a:r>
            <a:endParaRPr lang="hu-HU" sz="2800" b="0" strike="noStrike" spc="-1" dirty="0">
              <a:latin typeface="Arial"/>
            </a:endParaRPr>
          </a:p>
        </p:txBody>
      </p:sp>
      <p:pic>
        <p:nvPicPr>
          <p:cNvPr id="99" name="Kép 2"/>
          <p:cNvPicPr/>
          <p:nvPr/>
        </p:nvPicPr>
        <p:blipFill>
          <a:blip r:embed="rId2"/>
          <a:stretch/>
        </p:blipFill>
        <p:spPr>
          <a:xfrm rot="334800">
            <a:off x="1284480" y="2243160"/>
            <a:ext cx="2589840" cy="1761120"/>
          </a:xfrm>
          <a:prstGeom prst="rect">
            <a:avLst/>
          </a:prstGeom>
          <a:ln>
            <a:noFill/>
          </a:ln>
        </p:spPr>
      </p:pic>
      <p:pic>
        <p:nvPicPr>
          <p:cNvPr id="100" name="Kép 4"/>
          <p:cNvPicPr/>
          <p:nvPr/>
        </p:nvPicPr>
        <p:blipFill>
          <a:blip r:embed="rId3"/>
          <a:stretch/>
        </p:blipFill>
        <p:spPr>
          <a:xfrm rot="1326000">
            <a:off x="5494320" y="2046600"/>
            <a:ext cx="2691720" cy="3831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Globalna ekonomska kriza 2008.-2009. Je najznačajnija gospodarska kriza koja je nastala iz prethodne globalne financijske krize.</a:t>
            </a:r>
            <a:endParaRPr lang="hu-HU" sz="1800" b="0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u-HU" sz="3600" b="0" i="1" strike="noStrike" spc="-1" dirty="0" smtClean="0">
                <a:solidFill>
                  <a:srgbClr val="90C226"/>
                </a:solidFill>
                <a:latin typeface="Trebuchet MS"/>
                <a:ea typeface="DejaVu Sans"/>
              </a:rPr>
              <a:t>Opis</a:t>
            </a:r>
            <a:endParaRPr lang="hu-HU" sz="3600" b="0" strike="noStrike" spc="-1" dirty="0">
              <a:latin typeface="Arial"/>
            </a:endParaRPr>
          </a:p>
        </p:txBody>
      </p:sp>
      <p:pic>
        <p:nvPicPr>
          <p:cNvPr id="103" name="Kép 6"/>
          <p:cNvPicPr/>
          <p:nvPr/>
        </p:nvPicPr>
        <p:blipFill>
          <a:blip r:embed="rId2"/>
          <a:stretch/>
        </p:blipFill>
        <p:spPr>
          <a:xfrm>
            <a:off x="1713600" y="3513600"/>
            <a:ext cx="3790440" cy="252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Kép 4"/>
          <p:cNvPicPr/>
          <p:nvPr/>
        </p:nvPicPr>
        <p:blipFill>
          <a:blip r:embed="rId2"/>
          <a:stretch/>
        </p:blipFill>
        <p:spPr>
          <a:xfrm>
            <a:off x="875880" y="3567960"/>
            <a:ext cx="3088440" cy="2058480"/>
          </a:xfrm>
          <a:prstGeom prst="rect">
            <a:avLst/>
          </a:prstGeom>
          <a:ln>
            <a:noFill/>
          </a:ln>
        </p:spPr>
      </p:pic>
      <p:sp>
        <p:nvSpPr>
          <p:cNvPr id="105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u-HU" sz="3600" i="1" spc="-1" dirty="0" smtClean="0">
                <a:solidFill>
                  <a:srgbClr val="90C226"/>
                </a:solidFill>
                <a:latin typeface="Trebuchet MS"/>
                <a:ea typeface="DejaVu Sans"/>
              </a:rPr>
              <a:t>Pozadina, uzroci</a:t>
            </a:r>
            <a:r>
              <a:rPr lang="hu-HU" sz="3600" b="0" i="1" strike="noStrike" spc="-1" dirty="0" smtClean="0">
                <a:solidFill>
                  <a:srgbClr val="90C226"/>
                </a:solidFill>
                <a:latin typeface="Trebuchet MS"/>
                <a:ea typeface="DejaVu Sans"/>
              </a:rPr>
              <a:t> </a:t>
            </a:r>
            <a:endParaRPr lang="hu-HU" sz="3600" b="0" strike="noStrike" spc="-1" dirty="0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SAD 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podružnica hipoteka krize. Financijska kriza s različitim intenzitetom, koja je počela krajem 2006. godine, utjecala je i na druge 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zemlje.</a:t>
            </a:r>
            <a:endParaRPr lang="hu-HU" spc="-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  <a:p>
            <a:endParaRPr lang="hu-HU" sz="1800" b="0" strike="noStrike" spc="-1" dirty="0" smtClean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hu-HU" spc="-1" dirty="0" smtClean="0">
                <a:solidFill>
                  <a:srgbClr val="404040"/>
                </a:solidFill>
                <a:latin typeface="Trebuchet MS"/>
              </a:rPr>
              <a:t>Nekoliko je tvrtki bankrotiralo ili se spojilo s konkurentia</a:t>
            </a:r>
            <a:endParaRPr lang="hu-H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hu-HU" i="1" u="sng" spc="-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Eugot je također bio ukjlučen u to</a:t>
            </a:r>
            <a:endParaRPr lang="hu-HU" sz="1800" b="0" i="1" u="sng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</p:txBody>
      </p:sp>
      <p:sp>
        <p:nvSpPr>
          <p:cNvPr id="2" name="Lefelé nyíl 1"/>
          <p:cNvSpPr/>
          <p:nvPr/>
        </p:nvSpPr>
        <p:spPr>
          <a:xfrm>
            <a:off x="4690241" y="3507828"/>
            <a:ext cx="1174531" cy="1332186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4"/>
          <p:cNvPicPr/>
          <p:nvPr/>
        </p:nvPicPr>
        <p:blipFill>
          <a:blip r:embed="rId3"/>
          <a:stretch/>
        </p:blipFill>
        <p:spPr>
          <a:xfrm rot="20892000">
            <a:off x="541440" y="3859920"/>
            <a:ext cx="3351600" cy="2331720"/>
          </a:xfrm>
          <a:prstGeom prst="rect">
            <a:avLst/>
          </a:prstGeom>
          <a:ln>
            <a:noFill/>
          </a:ln>
        </p:spPr>
      </p:pic>
      <p:pic>
        <p:nvPicPr>
          <p:cNvPr id="109" name="Picture 2"/>
          <p:cNvPicPr/>
          <p:nvPr/>
        </p:nvPicPr>
        <p:blipFill>
          <a:blip r:embed="rId4"/>
          <a:stretch/>
        </p:blipFill>
        <p:spPr>
          <a:xfrm>
            <a:off x="4098240" y="2630520"/>
            <a:ext cx="2995560" cy="2995560"/>
          </a:xfrm>
          <a:prstGeom prst="rect">
            <a:avLst/>
          </a:prstGeom>
          <a:ln>
            <a:noFill/>
          </a:ln>
        </p:spPr>
      </p:pic>
      <p:sp>
        <p:nvSpPr>
          <p:cNvPr id="110" name="CustomShape 1"/>
          <p:cNvSpPr/>
          <p:nvPr/>
        </p:nvSpPr>
        <p:spPr>
          <a:xfrm>
            <a:off x="677160" y="620189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u-HU" sz="3600" i="1" spc="-1" dirty="0" smtClean="0">
                <a:solidFill>
                  <a:srgbClr val="90C226"/>
                </a:solidFill>
                <a:latin typeface="Trebuchet MS"/>
                <a:ea typeface="DejaVu Sans"/>
              </a:rPr>
              <a:t>Mjere</a:t>
            </a:r>
            <a:r>
              <a:rPr lang="hu-HU" sz="3600" b="0" strike="noStrike" spc="-1" dirty="0" smtClean="0">
                <a:solidFill>
                  <a:srgbClr val="90C226"/>
                </a:solidFill>
                <a:latin typeface="Trebuchet MS"/>
                <a:ea typeface="DejaVu Sans"/>
              </a:rPr>
              <a:t> </a:t>
            </a:r>
            <a:endParaRPr lang="hu-HU" sz="3600" b="0" strike="noStrike" spc="-1" dirty="0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hr-H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Vraćanje </a:t>
            </a:r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financijske stabilnosti i stvaranje povoljnih uvjeta za stvaranje radnih mjesta</a:t>
            </a:r>
            <a:r>
              <a:rPr lang="hr-H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.</a:t>
            </a:r>
            <a:endParaRPr lang="hr-HR" dirty="0" smtClean="0"/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hu-HU" b="1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Osiguravanje ušteda.</a:t>
            </a:r>
            <a:endParaRPr lang="hu-HU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hu-HU" b="1" spc="-1" dirty="0" smtClean="0">
                <a:solidFill>
                  <a:srgbClr val="404040"/>
                </a:solidFill>
                <a:latin typeface="Trebuchet MS"/>
              </a:rPr>
              <a:t>Podizeća i kućanstva mogu posuditi  zaja, uz razumne troškove.</a:t>
            </a:r>
            <a:endParaRPr lang="hu-HU" sz="1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101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DejaVu Sans</vt:lpstr>
      <vt:lpstr>Symbol</vt:lpstr>
      <vt:lpstr>Trebuchet MS</vt:lpstr>
      <vt:lpstr>Wingdings</vt:lpstr>
      <vt:lpstr>Wingdings 3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Viki</dc:creator>
  <cp:lastModifiedBy>marijan</cp:lastModifiedBy>
  <cp:revision>9</cp:revision>
  <dcterms:modified xsi:type="dcterms:W3CDTF">2019-03-02T14:11:42Z</dcterms:modified>
  <dc:language>hu-HU</dc:language>
</cp:coreProperties>
</file>