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0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ECD0-A1DE-48CD-B523-0E86D64E5534}" type="datetimeFigureOut">
              <a:rPr lang="hu-HU" smtClean="0"/>
              <a:t>2019.09.30.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571F5-B69A-4854-9088-7B70FF7296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6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8235"/>
      </p:ext>
    </p:extLst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851"/>
      </p:ext>
    </p:extLst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5174"/>
      </p:ext>
    </p:extLst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1377"/>
      </p:ext>
    </p:extLst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85285"/>
      </p:ext>
    </p:extLst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962"/>
      </p:ext>
    </p:extLst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6145"/>
      </p:ext>
    </p:extLst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8957"/>
      </p:ext>
    </p:extLst>
  </p:cSld>
  <p:clrMapOvr>
    <a:masterClrMapping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2817"/>
      </p:ext>
    </p:extLst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5717"/>
      </p:ext>
    </p:extLst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02692"/>
      </p:ext>
    </p:extLst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0" r:id="rId5"/>
    <p:sldLayoutId id="2147483716" r:id="rId6"/>
    <p:sldLayoutId id="2147483717" r:id="rId7"/>
    <p:sldLayoutId id="2147483707" r:id="rId8"/>
    <p:sldLayoutId id="2147483708" r:id="rId9"/>
    <p:sldLayoutId id="2147483709" r:id="rId10"/>
    <p:sldLayoutId id="2147483711" r:id="rId11"/>
  </p:sldLayoutIdLst>
  <p:transition spd="slow" advClick="0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gVGp7d9vC0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KpOtuoHL45Y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M%C3%A1rcius_6." TargetMode="External"/><Relationship Id="rId3" Type="http://schemas.openxmlformats.org/officeDocument/2006/relationships/hyperlink" Target="https://hu.wikipedia.org/wiki/Kecskem%C3%A9t" TargetMode="External"/><Relationship Id="rId7" Type="http://schemas.openxmlformats.org/officeDocument/2006/relationships/hyperlink" Target="https://hu.wikipedia.org/wiki/196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Budapest" TargetMode="External"/><Relationship Id="rId5" Type="http://schemas.openxmlformats.org/officeDocument/2006/relationships/hyperlink" Target="https://hu.wikipedia.org/wiki/December_16." TargetMode="External"/><Relationship Id="rId4" Type="http://schemas.openxmlformats.org/officeDocument/2006/relationships/hyperlink" Target="https://hu.wikipedia.org/wiki/18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932" TargetMode="External"/><Relationship Id="rId13" Type="http://schemas.openxmlformats.org/officeDocument/2006/relationships/hyperlink" Target="https://www.youtube.com/watch?v=G6akQwb0494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hu.wikipedia.org/wiki/1939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hu.wikipedia.org/wiki/1929" TargetMode="External"/><Relationship Id="rId11" Type="http://schemas.openxmlformats.org/officeDocument/2006/relationships/hyperlink" Target="https://hu.wikipedia.org/wiki/1961" TargetMode="External"/><Relationship Id="rId5" Type="http://schemas.openxmlformats.org/officeDocument/2006/relationships/hyperlink" Target="https://hu.wikipedia.org/wiki/1906" TargetMode="External"/><Relationship Id="rId10" Type="http://schemas.openxmlformats.org/officeDocument/2006/relationships/hyperlink" Target="https://hu.wikipedia.org/wiki/1940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hu.wikipedia.org/wiki/193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181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Magyarorsz%C3%A1g" TargetMode="External"/><Relationship Id="rId5" Type="http://schemas.openxmlformats.org/officeDocument/2006/relationships/hyperlink" Target="https://hu.wikipedia.org/wiki/Doborj%C3%A1n" TargetMode="External"/><Relationship Id="rId4" Type="http://schemas.openxmlformats.org/officeDocument/2006/relationships/hyperlink" Target="https://hu.wikipedia.org/wiki/Okt%C3%B3ber_22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8F455B7-514F-4326-8EA9-442D7F26C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7A9C548-0579-4864-92A3-093842E89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D4224F0-9A4A-420C-82F8-2B67484DB5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F5BBE79B-5D4B-4E0D-AC79-FA9172681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192" y="912875"/>
            <a:ext cx="5451627" cy="50291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7525A5F-CDD4-4EB3-9187-2A0E9EA1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8F5B423-DA6A-4E80-B3CA-549A442C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Bartók Béla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8170B5-3ECC-493B-85FA-6905971AD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DD37B8-B6EA-49DC-90EF-F4E359454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00F7FF8-41E5-4585-AFDC-54EA8B275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AE2A71D-F8BA-4E4F-88A8-1F5FD5DF1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367D65D-5513-4159-AD56-2E99B8A36FF3}"/>
              </a:ext>
            </a:extLst>
          </p:cNvPr>
          <p:cNvSpPr txBox="1"/>
          <p:nvPr/>
        </p:nvSpPr>
        <p:spPr>
          <a:xfrm>
            <a:off x="7894385" y="3685296"/>
            <a:ext cx="3447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u="sng" dirty="0"/>
              <a:t>1881. március 25. – 1945. szeptember 26.</a:t>
            </a:r>
            <a:endParaRPr lang="hu-HU" sz="1400" u="sng" dirty="0"/>
          </a:p>
        </p:txBody>
      </p:sp>
      <p:sp>
        <p:nvSpPr>
          <p:cNvPr id="6" name="Téglalap 5"/>
          <p:cNvSpPr/>
          <p:nvPr/>
        </p:nvSpPr>
        <p:spPr>
          <a:xfrm>
            <a:off x="7575657" y="4154453"/>
            <a:ext cx="3943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/>
              <a:t>Youtube:</a:t>
            </a:r>
            <a:r>
              <a:rPr lang="hu-HU" sz="1200" dirty="0" err="1">
                <a:hlinkClick r:id="rId5"/>
              </a:rPr>
              <a:t>https</a:t>
            </a:r>
            <a:r>
              <a:rPr lang="hu-HU" sz="1200" dirty="0">
                <a:hlinkClick r:id="rId5"/>
              </a:rPr>
              <a:t>://www.youtube.com/watch?v=gVGp7d9vC0U</a:t>
            </a:r>
            <a:r>
              <a:rPr lang="hu-HU" sz="1200" dirty="0"/>
              <a:t> </a:t>
            </a:r>
          </a:p>
        </p:txBody>
      </p:sp>
      <p:pic>
        <p:nvPicPr>
          <p:cNvPr id="25" name="Elindultam szép hazámból artók béla_cut">
            <a:hlinkClick r:id="" action="ppaction://media"/>
            <a:extLst>
              <a:ext uri="{FF2B5EF4-FFF2-40B4-BE49-F238E27FC236}">
                <a16:creationId xmlns:a16="http://schemas.microsoft.com/office/drawing/2014/main" xmlns="" id="{3867BD25-EEE6-4DB3-A0F0-29918A223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910" y="4534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80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xmlns="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A0E55A5-DE4C-4851-88C3-82C533D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hu-HU" sz="2800" dirty="0"/>
              <a:t>Díjak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xmlns="" id="{D63B7D41-34E4-48F5-B570-C8026060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hu-HU" dirty="0"/>
              <a:t>A művészetek és a tudományok érdemrendje</a:t>
            </a:r>
          </a:p>
          <a:p>
            <a:r>
              <a:rPr lang="hu-HU" dirty="0" err="1"/>
              <a:t>Order</a:t>
            </a:r>
            <a:r>
              <a:rPr lang="hu-HU" dirty="0"/>
              <a:t> of the Golden </a:t>
            </a:r>
            <a:r>
              <a:rPr lang="hu-HU" dirty="0" err="1"/>
              <a:t>Spur</a:t>
            </a:r>
            <a:r>
              <a:rPr lang="hu-HU" dirty="0"/>
              <a:t> </a:t>
            </a:r>
            <a:r>
              <a:rPr lang="hu-HU" dirty="0" err="1"/>
              <a:t>Bavarian</a:t>
            </a:r>
            <a:r>
              <a:rPr lang="hu-HU" dirty="0"/>
              <a:t> </a:t>
            </a:r>
            <a:r>
              <a:rPr lang="hu-HU" dirty="0" err="1"/>
              <a:t>Maximilian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Science </a:t>
            </a:r>
          </a:p>
          <a:p>
            <a:r>
              <a:rPr lang="hu-HU" dirty="0" err="1"/>
              <a:t>Knight</a:t>
            </a:r>
            <a:r>
              <a:rPr lang="hu-HU" dirty="0"/>
              <a:t> of the </a:t>
            </a:r>
            <a:r>
              <a:rPr lang="hu-HU" dirty="0" err="1"/>
              <a:t>Order</a:t>
            </a:r>
            <a:r>
              <a:rPr lang="hu-HU" dirty="0"/>
              <a:t> of Christ</a:t>
            </a:r>
          </a:p>
          <a:p>
            <a:endParaRPr lang="hu-HU" dirty="0"/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4FA44C29-6B20-4F98-AA69-DB5B592F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036189"/>
            <a:ext cx="7237877" cy="48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59FEDD64-FAE0-4F76-AB38-B525AF232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97" y="655917"/>
            <a:ext cx="4135022" cy="27817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B814E88A-2430-4555-8F29-4B223228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825" y="655917"/>
            <a:ext cx="2095500" cy="24765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A8A2DE4-491D-4B17-BFBC-54E93975E950}"/>
              </a:ext>
            </a:extLst>
          </p:cNvPr>
          <p:cNvSpPr txBox="1"/>
          <p:nvPr/>
        </p:nvSpPr>
        <p:spPr>
          <a:xfrm>
            <a:off x="7473820" y="3144085"/>
            <a:ext cx="456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Liszt Ferenc édesanyja, </a:t>
            </a:r>
            <a:r>
              <a:rPr lang="hu-HU" dirty="0" err="1"/>
              <a:t>Lager</a:t>
            </a:r>
            <a:r>
              <a:rPr lang="hu-HU" dirty="0"/>
              <a:t> Anna 1830 körül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7B7FEDC-374F-40FD-BD60-F7AF3E76ECE0}"/>
              </a:ext>
            </a:extLst>
          </p:cNvPr>
          <p:cNvSpPr txBox="1"/>
          <p:nvPr/>
        </p:nvSpPr>
        <p:spPr>
          <a:xfrm>
            <a:off x="1017037" y="3724359"/>
            <a:ext cx="18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Liszt Ferenc szülőháza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CA78A79-BD82-4AE9-8910-A67181FD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683" y="1894167"/>
            <a:ext cx="2095500" cy="32385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E3B62EB7-553F-46EB-8E68-2A0202CE253F}"/>
              </a:ext>
            </a:extLst>
          </p:cNvPr>
          <p:cNvSpPr txBox="1"/>
          <p:nvPr/>
        </p:nvSpPr>
        <p:spPr>
          <a:xfrm>
            <a:off x="4646645" y="5383763"/>
            <a:ext cx="21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Liszt Ferenc 1824-ben</a:t>
            </a:r>
          </a:p>
        </p:txBody>
      </p:sp>
    </p:spTree>
    <p:extLst>
      <p:ext uri="{BB962C8B-B14F-4D97-AF65-F5344CB8AC3E}">
        <p14:creationId xmlns:p14="http://schemas.microsoft.com/office/powerpoint/2010/main" val="376269418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6A413F7-FFE1-42E7-8C6C-E9CCC477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E0B0FD-3413-40CC-A7D8-6A5058608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0C4C044-5B1C-40C8-8C7B-AA5E6D879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0163F5F-1439-4827-8F7A-B08BDDEFB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A677414-C3D2-4430-876D-9092D633F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9181D20-1D81-447D-9854-10DDB10D5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6020133-135E-4D08-9F4A-D76B87578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A66F00F6-9581-4F3C-B51D-F2A99B4DB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1824" y="643467"/>
            <a:ext cx="2594084" cy="344728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4F93207-FC2F-4107-8C21-72F744C4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935" y="644075"/>
            <a:ext cx="2722396" cy="34460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F9E1A79-C837-4E18-94D9-6F301F55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sz="4400" cap="all" spc="-100" dirty="0">
                <a:solidFill>
                  <a:schemeClr val="tx1"/>
                </a:solidFill>
              </a:rPr>
              <a:t>Köszönjük a figyelmet!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5EECEE2-745A-4C3E-9A46-1B2ACCDC0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Franz Liszt - Liebestraum - Love Dream_cut">
            <a:hlinkClick r:id="" action="ppaction://media"/>
            <a:extLst>
              <a:ext uri="{FF2B5EF4-FFF2-40B4-BE49-F238E27FC236}">
                <a16:creationId xmlns:a16="http://schemas.microsoft.com/office/drawing/2014/main" xmlns="" id="{8D83CE58-51FD-4DEB-8805-8AB42AB50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7630" y="495435"/>
            <a:ext cx="609600" cy="6096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18322" y="115704"/>
            <a:ext cx="5864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hlinkClick r:id="rId7"/>
              </a:rPr>
              <a:t>Youtube</a:t>
            </a:r>
            <a:r>
              <a:rPr lang="hu-HU" dirty="0">
                <a:hlinkClick r:id="rId7"/>
              </a:rPr>
              <a:t>: https://www.youtube.com/watch?v=KpOtuoHL45Y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31034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8A93820-03BB-40BD-9352-A2F09BEA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341935"/>
            <a:ext cx="6202238" cy="41710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76B6690-D715-44D1-BEEF-6399147E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546" y="1499456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300" cap="all" spc="-100" dirty="0">
                <a:solidFill>
                  <a:schemeClr val="bg1"/>
                </a:solidFill>
              </a:rPr>
              <a:t>A </a:t>
            </a:r>
            <a:r>
              <a:rPr lang="en-US" sz="2300" cap="all" spc="-100" dirty="0" err="1">
                <a:solidFill>
                  <a:schemeClr val="bg1"/>
                </a:solidFill>
              </a:rPr>
              <a:t>zeneszerző</a:t>
            </a:r>
            <a:r>
              <a:rPr lang="en-US" sz="2300" cap="all" spc="-100" dirty="0">
                <a:solidFill>
                  <a:schemeClr val="bg1"/>
                </a:solidFill>
              </a:rPr>
              <a:t>, </a:t>
            </a:r>
            <a:r>
              <a:rPr lang="en-US" sz="2300" cap="all" spc="-100" dirty="0" err="1">
                <a:solidFill>
                  <a:schemeClr val="bg1"/>
                </a:solidFill>
              </a:rPr>
              <a:t>zongoraművész</a:t>
            </a:r>
            <a:r>
              <a:rPr lang="en-US" sz="2300" cap="all" spc="-100" dirty="0">
                <a:solidFill>
                  <a:schemeClr val="bg1"/>
                </a:solidFill>
              </a:rPr>
              <a:t> </a:t>
            </a:r>
            <a:r>
              <a:rPr lang="en-US" sz="2300" cap="all" spc="-100" dirty="0" err="1">
                <a:solidFill>
                  <a:schemeClr val="bg1"/>
                </a:solidFill>
              </a:rPr>
              <a:t>és</a:t>
            </a:r>
            <a:r>
              <a:rPr lang="en-US" sz="2300" cap="all" spc="-100" dirty="0">
                <a:solidFill>
                  <a:schemeClr val="bg1"/>
                </a:solidFill>
              </a:rPr>
              <a:t> </a:t>
            </a:r>
            <a:r>
              <a:rPr lang="en-US" sz="2300" cap="all" spc="-100" dirty="0" err="1">
                <a:solidFill>
                  <a:schemeClr val="bg1"/>
                </a:solidFill>
              </a:rPr>
              <a:t>népzenekutató</a:t>
            </a:r>
            <a:r>
              <a:rPr lang="en-US" sz="2300" cap="all" spc="-100" dirty="0">
                <a:solidFill>
                  <a:schemeClr val="bg1"/>
                </a:solidFill>
              </a:rPr>
              <a:t> </a:t>
            </a:r>
            <a:r>
              <a:rPr lang="en-US" sz="2300" cap="all" spc="-100" dirty="0" err="1">
                <a:solidFill>
                  <a:schemeClr val="bg1"/>
                </a:solidFill>
              </a:rPr>
              <a:t>Bartók</a:t>
            </a:r>
            <a:r>
              <a:rPr lang="en-US" sz="2300" cap="all" spc="-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BA53A868-C420-4BAE-9244-EC162AF05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8D93CCA-A85E-4529-A6F0-8BB54D27B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2686EF3-81CC-419F-96C3-002A75880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ECFA516-C18C-41AE-AFF2-A0D0A59C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4667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89286DD5-8040-4669-80E5-DC8ED4AC7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2597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0F9AD8A-17CC-41E8-B897-461492ADF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r="6779" b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9B5BB8E-B3AA-4FFC-A39F-82517BA05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" r="1" b="27804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234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D1E3293E-3B02-4A6A-9666-FA0D31A8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4" y="882398"/>
            <a:ext cx="7113350" cy="51216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477ED33-363E-4529-B892-74C19794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186" y="833953"/>
            <a:ext cx="2312480" cy="1699528"/>
          </a:xfrm>
        </p:spPr>
        <p:txBody>
          <a:bodyPr anchor="b">
            <a:noAutofit/>
          </a:bodyPr>
          <a:lstStyle/>
          <a:p>
            <a:r>
              <a:rPr lang="hu-HU" sz="2400" b="1" dirty="0"/>
              <a:t>Fiatalkora, zeneszerzői pályájának indulása</a:t>
            </a:r>
            <a:br>
              <a:rPr lang="hu-HU" sz="2400" b="1" dirty="0"/>
            </a:br>
            <a:endParaRPr lang="hu-HU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EB394F2-B197-42C8-8967-7B364280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200" y="2676088"/>
            <a:ext cx="2312479" cy="3801561"/>
          </a:xfrm>
        </p:spPr>
        <p:txBody>
          <a:bodyPr>
            <a:normAutofit/>
          </a:bodyPr>
          <a:lstStyle/>
          <a:p>
            <a:r>
              <a:rPr lang="hu-HU" dirty="0"/>
              <a:t>1899-ben sikeres felvételit tett a pesti Zeneakadémiára</a:t>
            </a:r>
          </a:p>
          <a:p>
            <a:r>
              <a:rPr lang="hu-HU" dirty="0"/>
              <a:t> Richard Strauss zenéje hatott rá </a:t>
            </a:r>
            <a:r>
              <a:rPr lang="hu-HU" dirty="0" smtClean="0"/>
              <a:t>igazán</a:t>
            </a:r>
          </a:p>
          <a:p>
            <a:r>
              <a:rPr lang="hu-HU" dirty="0" smtClean="0"/>
              <a:t>Ötvözte a magyar és az európai hagyományokat</a:t>
            </a:r>
          </a:p>
          <a:p>
            <a:r>
              <a:rPr lang="hu-HU" dirty="0" smtClean="0"/>
              <a:t>Erős nemzeti jelleg </a:t>
            </a:r>
            <a:r>
              <a:rPr lang="hu-HU" smtClean="0"/>
              <a:t>a műveiben</a:t>
            </a:r>
            <a:endParaRPr lang="hu-HU" dirty="0"/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225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8F455B7-514F-4326-8EA9-442D7F26C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7A9C548-0579-4864-92A3-093842E89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D4224F0-9A4A-420C-82F8-2B67484DB5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7525A5F-CDD4-4EB3-9187-2A0E9EA1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8F5B423-DA6A-4E80-B3CA-549A442C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Kodály </a:t>
            </a:r>
            <a:r>
              <a:rPr lang="hu-HU" cap="all" spc="-100" dirty="0" err="1"/>
              <a:t>zoltán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8170B5-3ECC-493B-85FA-6905971AD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DD37B8-B6EA-49DC-90EF-F4E359454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00F7FF8-41E5-4585-AFDC-54EA8B275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AE2A71D-F8BA-4E4F-88A8-1F5FD5DF1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0A26903E-0C56-4523-8870-6BD0601A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173" y="640855"/>
            <a:ext cx="4122766" cy="530962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47CF386-4DC0-4804-9706-7C58B9B003F6}"/>
              </a:ext>
            </a:extLst>
          </p:cNvPr>
          <p:cNvSpPr txBox="1"/>
          <p:nvPr/>
        </p:nvSpPr>
        <p:spPr>
          <a:xfrm>
            <a:off x="7893811" y="4126038"/>
            <a:ext cx="332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hlinkClick r:id="rId3" tooltip="Kecskemé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Kecskemét</a:t>
            </a:r>
            <a:r>
              <a:rPr lang="hu-HU" sz="1400" dirty="0"/>
              <a:t>, </a:t>
            </a:r>
            <a:r>
              <a:rPr lang="hu-HU" sz="1400" dirty="0">
                <a:hlinkClick r:id="rId4" tooltip="188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1882</a:t>
            </a:r>
            <a:r>
              <a:rPr lang="hu-HU" sz="1400" dirty="0"/>
              <a:t>. </a:t>
            </a:r>
            <a:r>
              <a:rPr lang="hu-HU" sz="1400" dirty="0">
                <a:hlinkClick r:id="rId5" tooltip="December 16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december 16.</a:t>
            </a:r>
            <a:r>
              <a:rPr lang="hu-HU" sz="1400" dirty="0"/>
              <a:t> – </a:t>
            </a:r>
            <a:r>
              <a:rPr lang="hu-HU" sz="1400" dirty="0">
                <a:hlinkClick r:id="rId6" tooltip="Budapes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Budapest</a:t>
            </a:r>
            <a:r>
              <a:rPr lang="hu-HU" sz="1400" dirty="0"/>
              <a:t>, </a:t>
            </a:r>
            <a:r>
              <a:rPr lang="hu-HU" sz="1400" dirty="0">
                <a:hlinkClick r:id="rId7" tooltip="196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1967</a:t>
            </a:r>
            <a:r>
              <a:rPr lang="hu-HU" sz="1400" dirty="0"/>
              <a:t>. </a:t>
            </a:r>
            <a:r>
              <a:rPr lang="hu-HU" sz="1400" dirty="0">
                <a:hlinkClick r:id="rId8" tooltip="Március 6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március 6.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77012096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27A9C548-0579-4864-92A3-093842E89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29E78E4-6E4A-45B1-B7C9-A2FB86D97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"/>
          <a:stretch/>
        </p:blipFill>
        <p:spPr bwMode="auto">
          <a:xfrm>
            <a:off x="20" y="10"/>
            <a:ext cx="675684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7525A5F-CDD4-4EB3-9187-2A0E9EA1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xmlns="" id="{08F5B423-DA6A-4E80-B3CA-549A442C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1D4F0ED-EDF5-4294-B315-EFE99AEB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hu-HU" dirty="0"/>
              <a:t>Bartók Béla és Kodály Zoltán, a Zeneakadémia két ifjú tanára</a:t>
            </a:r>
            <a:endParaRPr lang="en-US" cap="all" spc="-1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170B5-3ECC-493B-85FA-6905971AD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F8DD37B8-B6EA-49DC-90EF-F4E359454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500F7FF8-41E5-4585-AFDC-54EA8B275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AE2A71D-F8BA-4E4F-88A8-1F5FD5DF1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4996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8F455B7-514F-4326-8EA9-442D7F26C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7A9C548-0579-4864-92A3-093842E89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D4224F0-9A4A-420C-82F8-2B67484DB5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7525A5F-CDD4-4EB3-9187-2A0E9EA1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8F5B423-DA6A-4E80-B3CA-549A442C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41A630F-99B3-4B67-B461-AF03658A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70" y="1919617"/>
            <a:ext cx="4397462" cy="28245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8170B5-3ECC-493B-85FA-6905971AD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DD37B8-B6EA-49DC-90EF-F4E359454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00F7FF8-41E5-4585-AFDC-54EA8B275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AE2A71D-F8BA-4E4F-88A8-1F5FD5DF1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27E3DB9-8638-4755-A6DE-4E77D3591236}"/>
              </a:ext>
            </a:extLst>
          </p:cNvPr>
          <p:cNvSpPr txBox="1"/>
          <p:nvPr/>
        </p:nvSpPr>
        <p:spPr>
          <a:xfrm>
            <a:off x="7731043" y="2151632"/>
            <a:ext cx="34889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Zenekari művek</a:t>
            </a:r>
          </a:p>
          <a:p>
            <a:r>
              <a:rPr lang="hu-HU" sz="1400" dirty="0"/>
              <a:t>Nyári este (</a:t>
            </a:r>
            <a:r>
              <a:rPr lang="hu-HU" sz="1400" dirty="0">
                <a:hlinkClick r:id="rId5" tooltip="190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1906</a:t>
            </a:r>
            <a:r>
              <a:rPr lang="hu-HU" sz="1400" dirty="0"/>
              <a:t>), átdolgozás (</a:t>
            </a:r>
            <a:r>
              <a:rPr lang="hu-HU" sz="1400" dirty="0">
                <a:hlinkClick r:id="rId6" tooltip="19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1929</a:t>
            </a:r>
            <a:r>
              <a:rPr lang="hu-HU" sz="1400" dirty="0"/>
              <a:t>)</a:t>
            </a:r>
          </a:p>
          <a:p>
            <a:r>
              <a:rPr lang="hu-HU" sz="1400" dirty="0"/>
              <a:t>Fölszállott a páva (variációk egy magyar népdalra) (</a:t>
            </a:r>
            <a:r>
              <a:rPr lang="hu-HU" sz="1400" dirty="0">
                <a:hlinkClick r:id="rId7" tooltip="19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1939</a:t>
            </a:r>
            <a:r>
              <a:rPr lang="hu-HU" sz="1400" dirty="0"/>
              <a:t>)</a:t>
            </a:r>
          </a:p>
          <a:p>
            <a:r>
              <a:rPr lang="hu-HU" sz="1400" dirty="0"/>
              <a:t>Marosszéki táncok (</a:t>
            </a:r>
            <a:r>
              <a:rPr lang="hu-HU" sz="1400" dirty="0">
                <a:hlinkClick r:id="rId8" tooltip="19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1932</a:t>
            </a:r>
            <a:r>
              <a:rPr lang="hu-HU" sz="1400" dirty="0"/>
              <a:t>) (zongorára is)</a:t>
            </a:r>
          </a:p>
          <a:p>
            <a:r>
              <a:rPr lang="hu-HU" sz="1400" dirty="0"/>
              <a:t>Galántai táncok (</a:t>
            </a:r>
            <a:r>
              <a:rPr lang="hu-HU" sz="1400" dirty="0">
                <a:hlinkClick r:id="rId9" tooltip="19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1933</a:t>
            </a:r>
            <a:r>
              <a:rPr lang="hu-HU" sz="1400" dirty="0"/>
              <a:t>)</a:t>
            </a:r>
          </a:p>
          <a:p>
            <a:r>
              <a:rPr lang="hu-HU" sz="1400" dirty="0"/>
              <a:t>Concerto (</a:t>
            </a:r>
            <a:r>
              <a:rPr lang="hu-HU" sz="1400" dirty="0">
                <a:hlinkClick r:id="rId7" tooltip="19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1939</a:t>
            </a:r>
            <a:r>
              <a:rPr lang="hu-HU" sz="1400" dirty="0"/>
              <a:t>–</a:t>
            </a:r>
            <a:r>
              <a:rPr lang="hu-HU" sz="1400" dirty="0">
                <a:hlinkClick r:id="rId10" tooltip="194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1940</a:t>
            </a:r>
            <a:r>
              <a:rPr lang="hu-HU" sz="1400" dirty="0"/>
              <a:t>)</a:t>
            </a:r>
          </a:p>
          <a:p>
            <a:r>
              <a:rPr lang="hu-HU" sz="1400" dirty="0"/>
              <a:t>Szimfónia (1930-as évek–</a:t>
            </a:r>
            <a:r>
              <a:rPr lang="hu-HU" sz="1400" dirty="0">
                <a:hlinkClick r:id="rId11" tooltip="196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1961</a:t>
            </a:r>
            <a:r>
              <a:rPr lang="hu-HU" sz="1400" dirty="0"/>
              <a:t>)</a:t>
            </a:r>
          </a:p>
          <a:p>
            <a:endParaRPr lang="hu-HU" dirty="0"/>
          </a:p>
        </p:txBody>
      </p:sp>
      <p:pic>
        <p:nvPicPr>
          <p:cNvPr id="21" name="Zoltán Kodály - Fölszállott a páva_cut">
            <a:hlinkClick r:id="" action="ppaction://media"/>
            <a:extLst>
              <a:ext uri="{FF2B5EF4-FFF2-40B4-BE49-F238E27FC236}">
                <a16:creationId xmlns:a16="http://schemas.microsoft.com/office/drawing/2014/main" xmlns="" id="{7FFD0464-E047-4F54-B298-D03A0042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79129" y="4219404"/>
            <a:ext cx="609600" cy="6096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557364" y="5369504"/>
            <a:ext cx="4241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err="1"/>
              <a:t>Youtube</a:t>
            </a:r>
            <a:r>
              <a:rPr lang="hu-HU" sz="1400" dirty="0"/>
              <a:t>:</a:t>
            </a:r>
          </a:p>
          <a:p>
            <a:r>
              <a:rPr lang="hu-HU" sz="1400" dirty="0">
                <a:hlinkClick r:id="rId13"/>
              </a:rPr>
              <a:t>https://www.youtube.com/watch?v=G6akQwb0494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5440898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3CC463-F933-4AC4-86E1-5AC14B0C3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25D2DB-A12A-44DB-B00E-F4D622329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3E12392-EE0D-40BE-B76A-86133E56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4" y="643467"/>
            <a:ext cx="3736834" cy="2475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7E7877-F64E-4EEA-B778-138031EFF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DEDD110-FC4B-4C03-BAEC-E6C8842A8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04625"/>
            <a:ext cx="3854945" cy="21587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D6C4F3-70FD-4F13-919C-702EE4886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F4317B7-D06E-4317-9844-5AB105C33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86" y="650497"/>
            <a:ext cx="53064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129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8F455B7-514F-4326-8EA9-442D7F26C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7A9C548-0579-4864-92A3-093842E89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D4224F0-9A4A-420C-82F8-2B67484DB5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7525A5F-CDD4-4EB3-9187-2A0E9EA1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8F5B423-DA6A-4E80-B3CA-549A442C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AE924C2-141F-492E-8B2A-A0276F0C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hu-HU" cap="all" spc="-100" dirty="0"/>
              <a:t>Liszt </a:t>
            </a:r>
            <a:r>
              <a:rPr lang="hu-HU" cap="all" spc="-100" dirty="0" err="1"/>
              <a:t>ferenc</a:t>
            </a:r>
            <a:endParaRPr lang="en-US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8170B5-3ECC-493B-85FA-6905971AD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DD37B8-B6EA-49DC-90EF-F4E359454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00F7FF8-41E5-4585-AFDC-54EA8B275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AE2A71D-F8BA-4E4F-88A8-1F5FD5DF1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artalom helye 2">
            <a:extLst>
              <a:ext uri="{FF2B5EF4-FFF2-40B4-BE49-F238E27FC236}">
                <a16:creationId xmlns:a16="http://schemas.microsoft.com/office/drawing/2014/main" xmlns="" id="{479D6869-1898-4246-92ED-6E07EC9A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427" y="1273959"/>
            <a:ext cx="3634657" cy="4498338"/>
          </a:xfrm>
          <a:prstGeom prst="rect">
            <a:avLst/>
          </a:prstGeom>
        </p:spPr>
      </p:pic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xmlns="" id="{2E6E84BE-D8B6-4B49-9BFE-8FA86C562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41321"/>
              </p:ext>
            </p:extLst>
          </p:nvPr>
        </p:nvGraphicFramePr>
        <p:xfrm>
          <a:off x="8065782" y="4426876"/>
          <a:ext cx="2843810" cy="521970"/>
        </p:xfrm>
        <a:graphic>
          <a:graphicData uri="http://schemas.openxmlformats.org/drawingml/2006/table">
            <a:tbl>
              <a:tblPr/>
              <a:tblGrid>
                <a:gridCol w="2843810">
                  <a:extLst>
                    <a:ext uri="{9D8B030D-6E8A-4147-A177-3AD203B41FA5}">
                      <a16:colId xmlns:a16="http://schemas.microsoft.com/office/drawing/2014/main" xmlns="" val="3091263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  <a:hlinkClick r:id="rId3" tooltip="1811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1811</a:t>
                      </a: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  <a:hlinkClick r:id="rId4" tooltip="Október 22.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október 22.</a:t>
                      </a: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  <a:hlinkClick r:id="rId5" tooltip="Doborjá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Doborján</a:t>
                      </a: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hu-HU" sz="1400" u="non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Magyarország</a:t>
                      </a:r>
                      <a:endParaRPr lang="hu-HU" sz="14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3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3243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A24"/>
      </a:dk2>
      <a:lt2>
        <a:srgbClr val="E2E4E8"/>
      </a:lt2>
      <a:accent1>
        <a:srgbClr val="DB8F7A"/>
      </a:accent1>
      <a:accent2>
        <a:srgbClr val="C39A53"/>
      </a:accent2>
      <a:accent3>
        <a:srgbClr val="A2A660"/>
      </a:accent3>
      <a:accent4>
        <a:srgbClr val="55ADB4"/>
      </a:accent4>
      <a:accent5>
        <a:srgbClr val="70A5D8"/>
      </a:accent5>
      <a:accent6>
        <a:srgbClr val="646FD5"/>
      </a:accent6>
      <a:hlink>
        <a:srgbClr val="6983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154</Words>
  <Application>Microsoft Office PowerPoint</Application>
  <PresentationFormat>Egyéni</PresentationFormat>
  <Paragraphs>32</Paragraphs>
  <Slides>12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SavonVTI</vt:lpstr>
      <vt:lpstr>Bartók Béla</vt:lpstr>
      <vt:lpstr>A zeneszerző, zongoraművész és népzenekutató Bartók </vt:lpstr>
      <vt:lpstr>PowerPoint bemutató</vt:lpstr>
      <vt:lpstr>Fiatalkora, zeneszerzői pályájának indulása </vt:lpstr>
      <vt:lpstr>Kodály zoltán</vt:lpstr>
      <vt:lpstr>Bartók Béla és Kodály Zoltán, a Zeneakadémia két ifjú tanára</vt:lpstr>
      <vt:lpstr>PowerPoint bemutató</vt:lpstr>
      <vt:lpstr>PowerPoint bemutató</vt:lpstr>
      <vt:lpstr>Liszt ferenc</vt:lpstr>
      <vt:lpstr>Díjak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Bartók Béla</dc:title>
  <dc:creator>Kristóf Kovács</dc:creator>
  <cp:lastModifiedBy>MSZÁgi</cp:lastModifiedBy>
  <cp:revision>8</cp:revision>
  <dcterms:created xsi:type="dcterms:W3CDTF">2019-09-23T14:58:51Z</dcterms:created>
  <dcterms:modified xsi:type="dcterms:W3CDTF">2019-09-30T19:49:48Z</dcterms:modified>
</cp:coreProperties>
</file>