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31" r:id="rId3"/>
  </p:sldMasterIdLst>
  <p:notesMasterIdLst>
    <p:notesMasterId r:id="rId17"/>
  </p:notesMasterIdLst>
  <p:sldIdLst>
    <p:sldId id="257" r:id="rId4"/>
    <p:sldId id="260" r:id="rId5"/>
    <p:sldId id="271" r:id="rId6"/>
    <p:sldId id="270" r:id="rId7"/>
    <p:sldId id="261" r:id="rId8"/>
    <p:sldId id="262" r:id="rId9"/>
    <p:sldId id="272" r:id="rId10"/>
    <p:sldId id="263" r:id="rId11"/>
    <p:sldId id="265" r:id="rId12"/>
    <p:sldId id="267" r:id="rId13"/>
    <p:sldId id="273" r:id="rId14"/>
    <p:sldId id="268" r:id="rId15"/>
    <p:sldId id="274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ECD0-A1DE-48CD-B523-0E86D64E5534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71F5-B69A-4854-9088-7B70FF7296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6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8235"/>
      </p:ext>
    </p:extLst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851"/>
      </p:ext>
    </p:extLst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5174"/>
      </p:ext>
    </p:extLst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7911"/>
      </p:ext>
    </p:extLst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24989"/>
      </p:ext>
    </p:extLst>
  </p:cSld>
  <p:clrMapOvr>
    <a:masterClrMapping/>
  </p:clrMapOvr>
  <p:transition spd="slow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hu-HU" smtClean="0"/>
              <a:pPr/>
              <a:t>2019. 10. 10.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37440"/>
      </p:ext>
    </p:extLst>
  </p:cSld>
  <p:clrMapOvr>
    <a:masterClrMapping/>
  </p:clrMapOvr>
  <p:transition spd="slow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0007"/>
      </p:ext>
    </p:extLst>
  </p:cSld>
  <p:clrMapOvr>
    <a:masterClrMapping/>
  </p:clrMapOvr>
  <p:transition spd="slow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48449"/>
      </p:ext>
    </p:extLst>
  </p:cSld>
  <p:clrMapOvr>
    <a:masterClrMapping/>
  </p:clrMapOvr>
  <p:transition spd="slow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50785"/>
      </p:ext>
    </p:extLst>
  </p:cSld>
  <p:clrMapOvr>
    <a:masterClrMapping/>
  </p:clrMapOvr>
  <p:transition spd="slow" advClick="0" advTm="10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9489"/>
      </p:ext>
    </p:extLst>
  </p:cSld>
  <p:clrMapOvr>
    <a:masterClrMapping/>
  </p:clrMapOvr>
  <p:transition spd="slow" advClick="0" advTm="10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1218"/>
      </p:ext>
    </p:extLst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1377"/>
      </p:ext>
    </p:extLst>
  </p:cSld>
  <p:clrMapOvr>
    <a:masterClrMapping/>
  </p:clrMapOvr>
  <p:transition spd="slow" advClick="0" advTm="10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85208"/>
      </p:ext>
    </p:extLst>
  </p:cSld>
  <p:clrMapOvr>
    <a:masterClrMapping/>
  </p:clrMapOvr>
  <p:transition spd="slow" advClick="0" advTm="10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61255"/>
      </p:ext>
    </p:extLst>
  </p:cSld>
  <p:clrMapOvr>
    <a:masterClrMapping/>
  </p:clrMapOvr>
  <p:transition spd="slow" advClick="0" advTm="10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5424"/>
      </p:ext>
    </p:extLst>
  </p:cSld>
  <p:clrMapOvr>
    <a:masterClrMapping/>
  </p:clrMapOvr>
  <p:transition spd="slow" advClick="0" advTm="10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47781"/>
      </p:ext>
    </p:extLst>
  </p:cSld>
  <p:clrMapOvr>
    <a:masterClrMapping/>
  </p:clrMapOvr>
  <p:transition spd="slow" advClick="0" advTm="10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62756"/>
      </p:ext>
    </p:extLst>
  </p:cSld>
  <p:clrMapOvr>
    <a:masterClrMapping/>
  </p:clrMapOvr>
  <p:transition spd="slow" advClick="0" advTm="10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hu-HU" smtClean="0"/>
              <a:pPr/>
              <a:t>2019. 10. 10.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10110"/>
      </p:ext>
    </p:extLst>
  </p:cSld>
  <p:clrMapOvr>
    <a:masterClrMapping/>
  </p:clrMapOvr>
  <p:transition spd="slow" advClick="0" advTm="10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05199"/>
      </p:ext>
    </p:extLst>
  </p:cSld>
  <p:clrMapOvr>
    <a:masterClrMapping/>
  </p:clrMapOvr>
  <p:transition spd="slow" advClick="0" advTm="10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41516"/>
      </p:ext>
    </p:extLst>
  </p:cSld>
  <p:clrMapOvr>
    <a:masterClrMapping/>
  </p:clrMapOvr>
  <p:transition spd="slow" advClick="0" advTm="10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6010"/>
      </p:ext>
    </p:extLst>
  </p:cSld>
  <p:clrMapOvr>
    <a:masterClrMapping/>
  </p:clrMapOvr>
  <p:transition spd="slow" advClick="0" advTm="10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8539"/>
      </p:ext>
    </p:extLst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85285"/>
      </p:ext>
    </p:extLst>
  </p:cSld>
  <p:clrMapOvr>
    <a:masterClrMapping/>
  </p:clrMapOvr>
  <p:transition spd="slow" advClick="0" advTm="10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6917"/>
      </p:ext>
    </p:extLst>
  </p:cSld>
  <p:clrMapOvr>
    <a:masterClrMapping/>
  </p:clrMapOvr>
  <p:transition spd="slow" advClick="0" advTm="10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324005"/>
      </p:ext>
    </p:extLst>
  </p:cSld>
  <p:clrMapOvr>
    <a:masterClrMapping/>
  </p:clrMapOvr>
  <p:transition spd="slow" advClick="0" advTm="10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822"/>
      </p:ext>
    </p:extLst>
  </p:cSld>
  <p:clrMapOvr>
    <a:masterClrMapping/>
  </p:clrMapOvr>
  <p:transition spd="slow" advClick="0" advTm="10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8938"/>
      </p:ext>
    </p:extLst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962"/>
      </p:ext>
    </p:extLst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6145"/>
      </p:ext>
    </p:extLst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8957"/>
      </p:ext>
    </p:extLst>
  </p:cSld>
  <p:clrMapOvr>
    <a:masterClrMapping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2817"/>
      </p:ext>
    </p:extLst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5717"/>
      </p:ext>
    </p:extLst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02692"/>
      </p:ext>
    </p:extLst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0" r:id="rId5"/>
    <p:sldLayoutId id="2147483716" r:id="rId6"/>
    <p:sldLayoutId id="2147483717" r:id="rId7"/>
    <p:sldLayoutId id="2147483707" r:id="rId8"/>
    <p:sldLayoutId id="2147483708" r:id="rId9"/>
    <p:sldLayoutId id="2147483709" r:id="rId10"/>
    <p:sldLayoutId id="2147483711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10/10/2019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gVGp7d9vC0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youtube.com/watch?v=KpOtuoHL45Y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youtube.com/watch?v=G6akQwb049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5BBE79B-5D4B-4E0D-AC79-FA9172681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192" y="912875"/>
            <a:ext cx="5451627" cy="50291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293" y="1425002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BÉLA BARTÓK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67D65D-5513-4159-AD56-2E99B8A36FF3}"/>
              </a:ext>
            </a:extLst>
          </p:cNvPr>
          <p:cNvSpPr txBox="1"/>
          <p:nvPr/>
        </p:nvSpPr>
        <p:spPr>
          <a:xfrm>
            <a:off x="8126464" y="3524944"/>
            <a:ext cx="344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 March 1881 – 26 September 1945</a:t>
            </a:r>
            <a:endParaRPr lang="hu-HU" sz="1400" dirty="0"/>
          </a:p>
        </p:txBody>
      </p:sp>
      <p:sp>
        <p:nvSpPr>
          <p:cNvPr id="6" name="Téglalap 5"/>
          <p:cNvSpPr/>
          <p:nvPr/>
        </p:nvSpPr>
        <p:spPr>
          <a:xfrm>
            <a:off x="7557633" y="3976606"/>
            <a:ext cx="3943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/>
              <a:t>Youtube:</a:t>
            </a:r>
            <a:r>
              <a:rPr lang="hu-HU" sz="1200" dirty="0" err="1">
                <a:hlinkClick r:id="rId5"/>
              </a:rPr>
              <a:t>https</a:t>
            </a:r>
            <a:r>
              <a:rPr lang="hu-HU" sz="1200" dirty="0">
                <a:hlinkClick r:id="rId5"/>
              </a:rPr>
              <a:t>://www.youtube.com/watch?v=gVGp7d9vC0U</a:t>
            </a:r>
            <a:r>
              <a:rPr lang="hu-HU" sz="1200" dirty="0"/>
              <a:t> </a:t>
            </a:r>
          </a:p>
        </p:txBody>
      </p:sp>
      <p:pic>
        <p:nvPicPr>
          <p:cNvPr id="3" name="Elindultam szép hazámból artók béla_cut">
            <a:hlinkClick r:id="" action="ppaction://media"/>
            <a:extLst>
              <a:ext uri="{FF2B5EF4-FFF2-40B4-BE49-F238E27FC236}">
                <a16:creationId xmlns:a16="http://schemas.microsoft.com/office/drawing/2014/main" id="{3867BD25-EEE6-4DB3-A0F0-29918A22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910" y="4534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80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9FEDD64-FAE0-4F76-AB38-B525AF23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97" y="655917"/>
            <a:ext cx="4135022" cy="27817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814E88A-2430-4555-8F29-4B223228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25" y="655917"/>
            <a:ext cx="2095500" cy="24765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A8A2DE4-491D-4B17-BFBC-54E93975E950}"/>
              </a:ext>
            </a:extLst>
          </p:cNvPr>
          <p:cNvSpPr txBox="1"/>
          <p:nvPr/>
        </p:nvSpPr>
        <p:spPr>
          <a:xfrm>
            <a:off x="7556240" y="3190251"/>
            <a:ext cx="456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Ferenc </a:t>
            </a:r>
            <a:r>
              <a:rPr lang="hu-HU" dirty="0" err="1"/>
              <a:t>Liszt’s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, </a:t>
            </a:r>
          </a:p>
          <a:p>
            <a:pPr algn="ctr"/>
            <a:r>
              <a:rPr lang="hu-HU" dirty="0"/>
              <a:t>Anna </a:t>
            </a:r>
            <a:r>
              <a:rPr lang="hu-HU" dirty="0" err="1"/>
              <a:t>Lager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1830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7B7FEDC-374F-40FD-BD60-F7AF3E76ECE0}"/>
              </a:ext>
            </a:extLst>
          </p:cNvPr>
          <p:cNvSpPr txBox="1"/>
          <p:nvPr/>
        </p:nvSpPr>
        <p:spPr>
          <a:xfrm>
            <a:off x="2035242" y="3513417"/>
            <a:ext cx="18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Ferenc </a:t>
            </a:r>
            <a:r>
              <a:rPr lang="hu-HU" dirty="0" err="1"/>
              <a:t>Liszt’s</a:t>
            </a:r>
            <a:endParaRPr lang="hu-HU" dirty="0"/>
          </a:p>
          <a:p>
            <a:pPr algn="ctr"/>
            <a:r>
              <a:rPr lang="hu-HU" dirty="0" err="1"/>
              <a:t>birthplace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A78A79-BD82-4AE9-8910-A67181FD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502" y="1743166"/>
            <a:ext cx="2095500" cy="32385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3B62EB7-553F-46EB-8E68-2A0202CE253F}"/>
              </a:ext>
            </a:extLst>
          </p:cNvPr>
          <p:cNvSpPr txBox="1"/>
          <p:nvPr/>
        </p:nvSpPr>
        <p:spPr>
          <a:xfrm>
            <a:off x="5909044" y="5148872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Ferenc Liszt in 1824</a:t>
            </a:r>
          </a:p>
        </p:txBody>
      </p:sp>
    </p:spTree>
    <p:extLst>
      <p:ext uri="{BB962C8B-B14F-4D97-AF65-F5344CB8AC3E}">
        <p14:creationId xmlns:p14="http://schemas.microsoft.com/office/powerpoint/2010/main" val="3762694181"/>
      </p:ext>
    </p:extLst>
  </p:cSld>
  <p:clrMapOvr>
    <a:masterClrMapping/>
  </p:clrMapOvr>
  <p:transition spd="slow" advClick="0" advTm="10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A0E55A5-DE4C-4851-88C3-82C533D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hu-HU" sz="2800" dirty="0" err="1"/>
              <a:t>Awards</a:t>
            </a:r>
            <a:endParaRPr lang="hu-HU" sz="2800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D63B7D41-34E4-48F5-B570-C8026060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hu-HU" dirty="0" err="1"/>
              <a:t>Order</a:t>
            </a:r>
            <a:r>
              <a:rPr lang="hu-HU" dirty="0"/>
              <a:t> of Arts and Science</a:t>
            </a:r>
          </a:p>
          <a:p>
            <a:r>
              <a:rPr lang="hu-HU" dirty="0" err="1"/>
              <a:t>Order</a:t>
            </a:r>
            <a:r>
              <a:rPr lang="hu-HU" dirty="0"/>
              <a:t> of the Golden </a:t>
            </a:r>
            <a:r>
              <a:rPr lang="hu-HU" dirty="0" err="1"/>
              <a:t>Spur</a:t>
            </a:r>
            <a:r>
              <a:rPr lang="hu-HU" dirty="0"/>
              <a:t> </a:t>
            </a:r>
            <a:r>
              <a:rPr lang="hu-HU" dirty="0" err="1"/>
              <a:t>Bavarian</a:t>
            </a:r>
            <a:r>
              <a:rPr lang="hu-HU" dirty="0"/>
              <a:t> </a:t>
            </a:r>
            <a:r>
              <a:rPr lang="hu-HU" dirty="0" err="1"/>
              <a:t>Maximilian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/>
              <a:t> </a:t>
            </a:r>
            <a:r>
              <a:rPr lang="hu-HU" smtClean="0"/>
              <a:t>of </a:t>
            </a:r>
            <a:r>
              <a:rPr lang="hu-HU" dirty="0"/>
              <a:t>Science </a:t>
            </a:r>
          </a:p>
          <a:p>
            <a:r>
              <a:rPr lang="hu-HU" dirty="0" err="1"/>
              <a:t>Knight</a:t>
            </a:r>
            <a:r>
              <a:rPr lang="hu-HU" dirty="0"/>
              <a:t> of the </a:t>
            </a:r>
            <a:r>
              <a:rPr lang="hu-HU" dirty="0" err="1"/>
              <a:t>Order</a:t>
            </a:r>
            <a:r>
              <a:rPr lang="hu-HU" dirty="0"/>
              <a:t> of Christ</a:t>
            </a:r>
          </a:p>
          <a:p>
            <a:endParaRPr lang="hu-HU" dirty="0"/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FA44C29-6B20-4F98-AA69-DB5B592F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036189"/>
            <a:ext cx="7237877" cy="48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66F00F6-9581-4F3C-B51D-F2A99B4DB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1824" y="643467"/>
            <a:ext cx="2594084" cy="34472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4F93207-FC2F-4107-8C21-72F744C4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935" y="644075"/>
            <a:ext cx="2722396" cy="34460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F9E1A79-C837-4E18-94D9-6F301F55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3" y="5245316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sz="4400" cap="all" spc="-100" dirty="0" smtClean="0">
                <a:solidFill>
                  <a:schemeClr val="tx1"/>
                </a:solidFill>
              </a:rPr>
              <a:t>„Love </a:t>
            </a:r>
            <a:r>
              <a:rPr lang="hu-HU" sz="4400" cap="all" spc="-100" dirty="0" err="1" smtClean="0">
                <a:solidFill>
                  <a:schemeClr val="tx1"/>
                </a:solidFill>
              </a:rPr>
              <a:t>Dream</a:t>
            </a:r>
            <a:r>
              <a:rPr lang="hu-HU" sz="4400" cap="all" spc="-100" dirty="0" smtClean="0">
                <a:solidFill>
                  <a:schemeClr val="tx1"/>
                </a:solidFill>
              </a:rPr>
              <a:t>”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>
            <a:extLst>
              <a:ext uri="{FF2B5EF4-FFF2-40B4-BE49-F238E27FC236}">
                <a16:creationId xmlns:a16="http://schemas.microsoft.com/office/drawing/2014/main" id="{E9A2A378-E03E-4BBF-A7AF-BC1ADDAD2B54}"/>
              </a:ext>
            </a:extLst>
          </p:cNvPr>
          <p:cNvSpPr/>
          <p:nvPr/>
        </p:nvSpPr>
        <p:spPr>
          <a:xfrm>
            <a:off x="3160388" y="97262"/>
            <a:ext cx="587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hlinkClick r:id="rId6"/>
              </a:rPr>
              <a:t>Youtube</a:t>
            </a:r>
            <a:r>
              <a:rPr lang="hu-HU" dirty="0">
                <a:hlinkClick r:id="rId6"/>
              </a:rPr>
              <a:t>: https://www.youtube.com/watch?v=KpOtuoHL45Y</a:t>
            </a:r>
            <a:endParaRPr lang="hu-HU" dirty="0"/>
          </a:p>
        </p:txBody>
      </p:sp>
      <p:pic>
        <p:nvPicPr>
          <p:cNvPr id="7" name="Franz Liszt - Liebestraum - Love Dream_cut">
            <a:hlinkClick r:id="" action="ppaction://media"/>
            <a:extLst>
              <a:ext uri="{FF2B5EF4-FFF2-40B4-BE49-F238E27FC236}">
                <a16:creationId xmlns:a16="http://schemas.microsoft.com/office/drawing/2014/main" id="{8D83CE58-51FD-4DEB-8805-8AB42AB50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9346" y="523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034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spc="-100" dirty="0">
                <a:solidFill>
                  <a:schemeClr val="tx1"/>
                </a:solidFill>
              </a:rPr>
              <a:t>Thank you for your attention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7" r="100000">
                        <a14:foregroundMark x1="12000" y1="14943" x2="12000" y2="14943"/>
                        <a14:foregroundMark x1="6000" y1="23372" x2="6000" y2="23372"/>
                        <a14:foregroundMark x1="13333" y1="45977" x2="13333" y2="45977"/>
                        <a14:foregroundMark x1="84667" y1="49042" x2="84667" y2="49042"/>
                        <a14:foregroundMark x1="54000" y1="84291" x2="54000" y2="84291"/>
                        <a14:foregroundMark x1="55333" y1="81992" x2="55333" y2="81992"/>
                        <a14:foregroundMark x1="60667" y1="81992" x2="60667" y2="81992"/>
                        <a14:foregroundMark x1="62667" y1="80843" x2="62667" y2="80843"/>
                        <a14:foregroundMark x1="31333" y1="81992" x2="31333" y2="81992"/>
                        <a14:foregroundMark x1="77333" y1="82759" x2="77333" y2="82759"/>
                        <a14:foregroundMark x1="74000" y1="79693" x2="74000" y2="79693"/>
                        <a14:foregroundMark x1="66000" y1="67816" x2="66000" y2="67816"/>
                        <a14:foregroundMark x1="66667" y1="63985" x2="66667" y2="63985"/>
                        <a14:foregroundMark x1="62000" y1="70498" x2="62000" y2="70498"/>
                        <a14:foregroundMark x1="62667" y1="71648" x2="62667" y2="71648"/>
                        <a14:foregroundMark x1="36000" y1="67433" x2="36000" y2="67433"/>
                        <a14:foregroundMark x1="66000" y1="52874" x2="66000" y2="52874"/>
                        <a14:foregroundMark x1="69333" y1="4981" x2="69333" y2="4981"/>
                        <a14:foregroundMark x1="80000" y1="9579" x2="80000" y2="9579"/>
                        <a14:foregroundMark x1="92000" y1="19923" x2="92000" y2="19923"/>
                        <a14:foregroundMark x1="54667" y1="89655" x2="54667" y2="89655"/>
                        <a14:foregroundMark x1="49333" y1="86973" x2="49333" y2="86973"/>
                        <a14:foregroundMark x1="46000" y1="84674" x2="46000" y2="84674"/>
                        <a14:foregroundMark x1="45333" y1="81226" x2="45333" y2="81226"/>
                        <a14:foregroundMark x1="33333" y1="86590" x2="33333" y2="8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5" y="2481267"/>
            <a:ext cx="1905000" cy="3314700"/>
          </a:xfrm>
        </p:spPr>
      </p:pic>
      <p:pic>
        <p:nvPicPr>
          <p:cNvPr id="1026" name="Picture 2" descr="https://www.knowledgebaseltd.eu/wp-content/uploads/2019/01/logo-erasmus-plu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96" y="3777916"/>
            <a:ext cx="3542526" cy="7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46948"/>
      </p:ext>
    </p:extLst>
  </p:cSld>
  <p:clrMapOvr>
    <a:masterClrMapping/>
  </p:clrMapOvr>
  <p:transition spd="slow" advClick="0" advTm="10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1E3293E-3B02-4A6A-9666-FA0D31A8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4" y="882398"/>
            <a:ext cx="7113350" cy="51216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77ED33-363E-4529-B892-74C19794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186" y="497008"/>
            <a:ext cx="2312480" cy="1699528"/>
          </a:xfrm>
        </p:spPr>
        <p:txBody>
          <a:bodyPr anchor="b">
            <a:noAutofit/>
          </a:bodyPr>
          <a:lstStyle/>
          <a:p>
            <a:r>
              <a:rPr lang="hu-HU" sz="2400" b="1" dirty="0" err="1"/>
              <a:t>Childhood</a:t>
            </a:r>
            <a:r>
              <a:rPr lang="hu-HU" sz="2400" b="1" dirty="0"/>
              <a:t>, </a:t>
            </a:r>
            <a:br>
              <a:rPr lang="hu-HU" sz="2400" b="1" dirty="0"/>
            </a:br>
            <a:r>
              <a:rPr lang="hu-HU" sz="2400" b="1" dirty="0" err="1"/>
              <a:t>early</a:t>
            </a:r>
            <a:r>
              <a:rPr lang="hu-HU" sz="2400" b="1" dirty="0"/>
              <a:t> musical </a:t>
            </a:r>
            <a:r>
              <a:rPr lang="hu-HU" sz="2400" b="1" dirty="0" err="1"/>
              <a:t>career</a:t>
            </a:r>
            <a:r>
              <a:rPr lang="hu-HU" sz="2400" b="1" dirty="0"/>
              <a:t/>
            </a:r>
            <a:br>
              <a:rPr lang="hu-HU" sz="2400" b="1" dirty="0"/>
            </a:br>
            <a:endParaRPr lang="hu-HU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B394F2-B197-42C8-8967-7B364280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200" y="1959430"/>
            <a:ext cx="2312479" cy="451822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Bartók </a:t>
            </a:r>
            <a:r>
              <a:rPr lang="hu-HU" dirty="0" err="1"/>
              <a:t>studied</a:t>
            </a:r>
            <a:r>
              <a:rPr lang="hu-HU" dirty="0"/>
              <a:t> </a:t>
            </a:r>
            <a:r>
              <a:rPr lang="hu-HU" dirty="0" err="1" smtClean="0"/>
              <a:t>playing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piano </a:t>
            </a:r>
            <a:r>
              <a:rPr lang="hu-HU" dirty="0" err="1"/>
              <a:t>at</a:t>
            </a:r>
            <a:r>
              <a:rPr lang="hu-HU" dirty="0"/>
              <a:t> the Royal </a:t>
            </a:r>
            <a:r>
              <a:rPr lang="hu-HU" dirty="0" err="1"/>
              <a:t>Academy</a:t>
            </a:r>
            <a:r>
              <a:rPr lang="hu-HU" dirty="0"/>
              <a:t> of Music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smtClean="0"/>
              <a:t>Budapest</a:t>
            </a:r>
          </a:p>
          <a:p>
            <a:r>
              <a:rPr lang="en-US" dirty="0" smtClean="0"/>
              <a:t>The </a:t>
            </a:r>
            <a:r>
              <a:rPr lang="en-US" dirty="0"/>
              <a:t>music of Richard </a:t>
            </a:r>
            <a:r>
              <a:rPr lang="en-US" dirty="0" smtClean="0"/>
              <a:t>Strauss </a:t>
            </a:r>
            <a:r>
              <a:rPr lang="en-US" dirty="0"/>
              <a:t>strongly influenced his early </a:t>
            </a:r>
            <a:r>
              <a:rPr lang="en-US" dirty="0" smtClean="0"/>
              <a:t>work</a:t>
            </a:r>
            <a:r>
              <a:rPr lang="hu-HU" dirty="0" smtClean="0"/>
              <a:t>s</a:t>
            </a:r>
          </a:p>
          <a:p>
            <a:r>
              <a:rPr lang="hu-HU" dirty="0" smtClean="0"/>
              <a:t>He </a:t>
            </a:r>
            <a:r>
              <a:rPr lang="hu-HU" dirty="0" err="1" smtClean="0"/>
              <a:t>blended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and European </a:t>
            </a:r>
            <a:r>
              <a:rPr lang="hu-HU" dirty="0" err="1" smtClean="0"/>
              <a:t>traditions</a:t>
            </a:r>
            <a:endParaRPr lang="hu-HU" dirty="0" smtClean="0"/>
          </a:p>
          <a:p>
            <a:r>
              <a:rPr lang="hu-HU" dirty="0" smtClean="0"/>
              <a:t>Works of a </a:t>
            </a:r>
            <a:r>
              <a:rPr lang="hu-HU" dirty="0" err="1" smtClean="0"/>
              <a:t>strong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character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Kossuth </a:t>
            </a:r>
            <a:r>
              <a:rPr lang="hu-HU" dirty="0" err="1" smtClean="0"/>
              <a:t>symphony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2252"/>
      </p:ext>
    </p:extLst>
  </p:cSld>
  <p:clrMapOvr>
    <a:masterClrMapping/>
  </p:clrMapOvr>
  <p:transition spd="slow" advClick="0" advTm="1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9286DD5-8040-4669-80E5-DC8ED4AC7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2597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0F9AD8A-17CC-41E8-B897-461492ADF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r="6779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B5BB8E-B3AA-4FFC-A39F-82517BA05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" r="1" b="27804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5858"/>
      </p:ext>
    </p:extLst>
  </p:cSld>
  <p:clrMapOvr>
    <a:masterClrMapping/>
  </p:clrMapOvr>
  <p:transition spd="slow" advClick="0" advTm="10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8A93820-03BB-40BD-9352-A2F09BEA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341935"/>
            <a:ext cx="6202238" cy="41710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76B6690-D715-44D1-BEEF-6399147E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833" y="1660348"/>
            <a:ext cx="323143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300" cap="all" spc="-100" dirty="0">
                <a:solidFill>
                  <a:schemeClr val="bg1"/>
                </a:solidFill>
              </a:rPr>
              <a:t> a Hungarian composer, pianist, and </a:t>
            </a:r>
            <a:r>
              <a:rPr lang="en-US" sz="2300" cap="all" spc="-100" dirty="0" smtClean="0">
                <a:solidFill>
                  <a:schemeClr val="bg1"/>
                </a:solidFill>
              </a:rPr>
              <a:t>ethno</a:t>
            </a:r>
            <a:r>
              <a:rPr lang="hu-HU" sz="2300" cap="all" spc="-100" dirty="0" smtClean="0">
                <a:solidFill>
                  <a:schemeClr val="bg1"/>
                </a:solidFill>
              </a:rPr>
              <a:t>-</a:t>
            </a:r>
            <a:r>
              <a:rPr lang="en-US" sz="2300" cap="all" spc="-100" dirty="0" smtClean="0">
                <a:solidFill>
                  <a:schemeClr val="bg1"/>
                </a:solidFill>
              </a:rPr>
              <a:t>musicologist</a:t>
            </a:r>
            <a:endParaRPr lang="en-US" sz="2300" cap="all" spc="-1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25821"/>
      </p:ext>
    </p:extLst>
  </p:cSld>
  <p:clrMapOvr>
    <a:masterClrMapping/>
  </p:clrMapOvr>
  <p:transition spd="slow" advClick="0" advTm="1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30" y="1284445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ZOLTÁN KODÁLY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A26903E-0C56-4523-8870-6BD0601A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73" y="640855"/>
            <a:ext cx="4122766" cy="530962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47CF386-4DC0-4804-9706-7C58B9B003F6}"/>
              </a:ext>
            </a:extLst>
          </p:cNvPr>
          <p:cNvSpPr txBox="1"/>
          <p:nvPr/>
        </p:nvSpPr>
        <p:spPr>
          <a:xfrm>
            <a:off x="7893812" y="4089708"/>
            <a:ext cx="3326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(Kecskemét) </a:t>
            </a:r>
            <a:r>
              <a:rPr lang="en-US" sz="1400" dirty="0"/>
              <a:t>16 December 1882 </a:t>
            </a:r>
            <a:endParaRPr lang="hu-HU" sz="1400" dirty="0"/>
          </a:p>
          <a:p>
            <a:pPr algn="ctr"/>
            <a:r>
              <a:rPr lang="en-US" sz="1400" dirty="0"/>
              <a:t>– </a:t>
            </a:r>
            <a:endParaRPr lang="hu-HU" sz="1400" dirty="0"/>
          </a:p>
          <a:p>
            <a:pPr algn="ctr"/>
            <a:r>
              <a:rPr lang="en-US" sz="1400" dirty="0"/>
              <a:t>6 March 1967</a:t>
            </a:r>
            <a:r>
              <a:rPr lang="hu-HU" sz="1400" dirty="0"/>
              <a:t> (Budapest)</a:t>
            </a:r>
          </a:p>
        </p:txBody>
      </p:sp>
    </p:spTree>
    <p:extLst>
      <p:ext uri="{BB962C8B-B14F-4D97-AF65-F5344CB8AC3E}">
        <p14:creationId xmlns:p14="http://schemas.microsoft.com/office/powerpoint/2010/main" val="770120960"/>
      </p:ext>
    </p:extLst>
  </p:cSld>
  <p:clrMapOvr>
    <a:masterClrMapping/>
  </p:clrMapOvr>
  <p:transition spd="slow" advClick="0" advTm="1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9E78E4-6E4A-45B1-B7C9-A2FB86D97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"/>
          <a:stretch/>
        </p:blipFill>
        <p:spPr bwMode="auto">
          <a:xfrm>
            <a:off x="20" y="10"/>
            <a:ext cx="67568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1D4F0ED-EDF5-4294-B315-EFE99AEB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46" y="1797049"/>
            <a:ext cx="2978281" cy="32639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hu-HU" dirty="0"/>
              <a:t>Béla Bartók and Zoltán Kodály, teachers </a:t>
            </a:r>
            <a:r>
              <a:rPr lang="hu-HU" dirty="0" err="1"/>
              <a:t>at</a:t>
            </a:r>
            <a:r>
              <a:rPr lang="hu-HU" dirty="0"/>
              <a:t> the </a:t>
            </a:r>
            <a:r>
              <a:rPr lang="hu-HU" dirty="0" err="1"/>
              <a:t>academy</a:t>
            </a:r>
            <a:r>
              <a:rPr lang="hu-HU" dirty="0"/>
              <a:t> of music</a:t>
            </a:r>
            <a:endParaRPr lang="en-US" cap="all" spc="-1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49963"/>
      </p:ext>
    </p:extLst>
  </p:cSld>
  <p:clrMapOvr>
    <a:masterClrMapping/>
  </p:clrMapOvr>
  <p:transition spd="slow" advClick="0" advTm="1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E12392-EE0D-40BE-B76A-86133E56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4" y="643467"/>
            <a:ext cx="3736834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DEDD110-FC4B-4C03-BAEC-E6C8842A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04625"/>
            <a:ext cx="3854945" cy="21587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F4317B7-D06E-4317-9844-5AB105C33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86" y="650497"/>
            <a:ext cx="53064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022"/>
      </p:ext>
    </p:extLst>
  </p:cSld>
  <p:clrMapOvr>
    <a:masterClrMapping/>
  </p:clrMapOvr>
  <p:transition spd="slow" advClick="0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1A630F-99B3-4B67-B461-AF03658A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70" y="1919617"/>
            <a:ext cx="4397462" cy="28245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27E3DB9-8638-4755-A6DE-4E77D3591236}"/>
              </a:ext>
            </a:extLst>
          </p:cNvPr>
          <p:cNvSpPr txBox="1"/>
          <p:nvPr/>
        </p:nvSpPr>
        <p:spPr>
          <a:xfrm>
            <a:off x="7731043" y="1741805"/>
            <a:ext cx="3488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Compositions</a:t>
            </a:r>
            <a:r>
              <a:rPr lang="hu-HU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Idyll</a:t>
            </a:r>
            <a:r>
              <a:rPr lang="hu-HU" sz="1400" dirty="0"/>
              <a:t> Summer Evening (1906, </a:t>
            </a:r>
            <a:r>
              <a:rPr lang="hu-HU" sz="1400" dirty="0" err="1"/>
              <a:t>revised</a:t>
            </a:r>
            <a:r>
              <a:rPr lang="hu-HU" sz="1400" dirty="0"/>
              <a:t> 1929)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Variations on a Hungarian folk song (</a:t>
            </a:r>
            <a:r>
              <a:rPr lang="en-US" sz="1400" dirty="0" err="1"/>
              <a:t>Fölszállott</a:t>
            </a:r>
            <a:r>
              <a:rPr lang="en-US" sz="1400" dirty="0"/>
              <a:t> a </a:t>
            </a:r>
            <a:r>
              <a:rPr lang="en-US" sz="1400" dirty="0" err="1"/>
              <a:t>páva</a:t>
            </a:r>
            <a:r>
              <a:rPr lang="en-US" sz="1400" dirty="0"/>
              <a:t>, or The Peacock Roared, 1939)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Dances of </a:t>
            </a:r>
            <a:r>
              <a:rPr lang="en-US" sz="1400" dirty="0" err="1"/>
              <a:t>Marosszék</a:t>
            </a:r>
            <a:r>
              <a:rPr lang="en-US" sz="1400" dirty="0"/>
              <a:t> (1929; orchestration of the 1927 piano set)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Dances</a:t>
            </a:r>
            <a:r>
              <a:rPr lang="hu-HU" sz="1400" dirty="0"/>
              <a:t> of Galánta (1933)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Concerto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Orchestra</a:t>
            </a:r>
            <a:r>
              <a:rPr lang="hu-HU" sz="1400" dirty="0"/>
              <a:t> (1940)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Symphony in memoriam Toscanini (1961)</a:t>
            </a:r>
            <a:endParaRPr lang="hu-HU" sz="1400" dirty="0"/>
          </a:p>
        </p:txBody>
      </p:sp>
      <p:pic>
        <p:nvPicPr>
          <p:cNvPr id="2" name="Zoltán Kodály - Fölszállott a páva_cut">
            <a:hlinkClick r:id="" action="ppaction://media"/>
            <a:extLst>
              <a:ext uri="{FF2B5EF4-FFF2-40B4-BE49-F238E27FC236}">
                <a16:creationId xmlns:a16="http://schemas.microsoft.com/office/drawing/2014/main" id="{7FFD0464-E047-4F54-B298-D03A0042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9129" y="4219404"/>
            <a:ext cx="609600" cy="609600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A3AA2ABB-2FAD-4AAF-AD25-E65872FAD4B6}"/>
              </a:ext>
            </a:extLst>
          </p:cNvPr>
          <p:cNvSpPr/>
          <p:nvPr/>
        </p:nvSpPr>
        <p:spPr>
          <a:xfrm>
            <a:off x="7867757" y="4835586"/>
            <a:ext cx="33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/>
              <a:t>Youtube</a:t>
            </a:r>
            <a:r>
              <a:rPr lang="hu-HU" sz="1200" dirty="0"/>
              <a:t>:</a:t>
            </a:r>
          </a:p>
          <a:p>
            <a:r>
              <a:rPr lang="hu-HU" sz="1200" dirty="0" smtClean="0">
                <a:hlinkClick r:id="rId6"/>
              </a:rPr>
              <a:t>https</a:t>
            </a:r>
            <a:r>
              <a:rPr lang="hu-HU" sz="1200" dirty="0">
                <a:hlinkClick r:id="rId6"/>
              </a:rPr>
              <a:t>://www.youtube.com/watch?v=G6akQwb0494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544089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FERENC LISZT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479D6869-1898-4246-92ED-6E07EC9A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27" y="1273959"/>
            <a:ext cx="3634657" cy="4498338"/>
          </a:xfrm>
          <a:prstGeom prst="rect">
            <a:avLst/>
          </a:pr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2E6E84BE-D8B6-4B49-9BFE-8FA86C562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21826"/>
              </p:ext>
            </p:extLst>
          </p:nvPr>
        </p:nvGraphicFramePr>
        <p:xfrm>
          <a:off x="8065782" y="4426876"/>
          <a:ext cx="2843810" cy="521970"/>
        </p:xfrm>
        <a:graphic>
          <a:graphicData uri="http://schemas.openxmlformats.org/drawingml/2006/table">
            <a:tbl>
              <a:tblPr/>
              <a:tblGrid>
                <a:gridCol w="2843810">
                  <a:extLst>
                    <a:ext uri="{9D8B030D-6E8A-4147-A177-3AD203B41FA5}">
                      <a16:colId xmlns:a16="http://schemas.microsoft.com/office/drawing/2014/main" val="3091263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22. </a:t>
                      </a:r>
                      <a:r>
                        <a:rPr lang="hu-HU" sz="1400" u="none" dirty="0" err="1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 1811</a:t>
                      </a:r>
                      <a:b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Doborján, Hungary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24348"/>
      </p:ext>
    </p:extLst>
  </p:cSld>
  <p:clrMapOvr>
    <a:masterClrMapping/>
  </p:clrMapOvr>
  <p:transition spd="slow" advClick="0" advTm="10000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2_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217</Words>
  <Application>Microsoft Office PowerPoint</Application>
  <PresentationFormat>Szélesvásznú</PresentationFormat>
  <Paragraphs>37</Paragraphs>
  <Slides>13</Slides>
  <Notes>0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SavonVTI</vt:lpstr>
      <vt:lpstr>1_SavonVTI</vt:lpstr>
      <vt:lpstr>2_SavonVTI</vt:lpstr>
      <vt:lpstr>BÉLA BARTÓK</vt:lpstr>
      <vt:lpstr>Childhood,  early musical career </vt:lpstr>
      <vt:lpstr>PowerPoint-bemutató</vt:lpstr>
      <vt:lpstr> a Hungarian composer, pianist, and ethno-musicologist</vt:lpstr>
      <vt:lpstr>ZOLTÁN KODÁLY</vt:lpstr>
      <vt:lpstr>Béla Bartók and Zoltán Kodály, teachers at the academy of music</vt:lpstr>
      <vt:lpstr>PowerPoint-bemutató</vt:lpstr>
      <vt:lpstr>PowerPoint-bemutató</vt:lpstr>
      <vt:lpstr>FERENC LISZT</vt:lpstr>
      <vt:lpstr>PowerPoint-bemutató</vt:lpstr>
      <vt:lpstr>Awards</vt:lpstr>
      <vt:lpstr>„Love Dream”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 Béla</dc:title>
  <dc:creator>Kristóf Kovács</dc:creator>
  <cp:lastModifiedBy>Mesterné Széles Ágnes Zsuzsanna</cp:lastModifiedBy>
  <cp:revision>32</cp:revision>
  <dcterms:created xsi:type="dcterms:W3CDTF">2019-09-23T14:58:51Z</dcterms:created>
  <dcterms:modified xsi:type="dcterms:W3CDTF">2019-10-10T06:49:03Z</dcterms:modified>
</cp:coreProperties>
</file>