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28" r:id="rId2"/>
    <p:sldId id="331" r:id="rId3"/>
    <p:sldId id="333" r:id="rId4"/>
    <p:sldId id="306" r:id="rId5"/>
    <p:sldId id="307" r:id="rId6"/>
    <p:sldId id="308" r:id="rId7"/>
    <p:sldId id="317" r:id="rId8"/>
    <p:sldId id="309" r:id="rId9"/>
    <p:sldId id="310" r:id="rId10"/>
    <p:sldId id="323" r:id="rId11"/>
    <p:sldId id="327" r:id="rId12"/>
    <p:sldId id="325" r:id="rId13"/>
    <p:sldId id="332"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53"/>
    <a:srgbClr val="357630"/>
    <a:srgbClr val="EAEAEA"/>
    <a:srgbClr val="000000"/>
    <a:srgbClr val="B60E20"/>
    <a:srgbClr val="2F4876"/>
    <a:srgbClr val="B50E20"/>
    <a:srgbClr val="1D2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56" autoAdjust="0"/>
  </p:normalViewPr>
  <p:slideViewPr>
    <p:cSldViewPr snapToGrid="0">
      <p:cViewPr varScale="1">
        <p:scale>
          <a:sx n="82" d="100"/>
          <a:sy n="82" d="100"/>
        </p:scale>
        <p:origin x="2454" y="84"/>
      </p:cViewPr>
      <p:guideLst>
        <p:guide orient="horz" pos="2160"/>
        <p:guide pos="2880"/>
      </p:guideLst>
    </p:cSldViewPr>
  </p:slideViewPr>
  <p:notesTextViewPr>
    <p:cViewPr>
      <p:scale>
        <a:sx n="100" d="100"/>
        <a:sy n="100" d="100"/>
      </p:scale>
      <p:origin x="0" y="0"/>
    </p:cViewPr>
  </p:notesTextViewPr>
  <p:notesViewPr>
    <p:cSldViewPr snapToGrid="0">
      <p:cViewPr varScale="1">
        <p:scale>
          <a:sx n="58" d="100"/>
          <a:sy n="58" d="100"/>
        </p:scale>
        <p:origin x="-25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38100" y="39688"/>
            <a:ext cx="3038475" cy="463550"/>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Water Supply</a:t>
            </a:r>
            <a:r>
              <a:rPr lang="en-US" dirty="0" smtClean="0"/>
              <a:t>	</a:t>
            </a:r>
            <a:endParaRPr lang="en-US" dirty="0"/>
          </a:p>
        </p:txBody>
      </p:sp>
      <p:sp>
        <p:nvSpPr>
          <p:cNvPr id="7" name="Rectangle 6"/>
          <p:cNvSpPr>
            <a:spLocks noGrp="1" noChangeArrowheads="1"/>
          </p:cNvSpPr>
          <p:nvPr/>
        </p:nvSpPr>
        <p:spPr bwMode="auto">
          <a:xfrm>
            <a:off x="3730625" y="39688"/>
            <a:ext cx="3038475" cy="650875"/>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Civil Engineering and Architecture</a:t>
            </a:r>
            <a:endParaRPr lang="en-US" sz="1200" baseline="30000" dirty="0"/>
          </a:p>
          <a:p>
            <a:pPr>
              <a:defRPr/>
            </a:pPr>
            <a:r>
              <a:rPr lang="en-US" sz="1200" dirty="0"/>
              <a:t>Unit </a:t>
            </a:r>
            <a:r>
              <a:rPr lang="en-US" sz="1200" dirty="0" smtClean="0"/>
              <a:t>2 </a:t>
            </a:r>
            <a:r>
              <a:rPr lang="en-US" sz="1200" dirty="0"/>
              <a:t>– Lesson </a:t>
            </a:r>
            <a:r>
              <a:rPr lang="en-US" sz="1200" dirty="0" smtClean="0"/>
              <a:t>2.3 </a:t>
            </a:r>
            <a:r>
              <a:rPr lang="en-US" sz="1200" dirty="0"/>
              <a:t>– </a:t>
            </a:r>
            <a:r>
              <a:rPr lang="en-US" sz="1200" dirty="0" smtClean="0"/>
              <a:t>Residential Design</a:t>
            </a:r>
            <a:endParaRPr lang="en-US" sz="1200" dirty="0"/>
          </a:p>
        </p:txBody>
      </p:sp>
      <p:sp>
        <p:nvSpPr>
          <p:cNvPr id="8" name="Rectangle 7"/>
          <p:cNvSpPr>
            <a:spLocks noGrp="1" noChangeArrowheads="1"/>
          </p:cNvSpPr>
          <p:nvPr/>
        </p:nvSpPr>
        <p:spPr bwMode="auto">
          <a:xfrm>
            <a:off x="49213" y="8545513"/>
            <a:ext cx="3038475" cy="466725"/>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a:t>Project Lead The Way, Inc.</a:t>
            </a:r>
            <a:endParaRPr lang="en-US" sz="1200" baseline="30000" dirty="0"/>
          </a:p>
          <a:p>
            <a:pPr>
              <a:defRPr/>
            </a:pPr>
            <a:r>
              <a:rPr lang="en-US" sz="1200" dirty="0"/>
              <a:t>Copyright </a:t>
            </a:r>
            <a:r>
              <a:rPr lang="en-US" sz="1200" dirty="0" smtClean="0"/>
              <a:t>2010</a:t>
            </a:r>
            <a:endParaRPr lang="en-US" sz="1200" dirty="0"/>
          </a:p>
        </p:txBody>
      </p:sp>
      <p:sp>
        <p:nvSpPr>
          <p:cNvPr id="9" name="Rectangle 8"/>
          <p:cNvSpPr>
            <a:spLocks noGrp="1" noChangeArrowheads="1"/>
          </p:cNvSpPr>
          <p:nvPr/>
        </p:nvSpPr>
        <p:spPr bwMode="auto">
          <a:xfrm>
            <a:off x="3781425" y="8640763"/>
            <a:ext cx="3038475" cy="463550"/>
          </a:xfrm>
          <a:prstGeom prst="rect">
            <a:avLst/>
          </a:prstGeom>
          <a:noFill/>
          <a:ln w="9525">
            <a:noFill/>
            <a:miter lim="800000"/>
            <a:headEnd/>
            <a:tailEnd/>
          </a:ln>
          <a:effectLst/>
        </p:spPr>
        <p:txBody>
          <a:bodyPr lIns="93177" tIns="46589" rIns="93177" bIns="46589"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4A5BAA7-2314-45FE-8321-B844062E8A9C}" type="slidenum">
              <a:rPr lang="en-US" altLang="sr-Latn-RS"/>
              <a:pPr eaLnBrk="1" hangingPunct="1"/>
              <a:t>‹#›</a:t>
            </a:fld>
            <a:endParaRPr lang="en-US" altLang="sr-Latn-R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Rectangle 7"/>
          <p:cNvSpPr>
            <a:spLocks noGrp="1" noChangeArrowheads="1"/>
          </p:cNvSpPr>
          <p:nvPr/>
        </p:nvSpPr>
        <p:spPr bwMode="auto">
          <a:xfrm>
            <a:off x="38100" y="39688"/>
            <a:ext cx="3038475" cy="463550"/>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Water Supply</a:t>
            </a:r>
            <a:r>
              <a:rPr lang="en-US" dirty="0" smtClean="0"/>
              <a:t>	</a:t>
            </a:r>
            <a:endParaRPr lang="en-US" dirty="0"/>
          </a:p>
        </p:txBody>
      </p:sp>
      <p:sp>
        <p:nvSpPr>
          <p:cNvPr id="9" name="Rectangle 8"/>
          <p:cNvSpPr>
            <a:spLocks noGrp="1" noChangeArrowheads="1"/>
          </p:cNvSpPr>
          <p:nvPr/>
        </p:nvSpPr>
        <p:spPr bwMode="auto">
          <a:xfrm>
            <a:off x="3730625" y="39688"/>
            <a:ext cx="3038475" cy="650875"/>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Civil Engineering and Architecture</a:t>
            </a:r>
            <a:endParaRPr lang="en-US" sz="1200" baseline="30000" dirty="0"/>
          </a:p>
          <a:p>
            <a:pPr>
              <a:defRPr/>
            </a:pPr>
            <a:r>
              <a:rPr lang="en-US" sz="1200" dirty="0"/>
              <a:t>Unit </a:t>
            </a:r>
            <a:r>
              <a:rPr lang="en-US" sz="1200" dirty="0" smtClean="0"/>
              <a:t>2 </a:t>
            </a:r>
            <a:r>
              <a:rPr lang="en-US" sz="1200" dirty="0"/>
              <a:t>– Lesson </a:t>
            </a:r>
            <a:r>
              <a:rPr lang="en-US" sz="1200" dirty="0" smtClean="0"/>
              <a:t>2.3 </a:t>
            </a:r>
            <a:r>
              <a:rPr lang="en-US" sz="1200" dirty="0"/>
              <a:t>– </a:t>
            </a:r>
            <a:r>
              <a:rPr lang="en-US" sz="1200" dirty="0" smtClean="0"/>
              <a:t>Residential Design</a:t>
            </a:r>
            <a:endParaRPr lang="en-US" sz="1200" dirty="0"/>
          </a:p>
        </p:txBody>
      </p:sp>
      <p:sp>
        <p:nvSpPr>
          <p:cNvPr id="10" name="Rectangle 9"/>
          <p:cNvSpPr>
            <a:spLocks noGrp="1" noChangeArrowheads="1"/>
          </p:cNvSpPr>
          <p:nvPr/>
        </p:nvSpPr>
        <p:spPr bwMode="auto">
          <a:xfrm>
            <a:off x="49213" y="8545513"/>
            <a:ext cx="3038475" cy="466725"/>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a:t>Project Lead The Way, Inc.</a:t>
            </a:r>
            <a:endParaRPr lang="en-US" sz="1200" baseline="30000" dirty="0"/>
          </a:p>
          <a:p>
            <a:pPr>
              <a:defRPr/>
            </a:pPr>
            <a:r>
              <a:rPr lang="en-US" sz="1200" dirty="0"/>
              <a:t>Copyright </a:t>
            </a:r>
            <a:r>
              <a:rPr lang="en-US" sz="1200" dirty="0" smtClean="0"/>
              <a:t>2010</a:t>
            </a:r>
            <a:endParaRPr lang="en-US" sz="1200" dirty="0"/>
          </a:p>
        </p:txBody>
      </p:sp>
      <p:sp>
        <p:nvSpPr>
          <p:cNvPr id="11" name="Rectangle 10"/>
          <p:cNvSpPr>
            <a:spLocks noGrp="1" noChangeArrowheads="1"/>
          </p:cNvSpPr>
          <p:nvPr/>
        </p:nvSpPr>
        <p:spPr bwMode="auto">
          <a:xfrm>
            <a:off x="3781425" y="8640763"/>
            <a:ext cx="3038475" cy="463550"/>
          </a:xfrm>
          <a:prstGeom prst="rect">
            <a:avLst/>
          </a:prstGeom>
          <a:noFill/>
          <a:ln w="9525">
            <a:noFill/>
            <a:miter lim="800000"/>
            <a:headEnd/>
            <a:tailEnd/>
          </a:ln>
          <a:effectLst/>
        </p:spPr>
        <p:txBody>
          <a:bodyPr lIns="93177" tIns="46589" rIns="93177" bIns="46589"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E7783BD1-BF35-407A-A076-DD3357441252}" type="slidenum">
              <a:rPr lang="en-US" altLang="sr-Latn-RS" sz="1200"/>
              <a:pPr algn="r" eaLnBrk="1" hangingPunct="1"/>
              <a:t>‹#›</a:t>
            </a:fld>
            <a:endParaRPr lang="en-US" altLang="sr-Latn-R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smtClean="0">
                <a:latin typeface="Arial" panose="020B0604020202020204" pitchFamily="34" charset="0"/>
                <a:ea typeface="ＭＳ Ｐゴシック" panose="020B0600070205080204" pitchFamily="34" charset="-128"/>
              </a:rPr>
              <a:t>Today, almost all commercial, industrial, or residential structures must have a water supply. Water is also used for such things as bathing, toilets, cleaning, food preparation, cooling, fire protection, and industrial processes. </a:t>
            </a:r>
          </a:p>
          <a:p>
            <a:endParaRPr lang="en-US" altLang="sr-Latn-RS" smtClean="0">
              <a:latin typeface="Arial" panose="020B0604020202020204" pitchFamily="34" charset="0"/>
              <a:ea typeface="ＭＳ Ｐゴシック" panose="020B0600070205080204" pitchFamily="34" charset="-128"/>
            </a:endParaRPr>
          </a:p>
          <a:p>
            <a:pPr eaLnBrk="1" hangingPunct="1"/>
            <a:endParaRPr lang="en-U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smtClean="0">
                <a:latin typeface="Arial" panose="020B0604020202020204" pitchFamily="34" charset="0"/>
                <a:ea typeface="ＭＳ Ｐゴシック" panose="020B0600070205080204" pitchFamily="34" charset="-128"/>
              </a:rPr>
              <a:t>Some civil engineers are responsible for designing systems that provide a reliable and clean water supply. </a:t>
            </a:r>
          </a:p>
          <a:p>
            <a:endParaRPr lang="en-US" altLang="sr-Latn-RS" smtClean="0">
              <a:latin typeface="Arial" panose="020B0604020202020204" pitchFamily="34" charset="0"/>
              <a:ea typeface="ＭＳ Ｐゴシック" panose="020B0600070205080204" pitchFamily="34" charset="-128"/>
            </a:endParaRPr>
          </a:p>
          <a:p>
            <a:r>
              <a:rPr lang="en-US" altLang="sr-Latn-RS" smtClean="0">
                <a:latin typeface="Arial" panose="020B0604020202020204" pitchFamily="34" charset="0"/>
                <a:ea typeface="ＭＳ Ｐゴシック" panose="020B0600070205080204" pitchFamily="34" charset="-128"/>
              </a:rPr>
              <a:t>A water supply system begins at a water source.  </a:t>
            </a:r>
          </a:p>
          <a:p>
            <a:r>
              <a:rPr lang="en-US" altLang="sr-Latn-RS" smtClean="0">
                <a:latin typeface="Arial" panose="020B0604020202020204" pitchFamily="34" charset="0"/>
                <a:ea typeface="ＭＳ Ｐゴシック" panose="020B0600070205080204" pitchFamily="34" charset="-128"/>
              </a:rPr>
              <a:t>Water is transported to a treatment facility where the water is treated to ensure the supply is safe.  </a:t>
            </a:r>
          </a:p>
          <a:p>
            <a:r>
              <a:rPr lang="en-US" altLang="sr-Latn-RS" smtClean="0">
                <a:latin typeface="Arial" panose="020B0604020202020204" pitchFamily="34" charset="0"/>
                <a:ea typeface="ＭＳ Ｐゴシック" panose="020B0600070205080204" pitchFamily="34" charset="-128"/>
              </a:rPr>
              <a:t>Once treated, the water is transported to a storage facility (for example, a water tower) where it is stored for future demand.</a:t>
            </a:r>
          </a:p>
          <a:p>
            <a:r>
              <a:rPr lang="en-US" altLang="sr-Latn-RS" smtClean="0">
                <a:latin typeface="Arial" panose="020B0604020202020204" pitchFamily="34" charset="0"/>
                <a:ea typeface="ＭＳ Ｐゴシック" panose="020B0600070205080204" pitchFamily="34" charset="-128"/>
              </a:rPr>
              <a:t>When a water faucet is opened or a fire sprinkler is activated, water is transported through the distribution system to the consumer.</a:t>
            </a:r>
          </a:p>
          <a:p>
            <a:endParaRPr lang="en-U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R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R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sr-Latn-RS" smtClean="0">
                <a:latin typeface="Arial" panose="020B0604020202020204" pitchFamily="34" charset="0"/>
                <a:ea typeface="ＭＳ Ｐゴシック" panose="020B0600070205080204" pitchFamily="34" charset="-128"/>
              </a:rPr>
              <a:t>The method of water treatment and the size of the plant are dependent on the quality of the water supply and the water demand. In general ground water requires less treatment than surface water because surface water is exposed to more contaminants. Water from some private well sources may require no treatment.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lstStyle/>
          <a:p>
            <a:pPr eaLnBrk="1" hangingPunct="1">
              <a:defRPr/>
            </a:pPr>
            <a:r>
              <a:rPr lang="en-US" dirty="0" smtClean="0">
                <a:cs typeface="+mn-cs"/>
              </a:rPr>
              <a:t>Treated water is pumped to a storage tank. Storage tanks are often elevated. A storage tank serves two purposes.</a:t>
            </a:r>
          </a:p>
          <a:p>
            <a:pPr marL="228600" indent="-228600" eaLnBrk="1" hangingPunct="1">
              <a:buFontTx/>
              <a:buAutoNum type="arabicPeriod"/>
              <a:defRPr/>
            </a:pPr>
            <a:r>
              <a:rPr lang="en-US" dirty="0" smtClean="0">
                <a:cs typeface="+mn-cs"/>
              </a:rPr>
              <a:t>It stores the water until it is needed, which reduces the peak demand on the treatment facility.</a:t>
            </a:r>
          </a:p>
          <a:p>
            <a:pPr marL="228600" indent="-228600" eaLnBrk="1" hangingPunct="1">
              <a:buFontTx/>
              <a:buAutoNum type="arabicPeriod"/>
              <a:defRPr/>
            </a:pPr>
            <a:r>
              <a:rPr lang="en-US" dirty="0" smtClean="0">
                <a:cs typeface="+mn-cs"/>
              </a:rPr>
              <a:t>Elevated water tanks create pressure in the water distribution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cs typeface="+mn-cs"/>
              </a:rPr>
              <a:t>The water distribution system includes all of the water lines and components attached to the water lines.</a:t>
            </a:r>
          </a:p>
          <a:p>
            <a:pPr>
              <a:defRPr/>
            </a:pPr>
            <a:endParaRPr lang="en-US" dirty="0" smtClean="0">
              <a:cs typeface="+mn-cs"/>
            </a:endParaRPr>
          </a:p>
          <a:p>
            <a:pPr>
              <a:defRPr/>
            </a:pPr>
            <a:r>
              <a:rPr lang="en-US" dirty="0" smtClean="0">
                <a:cs typeface="+mn-cs"/>
              </a:rPr>
              <a:t>There are basically two different distribution system configurations: Loop systems and branch systems.  </a:t>
            </a:r>
          </a:p>
          <a:p>
            <a:pPr>
              <a:defRPr/>
            </a:pPr>
            <a:endParaRPr lang="en-US" dirty="0" smtClean="0">
              <a:cs typeface="+mn-cs"/>
            </a:endParaRPr>
          </a:p>
          <a:p>
            <a:pPr>
              <a:defRPr/>
            </a:pPr>
            <a:r>
              <a:rPr lang="en-US" dirty="0" smtClean="0">
                <a:cs typeface="+mn-cs"/>
              </a:rPr>
              <a:t>Loop systems are more desirable because they provide redundancy. If a leak occurs in a loop system, installed isolation valves can be used to close off a small area near the leak but allow the remainder of the system to continue to provide water. In a branch system, the entire system must be shut down to repair a leak.</a:t>
            </a:r>
          </a:p>
          <a:p>
            <a:pPr>
              <a:defRPr/>
            </a:pPr>
            <a:endParaRPr lang="en-US" dirty="0" smtClean="0">
              <a:cs typeface="+mn-cs"/>
            </a:endParaRPr>
          </a:p>
          <a:p>
            <a:pPr>
              <a:defRPr/>
            </a:pPr>
            <a:r>
              <a:rPr lang="en-US" dirty="0" smtClean="0">
                <a:cs typeface="+mn-cs"/>
              </a:rPr>
              <a:t>In addition, the loop system allows water to flow from more than one direction which can reduce the negative effect felt in a branch system when upstream demand reduces pressure and flow rate.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cs typeface="+mn-cs"/>
              </a:rPr>
              <a:t>New systems are often constructed with thermoplastic or ductile iron piping. Because the efficiency of the system depends on a smooth interior pipe surface, cement linings or coatings are sometimes used to reduce the pitting and corrosion associated with iron pipes. For larger diameter water mains, reinforced concrete pipe is often used.</a:t>
            </a:r>
          </a:p>
          <a:p>
            <a:pPr>
              <a:defRPr/>
            </a:pPr>
            <a:endParaRPr lang="en-US" dirty="0" smtClean="0">
              <a:cs typeface="+mn-cs"/>
            </a:endParaRPr>
          </a:p>
          <a:p>
            <a:pPr>
              <a:defRPr/>
            </a:pPr>
            <a:r>
              <a:rPr lang="en-US" dirty="0" smtClean="0">
                <a:cs typeface="+mn-cs"/>
              </a:rPr>
              <a:t>Cast-iron pipe and asbestos cement pipe have been a popular choice for water distribution systems in the past, so you may encounter these materials when tying into older existing systems.</a:t>
            </a:r>
          </a:p>
          <a:p>
            <a:pPr>
              <a:defRPr/>
            </a:pPr>
            <a:endParaRPr lang="en-US" dirty="0" smtClean="0">
              <a:cs typeface="+mn-cs"/>
            </a:endParaRPr>
          </a:p>
          <a:p>
            <a:pPr>
              <a:defRPr/>
            </a:pPr>
            <a:r>
              <a:rPr lang="en-US" dirty="0" smtClean="0">
                <a:cs typeface="+mn-cs"/>
              </a:rPr>
              <a:t>A distribution system pressure of 65 – 75 psi is often recommended. Pressures over 150 psi can cause leaks and damage to the 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smtClean="0">
                <a:latin typeface="Arial" panose="020B0604020202020204" pitchFamily="34" charset="0"/>
                <a:ea typeface="ＭＳ Ｐゴシック" panose="020B0600070205080204" pitchFamily="34" charset="-128"/>
              </a:rPr>
              <a:t>The water supply system must adequately serve all customers including residential, commercial, and industrial facilities. The water pressure, flow rate, and demand times may vary significantly among users.</a:t>
            </a:r>
          </a:p>
          <a:p>
            <a:endParaRPr lang="en-US" altLang="sr-Latn-RS" smtClean="0">
              <a:latin typeface="Arial" panose="020B0604020202020204" pitchFamily="34" charset="0"/>
              <a:ea typeface="ＭＳ Ｐゴシック" panose="020B0600070205080204" pitchFamily="34" charset="-128"/>
            </a:endParaRPr>
          </a:p>
          <a:p>
            <a:r>
              <a:rPr lang="en-US" altLang="sr-Latn-RS" smtClean="0">
                <a:latin typeface="Arial" panose="020B0604020202020204" pitchFamily="34" charset="0"/>
                <a:ea typeface="ＭＳ Ｐゴシック" panose="020B0600070205080204" pitchFamily="34" charset="-128"/>
              </a:rPr>
              <a:t>For residential consumers, the minimum desirable distribution pressure is 40 psi. A pressure over 60 psi is considered high. Because it increases the flow rate, high water pressure can lead to increased water use (waste) and increased energy use (due to heating the excess water). In addition, high water pressure can damage appliances and fixtures and cause them to wear out more quickly. Codes often require pressure-reducing valves at the service meter when the distribution pressures exceed 80 psi.</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73063"/>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886205"/>
            <a:ext cx="7772400" cy="1470025"/>
          </a:xfrm>
        </p:spPr>
        <p:txBody>
          <a:bodyPr/>
          <a:lstStyle>
            <a:lvl1pPr algn="ctr">
              <a:defRPr sz="3000"/>
            </a:lvl1pPr>
          </a:lstStyle>
          <a:p>
            <a:r>
              <a:rPr lang="en-US" smtClean="0"/>
              <a:t>Click to edit Master title style</a:t>
            </a:r>
            <a:endParaRPr lang="en-US" dirty="0"/>
          </a:p>
        </p:txBody>
      </p:sp>
      <p:sp>
        <p:nvSpPr>
          <p:cNvPr id="3" name="Subtitle 2"/>
          <p:cNvSpPr>
            <a:spLocks noGrp="1"/>
          </p:cNvSpPr>
          <p:nvPr>
            <p:ph type="subTitle" idx="1"/>
          </p:nvPr>
        </p:nvSpPr>
        <p:spPr>
          <a:xfrm>
            <a:off x="1371600" y="5184775"/>
            <a:ext cx="6400800" cy="606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036841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813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ios">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buNone/>
              <a:defRPr sz="1600">
                <a:solidFill>
                  <a:schemeClr val="tx2"/>
                </a:solidFill>
                <a:latin typeface="Verdana" pitchFamily="34" charset="0"/>
              </a:defRPr>
            </a:lvl1pPr>
            <a:lvl2pPr marL="0" indent="0">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33635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981200"/>
            <a:ext cx="3810000" cy="42672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2672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99930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1120931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ECTION ">
    <p:spTree>
      <p:nvGrpSpPr>
        <p:cNvPr id="1" name=""/>
        <p:cNvGrpSpPr/>
        <p:nvPr/>
      </p:nvGrpSpPr>
      <p:grpSpPr>
        <a:xfrm>
          <a:off x="0" y="0"/>
          <a:ext cx="0" cy="0"/>
          <a:chOff x="0" y="0"/>
          <a:chExt cx="0" cy="0"/>
        </a:xfrm>
      </p:grpSpPr>
      <p:pic>
        <p:nvPicPr>
          <p:cNvPr id="3" name="Picture 6" descr="ppt_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
            <a:ext cx="990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108960"/>
            <a:ext cx="7772400" cy="609600"/>
          </a:xfrm>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50678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041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685108"/>
            <a:ext cx="7772400" cy="4275906"/>
          </a:xfrm>
        </p:spPr>
        <p:txBody>
          <a:bodyPr/>
          <a:lstStyle>
            <a:lvl1pPr marL="0" indent="0">
              <a:spcAft>
                <a:spcPts val="800"/>
              </a:spcAft>
              <a:buFontTx/>
              <a:buNone/>
              <a:defRPr b="1"/>
            </a:lvl1pPr>
            <a:lvl2pPr marL="339725" indent="-339725">
              <a:spcBef>
                <a:spcPts val="300"/>
              </a:spcBef>
              <a:buFont typeface="Arial" pitchFamily="34" charset="0"/>
              <a:buChar char="•"/>
              <a:defRPr sz="1800"/>
            </a:lvl2pPr>
            <a:lvl3pPr marL="627063" indent="-287338">
              <a:spcBef>
                <a:spcPts val="300"/>
              </a:spcBef>
              <a:buFont typeface="Century Gothic" pitchFamily="34" charset="0"/>
              <a:buChar char="–"/>
              <a:defRPr sz="1600"/>
            </a:lvl3pPr>
            <a:lvl4pPr marL="914400" indent="-287338">
              <a:spcBef>
                <a:spcPts val="300"/>
              </a:spcBef>
              <a:buFont typeface="Arial" pitchFamily="34" charset="0"/>
              <a:buChar char="•"/>
              <a:defRPr sz="1600"/>
            </a:lvl4pPr>
            <a:lvl5pPr marL="1319213" indent="-287338">
              <a:spcBef>
                <a:spcPts val="300"/>
              </a:spcBef>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1075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954088"/>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SLIDE TITLE</a:t>
            </a:r>
          </a:p>
        </p:txBody>
      </p:sp>
      <p:sp>
        <p:nvSpPr>
          <p:cNvPr id="8195" name="Rectangle 3"/>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1035" name="Rectangle 11"/>
          <p:cNvSpPr>
            <a:spLocks noChangeArrowheads="1"/>
          </p:cNvSpPr>
          <p:nvPr/>
        </p:nvSpPr>
        <p:spPr bwMode="auto">
          <a:xfrm>
            <a:off x="4076700" y="550863"/>
            <a:ext cx="4714875" cy="134937"/>
          </a:xfrm>
          <a:prstGeom prst="rect">
            <a:avLst/>
          </a:prstGeom>
          <a:noFill/>
          <a:ln w="9525">
            <a:noFill/>
            <a:miter lim="800000"/>
            <a:headEnd/>
            <a:tailEnd/>
          </a:ln>
        </p:spPr>
        <p:txBody>
          <a:bodyPr anchor="ctr"/>
          <a:lstStyle/>
          <a:p>
            <a:pPr algn="r">
              <a:defRPr/>
            </a:pPr>
            <a:endParaRPr lang="en-US" sz="1400" dirty="0">
              <a:solidFill>
                <a:schemeClr val="tx2"/>
              </a:solidFill>
              <a:latin typeface="Verdana"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8" r:id="rId6"/>
    <p:sldLayoutId id="2147483762" r:id="rId7"/>
    <p:sldLayoutId id="2147483761" r:id="rId8"/>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Arial"/>
          <a:ea typeface="+mj-ea"/>
          <a:cs typeface="Arial"/>
        </a:defRPr>
      </a:lvl1pPr>
      <a:lvl2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2pPr>
      <a:lvl3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3pPr>
      <a:lvl4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4pPr>
      <a:lvl5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9pPr>
    </p:titleStyle>
    <p:bodyStyle>
      <a:lvl1pPr marL="342900" indent="-342900" algn="l" rtl="0" eaLnBrk="0" fontAlgn="base" hangingPunct="0">
        <a:lnSpc>
          <a:spcPct val="95000"/>
        </a:lnSpc>
        <a:spcBef>
          <a:spcPct val="20000"/>
        </a:spcBef>
        <a:spcAft>
          <a:spcPct val="0"/>
        </a:spcAft>
        <a:buClr>
          <a:schemeClr val="accent1"/>
        </a:buClr>
        <a:buChar char="•"/>
        <a:defRPr>
          <a:solidFill>
            <a:schemeClr val="tx1"/>
          </a:solidFill>
          <a:latin typeface="Georgia"/>
          <a:ea typeface="+mn-ea"/>
          <a:cs typeface="Georgia"/>
        </a:defRPr>
      </a:lvl1pPr>
      <a:lvl2pPr marL="742950" indent="-28575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2pPr>
      <a:lvl3pPr marL="1143000" indent="-22860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3pPr>
      <a:lvl4pPr marL="1600200" indent="-22860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4pPr>
      <a:lvl5pPr marL="2057400" indent="-22860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en/9/99/Largediapvc.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tiny.cc/ljoa4y" TargetMode="External"/><Relationship Id="rId2" Type="http://schemas.openxmlformats.org/officeDocument/2006/relationships/hyperlink" Target="https://create.kahoot.it/details/uses-of-water-and-water-footprint/766ed4bd-88c8-41d9-958f-4b57016368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48789"/>
            <a:ext cx="8001000" cy="609600"/>
          </a:xfrm>
        </p:spPr>
        <p:txBody>
          <a:bodyPr/>
          <a:lstStyle/>
          <a:p>
            <a:r>
              <a:rPr lang="hr-HR" sz="5400" b="1" dirty="0" smtClean="0"/>
              <a:t>Uses of water</a:t>
            </a:r>
            <a:endParaRPr lang="en-US" sz="54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91576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490538"/>
            <a:ext cx="8001000" cy="609600"/>
          </a:xfrm>
        </p:spPr>
        <p:txBody>
          <a:bodyPr/>
          <a:lstStyle/>
          <a:p>
            <a:pPr eaLnBrk="1" hangingPunct="1"/>
            <a:r>
              <a:rPr lang="en-US" altLang="sr-Latn-RS" sz="3200" smtClean="0">
                <a:latin typeface="Arial" panose="020B0604020202020204" pitchFamily="34" charset="0"/>
                <a:cs typeface="Arial" panose="020B0604020202020204" pitchFamily="34" charset="0"/>
              </a:rPr>
              <a:t>Water Distribution System</a:t>
            </a:r>
          </a:p>
        </p:txBody>
      </p:sp>
      <p:sp>
        <p:nvSpPr>
          <p:cNvPr id="3" name="Content Placeholder 2"/>
          <p:cNvSpPr>
            <a:spLocks noGrp="1"/>
          </p:cNvSpPr>
          <p:nvPr>
            <p:ph idx="1"/>
          </p:nvPr>
        </p:nvSpPr>
        <p:spPr>
          <a:xfrm>
            <a:off x="254000" y="1920875"/>
            <a:ext cx="4656138" cy="3917950"/>
          </a:xfrm>
        </p:spPr>
        <p:txBody>
          <a:bodyPr/>
          <a:lstStyle/>
          <a:p>
            <a:pPr eaLnBrk="1" hangingPunct="1">
              <a:defRPr/>
            </a:pPr>
            <a:r>
              <a:rPr lang="en-US" sz="2400" dirty="0" smtClean="0">
                <a:latin typeface="Arial" pitchFamily="34" charset="0"/>
                <a:cs typeface="Arial" pitchFamily="34" charset="0"/>
              </a:rPr>
              <a:t>Consists of water lines, fittings, valves, service lines, meters, and fire hydrants</a:t>
            </a:r>
          </a:p>
          <a:p>
            <a:pPr eaLnBrk="1" hangingPunct="1">
              <a:defRPr/>
            </a:pPr>
            <a:r>
              <a:rPr lang="en-US" sz="2400" dirty="0" smtClean="0">
                <a:solidFill>
                  <a:schemeClr val="tx2">
                    <a:lumMod val="60000"/>
                    <a:lumOff val="40000"/>
                  </a:schemeClr>
                </a:solidFill>
                <a:latin typeface="Arial" pitchFamily="34" charset="0"/>
                <a:cs typeface="Arial" pitchFamily="34" charset="0"/>
              </a:rPr>
              <a:t>Loop system </a:t>
            </a:r>
            <a:r>
              <a:rPr lang="en-US" sz="2400" dirty="0" smtClean="0">
                <a:latin typeface="Arial" pitchFamily="34" charset="0"/>
                <a:cs typeface="Arial" pitchFamily="34" charset="0"/>
              </a:rPr>
              <a:t>more desirable than </a:t>
            </a:r>
            <a:r>
              <a:rPr lang="en-US" sz="2400" dirty="0" smtClean="0">
                <a:solidFill>
                  <a:schemeClr val="tx2">
                    <a:lumMod val="60000"/>
                    <a:lumOff val="40000"/>
                  </a:schemeClr>
                </a:solidFill>
                <a:latin typeface="Arial" pitchFamily="34" charset="0"/>
                <a:cs typeface="Arial" pitchFamily="34" charset="0"/>
              </a:rPr>
              <a:t>branch system</a:t>
            </a:r>
          </a:p>
          <a:p>
            <a:pPr lvl="1" eaLnBrk="1" hangingPunct="1">
              <a:defRPr/>
            </a:pPr>
            <a:r>
              <a:rPr lang="en-US" sz="2400" dirty="0" smtClean="0">
                <a:latin typeface="Arial" pitchFamily="34" charset="0"/>
                <a:cs typeface="Arial" pitchFamily="34" charset="0"/>
              </a:rPr>
              <a:t>Isolation valves</a:t>
            </a:r>
          </a:p>
          <a:p>
            <a:pPr lvl="1" eaLnBrk="1" hangingPunct="1">
              <a:defRPr/>
            </a:pPr>
            <a:r>
              <a:rPr lang="en-US" sz="2400" dirty="0" smtClean="0">
                <a:latin typeface="Arial" pitchFamily="34" charset="0"/>
                <a:cs typeface="Arial" pitchFamily="34" charset="0"/>
              </a:rPr>
              <a:t>Water flows in more than one direction</a:t>
            </a:r>
          </a:p>
        </p:txBody>
      </p:sp>
      <p:grpSp>
        <p:nvGrpSpPr>
          <p:cNvPr id="2" name="Group 10"/>
          <p:cNvGrpSpPr>
            <a:grpSpLocks/>
          </p:cNvGrpSpPr>
          <p:nvPr/>
        </p:nvGrpSpPr>
        <p:grpSpPr bwMode="auto">
          <a:xfrm>
            <a:off x="4722813" y="2011363"/>
            <a:ext cx="4710112" cy="3475037"/>
            <a:chOff x="3579495" y="3230880"/>
            <a:chExt cx="4695825" cy="3474720"/>
          </a:xfrm>
        </p:grpSpPr>
        <p:pic>
          <p:nvPicPr>
            <p:cNvPr id="20485" name="Picture 3" descr="DistributionSystem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495" y="3386356"/>
              <a:ext cx="4375785" cy="23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p:cNvSpPr txBox="1">
              <a:spLocks noChangeArrowheads="1"/>
            </p:cNvSpPr>
            <p:nvPr/>
          </p:nvSpPr>
          <p:spPr bwMode="auto">
            <a:xfrm>
              <a:off x="4145280" y="5867400"/>
              <a:ext cx="156972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a:t>LOOP SYSTEM</a:t>
              </a:r>
            </a:p>
          </p:txBody>
        </p:sp>
        <p:sp>
          <p:nvSpPr>
            <p:cNvPr id="20487" name="TextBox 5"/>
            <p:cNvSpPr txBox="1">
              <a:spLocks noChangeArrowheads="1"/>
            </p:cNvSpPr>
            <p:nvPr/>
          </p:nvSpPr>
          <p:spPr bwMode="auto">
            <a:xfrm>
              <a:off x="6492240" y="5852161"/>
              <a:ext cx="1783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a:t>BRANCH</a:t>
              </a:r>
            </a:p>
            <a:p>
              <a:pPr eaLnBrk="1" hangingPunct="1"/>
              <a:r>
                <a:rPr lang="en-US" altLang="sr-Latn-RS"/>
                <a:t>SYSTEM</a:t>
              </a:r>
            </a:p>
          </p:txBody>
        </p:sp>
        <p:sp>
          <p:nvSpPr>
            <p:cNvPr id="20488" name="Down Arrow 6"/>
            <p:cNvSpPr>
              <a:spLocks noChangeArrowheads="1"/>
            </p:cNvSpPr>
            <p:nvPr/>
          </p:nvSpPr>
          <p:spPr bwMode="auto">
            <a:xfrm>
              <a:off x="4099560" y="3307080"/>
              <a:ext cx="121920" cy="320040"/>
            </a:xfrm>
            <a:prstGeom prst="downArrow">
              <a:avLst>
                <a:gd name="adj1" fmla="val 50000"/>
                <a:gd name="adj2" fmla="val 49997"/>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sp>
          <p:nvSpPr>
            <p:cNvPr id="20489" name="Up Arrow 7"/>
            <p:cNvSpPr>
              <a:spLocks noChangeArrowheads="1"/>
            </p:cNvSpPr>
            <p:nvPr/>
          </p:nvSpPr>
          <p:spPr bwMode="auto">
            <a:xfrm>
              <a:off x="4815840" y="5547360"/>
              <a:ext cx="137160" cy="335280"/>
            </a:xfrm>
            <a:prstGeom prst="upArrow">
              <a:avLst>
                <a:gd name="adj1" fmla="val 50000"/>
                <a:gd name="adj2" fmla="val 49998"/>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sp>
          <p:nvSpPr>
            <p:cNvPr id="20490" name="Down Arrow 8"/>
            <p:cNvSpPr>
              <a:spLocks noChangeArrowheads="1"/>
            </p:cNvSpPr>
            <p:nvPr/>
          </p:nvSpPr>
          <p:spPr bwMode="auto">
            <a:xfrm>
              <a:off x="7040880" y="3230880"/>
              <a:ext cx="13716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sp>
          <p:nvSpPr>
            <p:cNvPr id="20491" name="Down Arrow 9"/>
            <p:cNvSpPr>
              <a:spLocks noChangeArrowheads="1"/>
            </p:cNvSpPr>
            <p:nvPr/>
          </p:nvSpPr>
          <p:spPr bwMode="auto">
            <a:xfrm>
              <a:off x="7040880" y="5623560"/>
              <a:ext cx="137160" cy="27432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Largediapvc.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263" y="4622800"/>
            <a:ext cx="29797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661988" y="442913"/>
            <a:ext cx="8001000" cy="609600"/>
          </a:xfrm>
        </p:spPr>
        <p:txBody>
          <a:bodyPr/>
          <a:lstStyle/>
          <a:p>
            <a:pPr eaLnBrk="1" hangingPunct="1"/>
            <a:r>
              <a:rPr lang="en-US" altLang="sr-Latn-RS" sz="3200" smtClean="0">
                <a:latin typeface="Arial" panose="020B0604020202020204" pitchFamily="34" charset="0"/>
                <a:cs typeface="Arial" panose="020B0604020202020204" pitchFamily="34" charset="0"/>
              </a:rPr>
              <a:t>Water Distribution System</a:t>
            </a:r>
          </a:p>
        </p:txBody>
      </p:sp>
      <p:sp>
        <p:nvSpPr>
          <p:cNvPr id="21508" name="Content Placeholder 2"/>
          <p:cNvSpPr>
            <a:spLocks noGrp="1"/>
          </p:cNvSpPr>
          <p:nvPr>
            <p:ph idx="1"/>
          </p:nvPr>
        </p:nvSpPr>
        <p:spPr>
          <a:xfrm>
            <a:off x="577850" y="1828800"/>
            <a:ext cx="6919913" cy="3078163"/>
          </a:xfrm>
        </p:spPr>
        <p:txBody>
          <a:bodyPr/>
          <a:lstStyle/>
          <a:p>
            <a:pPr eaLnBrk="1" hangingPunct="1"/>
            <a:r>
              <a:rPr lang="en-US" altLang="sr-Latn-RS" sz="2400" smtClean="0">
                <a:latin typeface="Arial" panose="020B0604020202020204" pitchFamily="34" charset="0"/>
                <a:cs typeface="Arial" panose="020B0604020202020204" pitchFamily="34" charset="0"/>
              </a:rPr>
              <a:t>Typical new system pipe</a:t>
            </a:r>
          </a:p>
          <a:p>
            <a:pPr lvl="1" eaLnBrk="1" hangingPunct="1"/>
            <a:r>
              <a:rPr lang="en-US" altLang="sr-Latn-RS" sz="2400" smtClean="0">
                <a:latin typeface="Arial" panose="020B0604020202020204" pitchFamily="34" charset="0"/>
                <a:cs typeface="Arial" panose="020B0604020202020204" pitchFamily="34" charset="0"/>
              </a:rPr>
              <a:t>Thermoplastic or ductile iron</a:t>
            </a:r>
          </a:p>
          <a:p>
            <a:pPr lvl="1" eaLnBrk="1" hangingPunct="1"/>
            <a:r>
              <a:rPr lang="en-US" altLang="sr-Latn-RS" sz="2400" smtClean="0">
                <a:latin typeface="Arial" panose="020B0604020202020204" pitchFamily="34" charset="0"/>
                <a:cs typeface="Arial" panose="020B0604020202020204" pitchFamily="34" charset="0"/>
              </a:rPr>
              <a:t>Reinforced concrete in larger mains</a:t>
            </a:r>
          </a:p>
          <a:p>
            <a:pPr eaLnBrk="1" hangingPunct="1"/>
            <a:r>
              <a:rPr lang="en-US" altLang="sr-Latn-RS" sz="2400" smtClean="0">
                <a:latin typeface="Arial" panose="020B0604020202020204" pitchFamily="34" charset="0"/>
                <a:cs typeface="Arial" panose="020B0604020202020204" pitchFamily="34" charset="0"/>
              </a:rPr>
              <a:t>Older system pipe</a:t>
            </a:r>
          </a:p>
          <a:p>
            <a:pPr lvl="1" eaLnBrk="1" hangingPunct="1"/>
            <a:r>
              <a:rPr lang="en-US" altLang="sr-Latn-RS" sz="2400" smtClean="0">
                <a:latin typeface="Arial" panose="020B0604020202020204" pitchFamily="34" charset="0"/>
                <a:cs typeface="Arial" panose="020B0604020202020204" pitchFamily="34" charset="0"/>
              </a:rPr>
              <a:t>Cast-iron or asbestos cement</a:t>
            </a:r>
          </a:p>
          <a:p>
            <a:pPr eaLnBrk="1" hangingPunct="1"/>
            <a:r>
              <a:rPr lang="en-US" altLang="sr-Latn-RS" sz="2400" smtClean="0">
                <a:latin typeface="Arial" panose="020B0604020202020204" pitchFamily="34" charset="0"/>
                <a:cs typeface="Arial" panose="020B0604020202020204" pitchFamily="34" charset="0"/>
              </a:rPr>
              <a:t>Typical distribution pressure of  </a:t>
            </a:r>
            <a:r>
              <a:rPr lang="en-US" altLang="sr-Latn-RS" sz="2400" smtClean="0">
                <a:solidFill>
                  <a:srgbClr val="FF0000"/>
                </a:solidFill>
                <a:latin typeface="Arial" panose="020B0604020202020204" pitchFamily="34" charset="0"/>
                <a:cs typeface="Arial" panose="020B0604020202020204" pitchFamily="34" charset="0"/>
              </a:rPr>
              <a:t>65 – 75 psi</a:t>
            </a:r>
          </a:p>
          <a:p>
            <a:pPr eaLnBrk="1" hangingPunct="1"/>
            <a:r>
              <a:rPr lang="en-US" altLang="sr-Latn-RS" sz="2400" smtClean="0">
                <a:latin typeface="Arial" panose="020B0604020202020204" pitchFamily="34" charset="0"/>
                <a:cs typeface="Arial" panose="020B0604020202020204" pitchFamily="34" charset="0"/>
              </a:rPr>
              <a:t>Designed for less than </a:t>
            </a:r>
            <a:r>
              <a:rPr lang="en-US" altLang="sr-Latn-RS" sz="2400" smtClean="0">
                <a:solidFill>
                  <a:srgbClr val="FF0000"/>
                </a:solidFill>
                <a:latin typeface="Arial" panose="020B0604020202020204" pitchFamily="34" charset="0"/>
                <a:cs typeface="Arial" panose="020B0604020202020204" pitchFamily="34" charset="0"/>
              </a:rPr>
              <a:t>150 psi</a:t>
            </a:r>
          </a:p>
        </p:txBody>
      </p:sp>
      <p:sp>
        <p:nvSpPr>
          <p:cNvPr id="21509" name="TextBox 4"/>
          <p:cNvSpPr txBox="1">
            <a:spLocks noChangeArrowheads="1"/>
          </p:cNvSpPr>
          <p:nvPr/>
        </p:nvSpPr>
        <p:spPr bwMode="auto">
          <a:xfrm>
            <a:off x="8491538" y="4465638"/>
            <a:ext cx="8858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wikimedia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954088"/>
            <a:ext cx="3200400" cy="609600"/>
          </a:xfrm>
        </p:spPr>
        <p:txBody>
          <a:bodyPr/>
          <a:lstStyle/>
          <a:p>
            <a:pPr eaLnBrk="1" hangingPunct="1"/>
            <a:r>
              <a:rPr lang="en-US" altLang="sr-Latn-RS" sz="3200" smtClean="0">
                <a:latin typeface="Arial" panose="020B0604020202020204" pitchFamily="34" charset="0"/>
                <a:cs typeface="Arial" panose="020B0604020202020204" pitchFamily="34" charset="0"/>
              </a:rPr>
              <a:t>Consumer</a:t>
            </a:r>
          </a:p>
        </p:txBody>
      </p:sp>
      <p:sp>
        <p:nvSpPr>
          <p:cNvPr id="22531" name="Content Placeholder 2"/>
          <p:cNvSpPr>
            <a:spLocks noGrp="1"/>
          </p:cNvSpPr>
          <p:nvPr>
            <p:ph idx="1"/>
          </p:nvPr>
        </p:nvSpPr>
        <p:spPr>
          <a:xfrm>
            <a:off x="427038" y="1722438"/>
            <a:ext cx="5608637" cy="4876800"/>
          </a:xfrm>
        </p:spPr>
        <p:txBody>
          <a:bodyPr/>
          <a:lstStyle/>
          <a:p>
            <a:pPr eaLnBrk="1" hangingPunct="1"/>
            <a:r>
              <a:rPr lang="en-US" altLang="sr-Latn-RS" sz="2400" smtClean="0">
                <a:latin typeface="Arial" panose="020B0604020202020204" pitchFamily="34" charset="0"/>
                <a:cs typeface="Arial" panose="020B0604020202020204" pitchFamily="34" charset="0"/>
              </a:rPr>
              <a:t>Residential, commercial, and industrial facilities</a:t>
            </a:r>
          </a:p>
          <a:p>
            <a:pPr eaLnBrk="1" hangingPunct="1"/>
            <a:r>
              <a:rPr lang="en-US" altLang="sr-Latn-RS" sz="2400" smtClean="0">
                <a:latin typeface="Arial" panose="020B0604020202020204" pitchFamily="34" charset="0"/>
                <a:cs typeface="Arial" panose="020B0604020202020204" pitchFamily="34" charset="0"/>
              </a:rPr>
              <a:t>Residential</a:t>
            </a:r>
          </a:p>
          <a:p>
            <a:pPr lvl="1" eaLnBrk="1" hangingPunct="1"/>
            <a:r>
              <a:rPr lang="en-US" altLang="sr-Latn-RS" sz="2400" smtClean="0">
                <a:latin typeface="Arial" panose="020B0604020202020204" pitchFamily="34" charset="0"/>
                <a:cs typeface="Arial" panose="020B0604020202020204" pitchFamily="34" charset="0"/>
              </a:rPr>
              <a:t>Min. distribution pressure = </a:t>
            </a:r>
            <a:r>
              <a:rPr lang="en-US" altLang="sr-Latn-RS" sz="2400" smtClean="0">
                <a:solidFill>
                  <a:srgbClr val="FF0000"/>
                </a:solidFill>
                <a:latin typeface="Arial" panose="020B0604020202020204" pitchFamily="34" charset="0"/>
                <a:cs typeface="Arial" panose="020B0604020202020204" pitchFamily="34" charset="0"/>
              </a:rPr>
              <a:t>40 psi</a:t>
            </a:r>
          </a:p>
          <a:p>
            <a:pPr lvl="1" eaLnBrk="1" hangingPunct="1"/>
            <a:r>
              <a:rPr lang="en-US" altLang="sr-Latn-RS" sz="2400" smtClean="0">
                <a:latin typeface="Arial" panose="020B0604020202020204" pitchFamily="34" charset="0"/>
                <a:cs typeface="Arial" panose="020B0604020202020204" pitchFamily="34" charset="0"/>
              </a:rPr>
              <a:t>Max. distribution pressure = </a:t>
            </a:r>
            <a:r>
              <a:rPr lang="en-US" altLang="sr-Latn-RS" sz="2400" smtClean="0">
                <a:solidFill>
                  <a:srgbClr val="FF0000"/>
                </a:solidFill>
                <a:latin typeface="Arial" panose="020B0604020202020204" pitchFamily="34" charset="0"/>
                <a:cs typeface="Arial" panose="020B0604020202020204" pitchFamily="34" charset="0"/>
              </a:rPr>
              <a:t>80 psi</a:t>
            </a:r>
          </a:p>
          <a:p>
            <a:pPr lvl="2" eaLnBrk="1" hangingPunct="1"/>
            <a:r>
              <a:rPr lang="en-US" altLang="sr-Latn-RS" sz="2400" smtClean="0">
                <a:latin typeface="Arial" panose="020B0604020202020204" pitchFamily="34" charset="0"/>
                <a:cs typeface="Arial" panose="020B0604020202020204" pitchFamily="34" charset="0"/>
              </a:rPr>
              <a:t>Pressure-reducing valve</a:t>
            </a:r>
          </a:p>
          <a:p>
            <a:pPr eaLnBrk="1" hangingPunct="1"/>
            <a:r>
              <a:rPr lang="en-US" altLang="sr-Latn-RS" sz="2400" smtClean="0">
                <a:latin typeface="Arial" panose="020B0604020202020204" pitchFamily="34" charset="0"/>
                <a:cs typeface="Arial" panose="020B0604020202020204" pitchFamily="34" charset="0"/>
              </a:rPr>
              <a:t>Commercial or industrial facilities </a:t>
            </a:r>
          </a:p>
          <a:p>
            <a:pPr lvl="1" eaLnBrk="1" hangingPunct="1"/>
            <a:r>
              <a:rPr lang="en-US" altLang="sr-Latn-RS" sz="2400" smtClean="0">
                <a:latin typeface="Arial" panose="020B0604020202020204" pitchFamily="34" charset="0"/>
                <a:cs typeface="Arial" panose="020B0604020202020204" pitchFamily="34" charset="0"/>
              </a:rPr>
              <a:t>May require higher pressure</a:t>
            </a:r>
          </a:p>
          <a:p>
            <a:pPr lvl="1" eaLnBrk="1" hangingPunct="1"/>
            <a:r>
              <a:rPr lang="en-US" altLang="sr-Latn-RS" sz="2400" smtClean="0">
                <a:latin typeface="Arial" panose="020B0604020202020204" pitchFamily="34" charset="0"/>
                <a:cs typeface="Arial" panose="020B0604020202020204" pitchFamily="34" charset="0"/>
              </a:rPr>
              <a:t>Pumps can increase pressure</a:t>
            </a:r>
          </a:p>
          <a:p>
            <a:pPr eaLnBrk="1" hangingPunct="1">
              <a:buFontTx/>
              <a:buNone/>
            </a:pPr>
            <a:endParaRPr lang="en-US" altLang="sr-Latn-RS" sz="2400" smtClean="0">
              <a:latin typeface="Arial" panose="020B0604020202020204" pitchFamily="34" charset="0"/>
              <a:cs typeface="Arial" panose="020B0604020202020204" pitchFamily="34" charset="0"/>
            </a:endParaRPr>
          </a:p>
          <a:p>
            <a:pPr eaLnBrk="1" hangingPunct="1"/>
            <a:endParaRPr lang="en-US" altLang="sr-Latn-RS" smtClean="0">
              <a:latin typeface="Georgia" panose="02040502050405020303" pitchFamily="18" charset="0"/>
              <a:cs typeface="Georgia" panose="02040502050405020303" pitchFamily="18" charset="0"/>
            </a:endParaRPr>
          </a:p>
        </p:txBody>
      </p:sp>
      <p:pic>
        <p:nvPicPr>
          <p:cNvPr id="22532" name="Picture 3" descr="iStock_000004097627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930275"/>
            <a:ext cx="26257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iStock_000008502028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094038"/>
            <a:ext cx="23336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6569075" y="6642100"/>
            <a:ext cx="1050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
        <p:nvSpPr>
          <p:cNvPr id="22535" name="Rectangle 7"/>
          <p:cNvSpPr>
            <a:spLocks noChangeArrowheads="1"/>
          </p:cNvSpPr>
          <p:nvPr/>
        </p:nvSpPr>
        <p:spPr bwMode="auto">
          <a:xfrm>
            <a:off x="6202363" y="2665413"/>
            <a:ext cx="1052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Play kahoot quiz:</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create.kahoot.it/details/uses-of-water-and-water-footprint/766ed4bd-88c8-41d9-958f-4b5701636815</a:t>
            </a:r>
            <a:endParaRPr lang="hr-HR" dirty="0" smtClean="0"/>
          </a:p>
          <a:p>
            <a:r>
              <a:rPr lang="en-US" dirty="0">
                <a:hlinkClick r:id="rId3"/>
              </a:rPr>
              <a:t>http://</a:t>
            </a:r>
            <a:r>
              <a:rPr lang="en-US" dirty="0" smtClean="0">
                <a:hlinkClick r:id="rId3"/>
              </a:rPr>
              <a:t>tiny.cc/ljoa4y</a:t>
            </a:r>
            <a:endParaRPr lang="hr-HR" dirty="0" smtClean="0"/>
          </a:p>
          <a:p>
            <a:endParaRPr lang="en-US" dirty="0"/>
          </a:p>
        </p:txBody>
      </p:sp>
    </p:spTree>
    <p:extLst>
      <p:ext uri="{BB962C8B-B14F-4D97-AF65-F5344CB8AC3E}">
        <p14:creationId xmlns:p14="http://schemas.microsoft.com/office/powerpoint/2010/main" val="11837156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Rectangle 6"/>
          <p:cNvSpPr>
            <a:spLocks noGrp="1" noChangeArrowheads="1"/>
          </p:cNvSpPr>
          <p:nvPr>
            <p:ph type="title"/>
          </p:nvPr>
        </p:nvSpPr>
        <p:spPr>
          <a:xfrm>
            <a:off x="684213" y="476250"/>
            <a:ext cx="7772400" cy="1143000"/>
          </a:xfrm>
        </p:spPr>
        <p:txBody>
          <a:bodyPr/>
          <a:lstStyle/>
          <a:p>
            <a:r>
              <a:rPr lang="en-US" altLang="zh-TW" sz="4000"/>
              <a:t>Distribution of population and water resources</a:t>
            </a:r>
          </a:p>
        </p:txBody>
      </p:sp>
    </p:spTree>
    <p:extLst>
      <p:ext uri="{BB962C8B-B14F-4D97-AF65-F5344CB8AC3E}">
        <p14:creationId xmlns:p14="http://schemas.microsoft.com/office/powerpoint/2010/main" val="100708161"/>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058863"/>
            <a:ext cx="9123363" cy="474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3767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954088"/>
            <a:ext cx="3505200" cy="609600"/>
          </a:xfrm>
        </p:spPr>
        <p:txBody>
          <a:bodyPr/>
          <a:lstStyle/>
          <a:p>
            <a:pPr eaLnBrk="1" hangingPunct="1"/>
            <a:r>
              <a:rPr lang="en-US" altLang="sr-Latn-RS" sz="3200" smtClean="0">
                <a:latin typeface="Arial" panose="020B0604020202020204" pitchFamily="34" charset="0"/>
                <a:cs typeface="Arial" panose="020B0604020202020204" pitchFamily="34" charset="0"/>
              </a:rPr>
              <a:t>Uses of Water</a:t>
            </a:r>
          </a:p>
        </p:txBody>
      </p:sp>
      <p:sp>
        <p:nvSpPr>
          <p:cNvPr id="14339" name="Rectangle 3"/>
          <p:cNvSpPr>
            <a:spLocks noGrp="1" noChangeArrowheads="1"/>
          </p:cNvSpPr>
          <p:nvPr>
            <p:ph type="body" idx="1"/>
          </p:nvPr>
        </p:nvSpPr>
        <p:spPr/>
        <p:txBody>
          <a:bodyPr/>
          <a:lstStyle/>
          <a:p>
            <a:pPr eaLnBrk="1" hangingPunct="1">
              <a:lnSpc>
                <a:spcPct val="90000"/>
              </a:lnSpc>
            </a:pPr>
            <a:r>
              <a:rPr lang="en-US" altLang="sr-Latn-RS" sz="2400" smtClean="0">
                <a:latin typeface="Verdana" panose="020B0604030504040204" pitchFamily="34" charset="0"/>
                <a:cs typeface="Georgia" panose="02040502050405020303" pitchFamily="18" charset="0"/>
              </a:rPr>
              <a:t>Bathing</a:t>
            </a:r>
          </a:p>
          <a:p>
            <a:pPr eaLnBrk="1" hangingPunct="1">
              <a:lnSpc>
                <a:spcPct val="90000"/>
              </a:lnSpc>
            </a:pPr>
            <a:r>
              <a:rPr lang="en-US" altLang="sr-Latn-RS" sz="2400" smtClean="0">
                <a:latin typeface="Verdana" panose="020B0604030504040204" pitchFamily="34" charset="0"/>
                <a:cs typeface="Georgia" panose="02040502050405020303" pitchFamily="18" charset="0"/>
              </a:rPr>
              <a:t>Toilets</a:t>
            </a:r>
          </a:p>
          <a:p>
            <a:pPr eaLnBrk="1" hangingPunct="1">
              <a:lnSpc>
                <a:spcPct val="90000"/>
              </a:lnSpc>
            </a:pPr>
            <a:r>
              <a:rPr lang="en-US" altLang="sr-Latn-RS" sz="2400" smtClean="0">
                <a:latin typeface="Verdana" panose="020B0604030504040204" pitchFamily="34" charset="0"/>
                <a:cs typeface="Georgia" panose="02040502050405020303" pitchFamily="18" charset="0"/>
              </a:rPr>
              <a:t>Cleaning</a:t>
            </a:r>
          </a:p>
          <a:p>
            <a:pPr eaLnBrk="1" hangingPunct="1">
              <a:lnSpc>
                <a:spcPct val="90000"/>
              </a:lnSpc>
            </a:pPr>
            <a:r>
              <a:rPr lang="en-US" altLang="sr-Latn-RS" sz="2400" smtClean="0">
                <a:latin typeface="Verdana" panose="020B0604030504040204" pitchFamily="34" charset="0"/>
                <a:cs typeface="Georgia" panose="02040502050405020303" pitchFamily="18" charset="0"/>
              </a:rPr>
              <a:t>Food preparation</a:t>
            </a:r>
          </a:p>
          <a:p>
            <a:pPr eaLnBrk="1" hangingPunct="1">
              <a:lnSpc>
                <a:spcPct val="90000"/>
              </a:lnSpc>
            </a:pPr>
            <a:r>
              <a:rPr lang="en-US" altLang="sr-Latn-RS" sz="2400" smtClean="0">
                <a:latin typeface="Verdana" panose="020B0604030504040204" pitchFamily="34" charset="0"/>
                <a:cs typeface="Georgia" panose="02040502050405020303" pitchFamily="18" charset="0"/>
              </a:rPr>
              <a:t>Cooling</a:t>
            </a:r>
          </a:p>
          <a:p>
            <a:pPr eaLnBrk="1" hangingPunct="1">
              <a:lnSpc>
                <a:spcPct val="90000"/>
              </a:lnSpc>
            </a:pPr>
            <a:r>
              <a:rPr lang="en-US" altLang="sr-Latn-RS" sz="2400" smtClean="0">
                <a:latin typeface="Verdana" panose="020B0604030504040204" pitchFamily="34" charset="0"/>
                <a:cs typeface="Georgia" panose="02040502050405020303" pitchFamily="18" charset="0"/>
              </a:rPr>
              <a:t>Fire protection</a:t>
            </a:r>
          </a:p>
          <a:p>
            <a:pPr eaLnBrk="1" hangingPunct="1">
              <a:lnSpc>
                <a:spcPct val="90000"/>
              </a:lnSpc>
            </a:pPr>
            <a:r>
              <a:rPr lang="en-US" altLang="sr-Latn-RS" sz="2400" smtClean="0">
                <a:latin typeface="Verdana" panose="020B0604030504040204" pitchFamily="34" charset="0"/>
                <a:cs typeface="Georgia" panose="02040502050405020303" pitchFamily="18" charset="0"/>
              </a:rPr>
              <a:t>Industrial purposes</a:t>
            </a:r>
          </a:p>
          <a:p>
            <a:pPr eaLnBrk="1" hangingPunct="1">
              <a:lnSpc>
                <a:spcPct val="90000"/>
              </a:lnSpc>
            </a:pPr>
            <a:r>
              <a:rPr lang="en-US" altLang="sr-Latn-RS" sz="2400" smtClean="0">
                <a:solidFill>
                  <a:schemeClr val="accent2"/>
                </a:solidFill>
                <a:latin typeface="Verdana" panose="020B0604030504040204" pitchFamily="34" charset="0"/>
                <a:cs typeface="Georgia" panose="02040502050405020303" pitchFamily="18" charset="0"/>
              </a:rPr>
              <a:t>Drinking water = Potable water</a:t>
            </a:r>
          </a:p>
          <a:p>
            <a:pPr eaLnBrk="1" hangingPunct="1">
              <a:lnSpc>
                <a:spcPct val="90000"/>
              </a:lnSpc>
            </a:pPr>
            <a:endParaRPr lang="en-US" altLang="sr-Latn-RS" sz="2400" smtClean="0">
              <a:solidFill>
                <a:schemeClr val="accent2"/>
              </a:solidFill>
              <a:latin typeface="Georgia" panose="02040502050405020303" pitchFamily="18" charset="0"/>
              <a:cs typeface="Georgia" panose="02040502050405020303" pitchFamily="18" charset="0"/>
            </a:endParaRPr>
          </a:p>
        </p:txBody>
      </p:sp>
      <p:pic>
        <p:nvPicPr>
          <p:cNvPr id="14340" name="Picture 3" descr="iStock_000001609246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1117600"/>
            <a:ext cx="35956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7467600" y="4067175"/>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954088"/>
            <a:ext cx="8001000" cy="609600"/>
          </a:xfrm>
        </p:spPr>
        <p:txBody>
          <a:bodyPr/>
          <a:lstStyle/>
          <a:p>
            <a:pPr eaLnBrk="1" hangingPunct="1"/>
            <a:r>
              <a:rPr lang="en-US" altLang="sr-Latn-RS" sz="3200" smtClean="0">
                <a:latin typeface="Arial" panose="020B0604020202020204" pitchFamily="34" charset="0"/>
                <a:cs typeface="Arial" panose="020B0604020202020204" pitchFamily="34" charset="0"/>
              </a:rPr>
              <a:t>Water Supply System</a:t>
            </a:r>
          </a:p>
        </p:txBody>
      </p:sp>
      <p:pic>
        <p:nvPicPr>
          <p:cNvPr id="15363" name="Content Placeholder 3" descr="water supply.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863" y="2041525"/>
            <a:ext cx="8974137" cy="4572000"/>
          </a:xfrm>
        </p:spPr>
      </p:pic>
      <p:sp>
        <p:nvSpPr>
          <p:cNvPr id="5" name="Left Arrow 4"/>
          <p:cNvSpPr/>
          <p:nvPr/>
        </p:nvSpPr>
        <p:spPr>
          <a:xfrm>
            <a:off x="5943600" y="51816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Left Arrow 5"/>
          <p:cNvSpPr/>
          <p:nvPr/>
        </p:nvSpPr>
        <p:spPr>
          <a:xfrm>
            <a:off x="4648200" y="5257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6"/>
          <p:cNvSpPr/>
          <p:nvPr/>
        </p:nvSpPr>
        <p:spPr>
          <a:xfrm>
            <a:off x="3505200" y="5257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Left Arrow 7"/>
          <p:cNvSpPr/>
          <p:nvPr/>
        </p:nvSpPr>
        <p:spPr>
          <a:xfrm rot="5400000">
            <a:off x="4419600" y="42672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Left Arrow 8"/>
          <p:cNvSpPr/>
          <p:nvPr/>
        </p:nvSpPr>
        <p:spPr>
          <a:xfrm rot="16200000">
            <a:off x="3886200" y="42672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Left Arrow 10"/>
          <p:cNvSpPr/>
          <p:nvPr/>
        </p:nvSpPr>
        <p:spPr>
          <a:xfrm>
            <a:off x="1295400" y="5257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Left Arrow 11"/>
          <p:cNvSpPr/>
          <p:nvPr/>
        </p:nvSpPr>
        <p:spPr>
          <a:xfrm rot="9238039">
            <a:off x="3051175" y="4316413"/>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Left Arrow 12"/>
          <p:cNvSpPr/>
          <p:nvPr/>
        </p:nvSpPr>
        <p:spPr>
          <a:xfrm>
            <a:off x="2057400" y="4572000"/>
            <a:ext cx="228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Left Arrow 13"/>
          <p:cNvSpPr/>
          <p:nvPr/>
        </p:nvSpPr>
        <p:spPr>
          <a:xfrm>
            <a:off x="3200400" y="3962400"/>
            <a:ext cx="228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0238" y="371475"/>
            <a:ext cx="4862512" cy="609600"/>
          </a:xfrm>
        </p:spPr>
        <p:txBody>
          <a:bodyPr/>
          <a:lstStyle/>
          <a:p>
            <a:pPr eaLnBrk="1" hangingPunct="1"/>
            <a:r>
              <a:rPr lang="en-US" altLang="sr-Latn-RS" sz="3200" smtClean="0">
                <a:latin typeface="Arial" panose="020B0604020202020204" pitchFamily="34" charset="0"/>
                <a:cs typeface="Arial" panose="020B0604020202020204" pitchFamily="34" charset="0"/>
              </a:rPr>
              <a:t>Sources of Water</a:t>
            </a:r>
          </a:p>
        </p:txBody>
      </p:sp>
      <p:sp>
        <p:nvSpPr>
          <p:cNvPr id="5123" name="Rectangle 3"/>
          <p:cNvSpPr>
            <a:spLocks noGrp="1" noChangeArrowheads="1"/>
          </p:cNvSpPr>
          <p:nvPr>
            <p:ph type="body" idx="1"/>
          </p:nvPr>
        </p:nvSpPr>
        <p:spPr>
          <a:xfrm>
            <a:off x="339725" y="1158875"/>
            <a:ext cx="5165725" cy="3108325"/>
          </a:xfrm>
        </p:spPr>
        <p:txBody>
          <a:bodyPr/>
          <a:lstStyle/>
          <a:p>
            <a:pPr eaLnBrk="1" hangingPunct="1">
              <a:buFontTx/>
              <a:buNone/>
            </a:pPr>
            <a:r>
              <a:rPr lang="en-US" altLang="sr-Latn-RS" sz="2800" smtClean="0">
                <a:latin typeface="Arial" panose="020B0604020202020204" pitchFamily="34" charset="0"/>
                <a:cs typeface="Arial" panose="020B0604020202020204" pitchFamily="34" charset="0"/>
              </a:rPr>
              <a:t>	Aquifers (Groundwater)</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Primary source of drinking water</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Porous consolidated rock or unconsolidated soil</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Groundwater fills spaces</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Wells and pumps used to remove water</a:t>
            </a:r>
          </a:p>
        </p:txBody>
      </p:sp>
      <p:pic>
        <p:nvPicPr>
          <p:cNvPr id="4" name="Picture 3" descr="groundwater_we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547688"/>
            <a:ext cx="3503613"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932238"/>
            <a:ext cx="48672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8"/>
          <p:cNvSpPr txBox="1">
            <a:spLocks noChangeArrowheads="1"/>
          </p:cNvSpPr>
          <p:nvPr/>
        </p:nvSpPr>
        <p:spPr bwMode="auto">
          <a:xfrm>
            <a:off x="3336925" y="4168775"/>
            <a:ext cx="143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a:t>Aquifer</a:t>
            </a:r>
          </a:p>
        </p:txBody>
      </p:sp>
      <p:sp>
        <p:nvSpPr>
          <p:cNvPr id="10" name="Arc 9"/>
          <p:cNvSpPr/>
          <p:nvPr/>
        </p:nvSpPr>
        <p:spPr bwMode="auto">
          <a:xfrm>
            <a:off x="2790825" y="4381500"/>
            <a:ext cx="1246188" cy="2054225"/>
          </a:xfrm>
          <a:prstGeom prst="arc">
            <a:avLst>
              <a:gd name="adj1" fmla="val 10396849"/>
              <a:gd name="adj2" fmla="val 16185677"/>
            </a:avLst>
          </a:prstGeom>
          <a:noFill/>
          <a:ln w="9525" cap="flat" cmpd="sng" algn="ctr">
            <a:solidFill>
              <a:schemeClr val="tx1"/>
            </a:solidFill>
            <a:prstDash val="solid"/>
            <a:round/>
            <a:headEnd type="stealth" w="med" len="med"/>
            <a:tailEnd type="none" w="med" len="med"/>
          </a:ln>
          <a:effectLst/>
        </p:spPr>
        <p:txBody>
          <a:bodyPr/>
          <a:lstStyle/>
          <a:p>
            <a:pPr eaLnBrk="0" hangingPunct="0">
              <a:defRPr/>
            </a:pPr>
            <a:endParaRPr lang="en-US">
              <a:latin typeface="Arial" charset="0"/>
              <a:ea typeface="ＭＳ Ｐゴシック" pitchFamily="112" charset="-128"/>
            </a:endParaRPr>
          </a:p>
        </p:txBody>
      </p:sp>
      <p:sp>
        <p:nvSpPr>
          <p:cNvPr id="16392" name="TextBox 10"/>
          <p:cNvSpPr txBox="1">
            <a:spLocks noChangeArrowheads="1"/>
          </p:cNvSpPr>
          <p:nvPr/>
        </p:nvSpPr>
        <p:spPr bwMode="auto">
          <a:xfrm>
            <a:off x="2043113" y="6364288"/>
            <a:ext cx="3122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sr-Latn-RS" sz="800"/>
              <a:t>Courtesy USGS at http://pubs.usgs.gov/circ/circ1139/htdocs/boxa.htm</a:t>
            </a:r>
          </a:p>
        </p:txBody>
      </p:sp>
      <p:sp>
        <p:nvSpPr>
          <p:cNvPr id="16393" name="Rectangle 11"/>
          <p:cNvSpPr>
            <a:spLocks noChangeArrowheads="1"/>
          </p:cNvSpPr>
          <p:nvPr/>
        </p:nvSpPr>
        <p:spPr bwMode="auto">
          <a:xfrm>
            <a:off x="5408613" y="6027738"/>
            <a:ext cx="348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This image was reproduced from groundwater.org with the permission of The Groundwater Foundation. © 2010 The Groundwater Foundation. All Rights Reserved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74688" y="466725"/>
            <a:ext cx="4860925" cy="609600"/>
          </a:xfrm>
        </p:spPr>
        <p:txBody>
          <a:bodyPr/>
          <a:lstStyle/>
          <a:p>
            <a:pPr eaLnBrk="1" hangingPunct="1"/>
            <a:r>
              <a:rPr lang="en-US" altLang="sr-Latn-RS" sz="3200" smtClean="0">
                <a:latin typeface="Arial" panose="020B0604020202020204" pitchFamily="34" charset="0"/>
                <a:cs typeface="Arial" panose="020B0604020202020204" pitchFamily="34" charset="0"/>
              </a:rPr>
              <a:t>Sources of Water</a:t>
            </a:r>
          </a:p>
        </p:txBody>
      </p:sp>
      <p:sp>
        <p:nvSpPr>
          <p:cNvPr id="17411" name="Rectangle 3"/>
          <p:cNvSpPr>
            <a:spLocks noGrp="1" noChangeArrowheads="1"/>
          </p:cNvSpPr>
          <p:nvPr>
            <p:ph type="body" idx="1"/>
          </p:nvPr>
        </p:nvSpPr>
        <p:spPr>
          <a:xfrm>
            <a:off x="365125" y="1309688"/>
            <a:ext cx="5167313" cy="2424112"/>
          </a:xfrm>
        </p:spPr>
        <p:txBody>
          <a:bodyPr/>
          <a:lstStyle/>
          <a:p>
            <a:pPr eaLnBrk="1" hangingPunct="1">
              <a:buFontTx/>
              <a:buNone/>
            </a:pPr>
            <a:r>
              <a:rPr lang="en-US" altLang="sr-Latn-RS" sz="2800" smtClean="0">
                <a:latin typeface="Arial" panose="020B0604020202020204" pitchFamily="34" charset="0"/>
                <a:cs typeface="Arial" panose="020B0604020202020204" pitchFamily="34" charset="0"/>
              </a:rPr>
              <a:t>	Surface Water </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Lakes, reservoirs, rivers</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Rivers dammed to create reservoirs</a:t>
            </a:r>
          </a:p>
          <a:p>
            <a:pPr lvl="1" eaLnBrk="1" hangingPunct="1">
              <a:buFont typeface="Arial" panose="020B0604020202020204" pitchFamily="34" charset="0"/>
              <a:buChar char="•"/>
            </a:pPr>
            <a:r>
              <a:rPr lang="en-US" altLang="sr-Latn-RS" sz="2000" smtClean="0">
                <a:latin typeface="Arial" panose="020B0604020202020204" pitchFamily="34" charset="0"/>
                <a:cs typeface="Arial" panose="020B0604020202020204" pitchFamily="34" charset="0"/>
              </a:rPr>
              <a:t>Reservoirs store water during heavy rain/snow</a:t>
            </a:r>
          </a:p>
        </p:txBody>
      </p:sp>
      <p:pic>
        <p:nvPicPr>
          <p:cNvPr id="17412" name="Picture 2" descr="http://www.ghcc.msfc.nasa.gov/surface_hydrology/images/splash_water_management_imag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4283075"/>
            <a:ext cx="26622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1508125" y="63087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Courtesy NASA http://www.ghcc.msfc.nasa.gov/surface_hydrology/water_management.html  </a:t>
            </a:r>
          </a:p>
        </p:txBody>
      </p:sp>
      <p:pic>
        <p:nvPicPr>
          <p:cNvPr id="17414" name="Picture 8" descr="http://www.ks.nrcs.usda.gov/news/images/highlights/2006/mar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1052513"/>
            <a:ext cx="3030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2"/>
          <p:cNvSpPr>
            <a:spLocks noChangeArrowheads="1"/>
          </p:cNvSpPr>
          <p:nvPr/>
        </p:nvSpPr>
        <p:spPr bwMode="auto">
          <a:xfrm>
            <a:off x="5745163" y="302895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Courtesy USDA http://www.ks.nrcs.usda.gov/news/highlights/2006_april.html</a:t>
            </a:r>
          </a:p>
        </p:txBody>
      </p:sp>
      <p:pic>
        <p:nvPicPr>
          <p:cNvPr id="17416" name="Picture 10" descr="iStock_000002043204XSmall[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3714750"/>
            <a:ext cx="34036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1"/>
          <p:cNvSpPr txBox="1">
            <a:spLocks noChangeArrowheads="1"/>
          </p:cNvSpPr>
          <p:nvPr/>
        </p:nvSpPr>
        <p:spPr bwMode="auto">
          <a:xfrm>
            <a:off x="5562600" y="6202363"/>
            <a:ext cx="339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a:t>Lake Tuscaloosa Dam</a:t>
            </a:r>
          </a:p>
        </p:txBody>
      </p:sp>
      <p:sp>
        <p:nvSpPr>
          <p:cNvPr id="17418" name="Rectangle 13"/>
          <p:cNvSpPr>
            <a:spLocks noChangeArrowheads="1"/>
          </p:cNvSpPr>
          <p:nvPr/>
        </p:nvSpPr>
        <p:spPr bwMode="auto">
          <a:xfrm>
            <a:off x="5486400" y="5926138"/>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479425"/>
            <a:ext cx="4449763" cy="609600"/>
          </a:xfrm>
        </p:spPr>
        <p:txBody>
          <a:bodyPr/>
          <a:lstStyle/>
          <a:p>
            <a:pPr eaLnBrk="1" hangingPunct="1"/>
            <a:r>
              <a:rPr lang="en-US" altLang="sr-Latn-RS" sz="3200" smtClean="0">
                <a:latin typeface="Arial" panose="020B0604020202020204" pitchFamily="34" charset="0"/>
                <a:cs typeface="Arial" panose="020B0604020202020204" pitchFamily="34" charset="0"/>
              </a:rPr>
              <a:t>Water Treatment</a:t>
            </a:r>
          </a:p>
        </p:txBody>
      </p:sp>
      <p:sp>
        <p:nvSpPr>
          <p:cNvPr id="18435" name="Rectangle 3"/>
          <p:cNvSpPr>
            <a:spLocks noGrp="1" noChangeArrowheads="1"/>
          </p:cNvSpPr>
          <p:nvPr>
            <p:ph type="body" idx="1"/>
          </p:nvPr>
        </p:nvSpPr>
        <p:spPr>
          <a:xfrm>
            <a:off x="258763" y="1798638"/>
            <a:ext cx="4237037" cy="2514600"/>
          </a:xfrm>
        </p:spPr>
        <p:txBody>
          <a:bodyPr/>
          <a:lstStyle/>
          <a:p>
            <a:pPr eaLnBrk="1" hangingPunct="1"/>
            <a:r>
              <a:rPr lang="en-US" altLang="sr-Latn-RS" sz="2400" smtClean="0">
                <a:latin typeface="Arial" panose="020B0604020202020204" pitchFamily="34" charset="0"/>
                <a:cs typeface="Arial" panose="020B0604020202020204" pitchFamily="34" charset="0"/>
              </a:rPr>
              <a:t>Amount of treatment depends on quality of the source</a:t>
            </a:r>
          </a:p>
          <a:p>
            <a:pPr eaLnBrk="1" hangingPunct="1"/>
            <a:r>
              <a:rPr lang="en-US" altLang="sr-Latn-RS" sz="2400" smtClean="0">
                <a:latin typeface="Arial" panose="020B0604020202020204" pitchFamily="34" charset="0"/>
                <a:cs typeface="Arial" panose="020B0604020202020204" pitchFamily="34" charset="0"/>
              </a:rPr>
              <a:t>Ground water requires less treatment than surface water</a:t>
            </a:r>
          </a:p>
          <a:p>
            <a:pPr lvl="1" eaLnBrk="1" hangingPunct="1"/>
            <a:endParaRPr lang="en-US" altLang="sr-Latn-RS" sz="2400" smtClean="0">
              <a:latin typeface="Arial" panose="020B0604020202020204" pitchFamily="34" charset="0"/>
              <a:cs typeface="Arial" panose="020B0604020202020204" pitchFamily="34" charset="0"/>
            </a:endParaRPr>
          </a:p>
          <a:p>
            <a:pPr lvl="1" eaLnBrk="1" hangingPunct="1"/>
            <a:endParaRPr lang="en-US" altLang="sr-Latn-RS" sz="2400" smtClean="0">
              <a:latin typeface="Arial" panose="020B0604020202020204" pitchFamily="34" charset="0"/>
              <a:cs typeface="Arial" panose="020B0604020202020204" pitchFamily="34" charset="0"/>
            </a:endParaRPr>
          </a:p>
          <a:p>
            <a:pPr eaLnBrk="1" hangingPunct="1"/>
            <a:endParaRPr lang="en-US" altLang="sr-Latn-RS" smtClean="0">
              <a:latin typeface="Georgia" panose="02040502050405020303" pitchFamily="18" charset="0"/>
              <a:cs typeface="Georgia" panose="02040502050405020303" pitchFamily="18" charset="0"/>
            </a:endParaRPr>
          </a:p>
        </p:txBody>
      </p:sp>
      <p:pic>
        <p:nvPicPr>
          <p:cNvPr id="18436" name="Picture 4" descr="City of Salem water-treatment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49363"/>
            <a:ext cx="3856038"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p:cNvSpPr>
            <a:spLocks noChangeArrowheads="1"/>
          </p:cNvSpPr>
          <p:nvPr/>
        </p:nvSpPr>
        <p:spPr bwMode="auto">
          <a:xfrm>
            <a:off x="4740275" y="4740275"/>
            <a:ext cx="4191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2000"/>
              <a:t>The city of Salem water treatment facility withdraws water from the North Santiam River</a:t>
            </a:r>
            <a:r>
              <a:rPr lang="en-US" altLang="sr-Latn-RS"/>
              <a:t>. </a:t>
            </a:r>
          </a:p>
        </p:txBody>
      </p:sp>
      <p:sp>
        <p:nvSpPr>
          <p:cNvPr id="18438" name="Rectangle 7"/>
          <p:cNvSpPr>
            <a:spLocks noChangeArrowheads="1"/>
          </p:cNvSpPr>
          <p:nvPr/>
        </p:nvSpPr>
        <p:spPr bwMode="auto">
          <a:xfrm>
            <a:off x="5029200" y="4243388"/>
            <a:ext cx="2636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Courtesty USGS http://pubs.usgs.gov/fs/2004/3069/</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1988" y="503238"/>
            <a:ext cx="8001000" cy="609600"/>
          </a:xfrm>
        </p:spPr>
        <p:txBody>
          <a:bodyPr/>
          <a:lstStyle/>
          <a:p>
            <a:pPr eaLnBrk="1" hangingPunct="1"/>
            <a:r>
              <a:rPr lang="en-US" altLang="sr-Latn-RS" sz="3200" smtClean="0">
                <a:latin typeface="Arial" panose="020B0604020202020204" pitchFamily="34" charset="0"/>
                <a:cs typeface="Arial" panose="020B0604020202020204" pitchFamily="34" charset="0"/>
              </a:rPr>
              <a:t>Water Storage</a:t>
            </a:r>
          </a:p>
        </p:txBody>
      </p:sp>
      <p:sp>
        <p:nvSpPr>
          <p:cNvPr id="19459" name="Rectangle 3"/>
          <p:cNvSpPr>
            <a:spLocks noGrp="1" noChangeArrowheads="1"/>
          </p:cNvSpPr>
          <p:nvPr>
            <p:ph type="body" idx="1"/>
          </p:nvPr>
        </p:nvSpPr>
        <p:spPr>
          <a:xfrm>
            <a:off x="685800" y="1981200"/>
            <a:ext cx="5959475" cy="3856038"/>
          </a:xfrm>
        </p:spPr>
        <p:txBody>
          <a:bodyPr/>
          <a:lstStyle/>
          <a:p>
            <a:pPr eaLnBrk="1" hangingPunct="1">
              <a:buFontTx/>
              <a:buNone/>
            </a:pPr>
            <a:r>
              <a:rPr lang="en-US" altLang="sr-Latn-RS" sz="2800" smtClean="0">
                <a:latin typeface="Arial" panose="020B0604020202020204" pitchFamily="34" charset="0"/>
                <a:cs typeface="Arial" panose="020B0604020202020204" pitchFamily="34" charset="0"/>
              </a:rPr>
              <a:t>Pumped to Storage Tank</a:t>
            </a:r>
          </a:p>
          <a:p>
            <a:pPr lvl="1" eaLnBrk="1" hangingPunct="1">
              <a:buFont typeface="Arial" panose="020B0604020202020204" pitchFamily="34" charset="0"/>
              <a:buChar char="•"/>
            </a:pPr>
            <a:r>
              <a:rPr lang="en-US" altLang="sr-Latn-RS" sz="2400" smtClean="0">
                <a:latin typeface="Arial" panose="020B0604020202020204" pitchFamily="34" charset="0"/>
                <a:cs typeface="Arial" panose="020B0604020202020204" pitchFamily="34" charset="0"/>
              </a:rPr>
              <a:t>Storage</a:t>
            </a:r>
          </a:p>
          <a:p>
            <a:pPr lvl="1" eaLnBrk="1" hangingPunct="1">
              <a:buFont typeface="Arial" panose="020B0604020202020204" pitchFamily="34" charset="0"/>
              <a:buChar char="•"/>
            </a:pPr>
            <a:r>
              <a:rPr lang="en-US" altLang="sr-Latn-RS" sz="2400" smtClean="0">
                <a:latin typeface="Arial" panose="020B0604020202020204" pitchFamily="34" charset="0"/>
                <a:cs typeface="Arial" panose="020B0604020202020204" pitchFamily="34" charset="0"/>
              </a:rPr>
              <a:t>Water pressure</a:t>
            </a:r>
          </a:p>
          <a:p>
            <a:pPr lvl="2" eaLnBrk="1" hangingPunct="1">
              <a:buFont typeface="Courier New" panose="02070309020205020404" pitchFamily="49" charset="0"/>
              <a:buChar char="o"/>
            </a:pPr>
            <a:r>
              <a:rPr lang="en-US" altLang="sr-Latn-RS" sz="2400" smtClean="0">
                <a:latin typeface="Arial" panose="020B0604020202020204" pitchFamily="34" charset="0"/>
                <a:cs typeface="Arial" panose="020B0604020202020204" pitchFamily="34" charset="0"/>
              </a:rPr>
              <a:t>psi</a:t>
            </a:r>
          </a:p>
          <a:p>
            <a:pPr lvl="2" eaLnBrk="1" hangingPunct="1">
              <a:buFont typeface="Courier New" panose="02070309020205020404" pitchFamily="49" charset="0"/>
              <a:buChar char="o"/>
            </a:pPr>
            <a:r>
              <a:rPr lang="en-US" altLang="sr-Latn-RS" sz="2400" smtClean="0">
                <a:latin typeface="Arial" panose="020B0604020202020204" pitchFamily="34" charset="0"/>
                <a:cs typeface="Arial" panose="020B0604020202020204" pitchFamily="34" charset="0"/>
              </a:rPr>
              <a:t>1 psi = 2.31 feet of water</a:t>
            </a:r>
          </a:p>
        </p:txBody>
      </p:sp>
      <p:pic>
        <p:nvPicPr>
          <p:cNvPr id="19460" name="Picture 5" descr="waterTow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593850"/>
            <a:ext cx="26368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5915025" y="5791200"/>
            <a:ext cx="2967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NOAA http://www.csc.noaa.gov/alternatives/infrastructure.html</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LTW Curriculum Template 101409">
  <a:themeElements>
    <a:clrScheme name="Custom 4">
      <a:dk1>
        <a:srgbClr val="000000"/>
      </a:dk1>
      <a:lt1>
        <a:srgbClr val="FFFFFF"/>
      </a:lt1>
      <a:dk2>
        <a:srgbClr val="1D2F86"/>
      </a:dk2>
      <a:lt2>
        <a:srgbClr val="808080"/>
      </a:lt2>
      <a:accent1>
        <a:srgbClr val="B60E20"/>
      </a:accent1>
      <a:accent2>
        <a:srgbClr val="123766"/>
      </a:accent2>
      <a:accent3>
        <a:srgbClr val="808080"/>
      </a:accent3>
      <a:accent4>
        <a:srgbClr val="000000"/>
      </a:accent4>
      <a:accent5>
        <a:srgbClr val="C0C0C0"/>
      </a:accent5>
      <a:accent6>
        <a:srgbClr val="2F4876"/>
      </a:accent6>
      <a:hlink>
        <a:srgbClr val="FFC000"/>
      </a:hlink>
      <a:folHlink>
        <a:srgbClr val="FF0000"/>
      </a:folHlink>
    </a:clrScheme>
    <a:fontScheme name="Blank Presentation">
      <a:majorFont>
        <a:latin typeface="Interstate-Regular"/>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Curriculum Template 101409</Template>
  <TotalTime>1229</TotalTime>
  <Words>891</Words>
  <Application>Microsoft Office PowerPoint</Application>
  <PresentationFormat>On-screen Show (4:3)</PresentationFormat>
  <Paragraphs>101</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Century Gothic</vt:lpstr>
      <vt:lpstr>Courier New</vt:lpstr>
      <vt:lpstr>Georgia</vt:lpstr>
      <vt:lpstr>Interstate-Regular</vt:lpstr>
      <vt:lpstr>Times</vt:lpstr>
      <vt:lpstr>Verdana</vt:lpstr>
      <vt:lpstr>PLTW Curriculum Template 101409</vt:lpstr>
      <vt:lpstr>Uses of water</vt:lpstr>
      <vt:lpstr>Distribution of population and water resources</vt:lpstr>
      <vt:lpstr>PowerPoint Presentation</vt:lpstr>
      <vt:lpstr>Uses of Water</vt:lpstr>
      <vt:lpstr>Water Supply System</vt:lpstr>
      <vt:lpstr>Sources of Water</vt:lpstr>
      <vt:lpstr>Sources of Water</vt:lpstr>
      <vt:lpstr>Water Treatment</vt:lpstr>
      <vt:lpstr>Water Storage</vt:lpstr>
      <vt:lpstr>Water Distribution System</vt:lpstr>
      <vt:lpstr>Water Distribution System</vt:lpstr>
      <vt:lpstr>Consumer</vt:lpstr>
      <vt:lpstr>Play kahoot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Supply</dc:title>
  <dc:subject>CEA - Lesson 2.3 - Residential Design</dc:subject>
  <dc:creator>CEA Revision Team</dc:creator>
  <cp:lastModifiedBy>stipa</cp:lastModifiedBy>
  <cp:revision>151</cp:revision>
  <dcterms:created xsi:type="dcterms:W3CDTF">2009-10-26T16:27:43Z</dcterms:created>
  <dcterms:modified xsi:type="dcterms:W3CDTF">2019-03-20T21:29:55Z</dcterms:modified>
</cp:coreProperties>
</file>