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77" r:id="rId5"/>
    <p:sldId id="276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D7CF-6E07-4A17-ACAA-00E4EF597575}" type="datetimeFigureOut">
              <a:rPr lang="hu-HU" smtClean="0"/>
              <a:t>2019. 01. 10.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F6C40-F6EF-4687-955D-425935D664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7320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D7CF-6E07-4A17-ACAA-00E4EF597575}" type="datetimeFigureOut">
              <a:rPr lang="hu-HU" smtClean="0"/>
              <a:t>2019. 01. 10.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F6C40-F6EF-4687-955D-425935D664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2323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D7CF-6E07-4A17-ACAA-00E4EF597575}" type="datetimeFigureOut">
              <a:rPr lang="hu-HU" smtClean="0"/>
              <a:t>2019. 01. 10.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F6C40-F6EF-4687-955D-425935D664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826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D7CF-6E07-4A17-ACAA-00E4EF597575}" type="datetimeFigureOut">
              <a:rPr lang="hu-HU" smtClean="0"/>
              <a:t>2019. 01. 10.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F6C40-F6EF-4687-955D-425935D664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422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D7CF-6E07-4A17-ACAA-00E4EF597575}" type="datetimeFigureOut">
              <a:rPr lang="hu-HU" smtClean="0"/>
              <a:t>2019. 01. 10.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F6C40-F6EF-4687-955D-425935D664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6054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D7CF-6E07-4A17-ACAA-00E4EF597575}" type="datetimeFigureOut">
              <a:rPr lang="hu-HU" smtClean="0"/>
              <a:t>2019. 01. 10.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F6C40-F6EF-4687-955D-425935D664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8163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D7CF-6E07-4A17-ACAA-00E4EF597575}" type="datetimeFigureOut">
              <a:rPr lang="hu-HU" smtClean="0"/>
              <a:t>2019. 01. 10.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F6C40-F6EF-4687-955D-425935D664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0714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D7CF-6E07-4A17-ACAA-00E4EF597575}" type="datetimeFigureOut">
              <a:rPr lang="hu-HU" smtClean="0"/>
              <a:t>2019. 01. 10.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F6C40-F6EF-4687-955D-425935D664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787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D7CF-6E07-4A17-ACAA-00E4EF597575}" type="datetimeFigureOut">
              <a:rPr lang="hu-HU" smtClean="0"/>
              <a:t>2019. 01. 10.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F6C40-F6EF-4687-955D-425935D664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313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D7CF-6E07-4A17-ACAA-00E4EF597575}" type="datetimeFigureOut">
              <a:rPr lang="hu-HU" smtClean="0"/>
              <a:t>2019. 01. 10.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F6C40-F6EF-4687-955D-425935D664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5006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D7CF-6E07-4A17-ACAA-00E4EF597575}" type="datetimeFigureOut">
              <a:rPr lang="hu-HU" smtClean="0"/>
              <a:t>2019. 01. 10.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F6C40-F6EF-4687-955D-425935D664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887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45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FD7CF-6E07-4A17-ACAA-00E4EF597575}" type="datetimeFigureOut">
              <a:rPr lang="hu-HU" smtClean="0"/>
              <a:t>2019. 01. 10.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F6C40-F6EF-4687-955D-425935D664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41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1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19.wdp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0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openxmlformats.org/officeDocument/2006/relationships/image" Target="../media/image7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7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openxmlformats.org/officeDocument/2006/relationships/image" Target="../media/image7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78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3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4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openxmlformats.org/officeDocument/2006/relationships/image" Target="../media/image8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9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13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1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80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19872" y="2780928"/>
            <a:ext cx="5544616" cy="1470025"/>
          </a:xfrm>
        </p:spPr>
        <p:txBody>
          <a:bodyPr>
            <a:noAutofit/>
          </a:bodyPr>
          <a:lstStyle/>
          <a:p>
            <a:pPr algn="l"/>
            <a:r>
              <a:rPr lang="hu-HU" b="1" dirty="0" smtClean="0">
                <a:solidFill>
                  <a:schemeClr val="bg1"/>
                </a:solidFill>
                <a:latin typeface="Comic Sans MS" panose="030F0702030302020204" pitchFamily="66" charset="0"/>
                <a:ea typeface="Adobe Gothic Std B" pitchFamily="34" charset="-128"/>
              </a:rPr>
              <a:t>Hivatalos fizetőeszközök az euró bevezetése előtt</a:t>
            </a:r>
            <a:endParaRPr lang="hu-HU" b="1" dirty="0">
              <a:solidFill>
                <a:schemeClr val="bg1"/>
              </a:solidFill>
              <a:latin typeface="Comic Sans MS" panose="030F0702030302020204" pitchFamily="66" charset="0"/>
              <a:ea typeface="Adobe Gothic Std B" pitchFamily="34" charset="-128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356" y="6381419"/>
            <a:ext cx="1260140" cy="3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0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690494" y="332850"/>
            <a:ext cx="180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Luxemburg</a:t>
            </a:r>
            <a:endParaRPr lang="hu-HU" sz="2800" dirty="0">
              <a:ln w="18415" cmpd="sng">
                <a:noFill/>
                <a:prstDash val="solid"/>
              </a:ln>
              <a:solidFill>
                <a:srgbClr val="FFFF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771800" y="836712"/>
            <a:ext cx="42158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u="sng" dirty="0" smtClean="0">
                <a:solidFill>
                  <a:srgbClr val="FFFF00"/>
                </a:solidFill>
              </a:rPr>
              <a:t>1998</a:t>
            </a:r>
            <a:r>
              <a:rPr lang="hu-HU" sz="2400" dirty="0" smtClean="0">
                <a:solidFill>
                  <a:schemeClr val="bg1"/>
                </a:solidFill>
              </a:rPr>
              <a:t>:	hivatalos </a:t>
            </a:r>
            <a:r>
              <a:rPr lang="hu-HU" sz="2400" dirty="0" smtClean="0">
                <a:solidFill>
                  <a:schemeClr val="bg1"/>
                </a:solidFill>
              </a:rPr>
              <a:t>fizetőeszköze a 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luxemburgi frank</a:t>
            </a:r>
          </a:p>
          <a:p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2001-ben váltotta fel az euró </a:t>
            </a:r>
            <a:endParaRPr lang="hu-HU" sz="2400" dirty="0">
              <a:solidFill>
                <a:schemeClr val="bg1"/>
              </a:solidFill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5076056" y="1484784"/>
            <a:ext cx="1656184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6471828" y="3868842"/>
            <a:ext cx="2095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Németország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2031340" y="4432186"/>
            <a:ext cx="4235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400" u="sng" dirty="0" smtClean="0">
                <a:solidFill>
                  <a:srgbClr val="FFFF00"/>
                </a:solidFill>
              </a:rPr>
              <a:t>1956</a:t>
            </a:r>
            <a:r>
              <a:rPr lang="hu-HU" sz="2400" dirty="0" smtClean="0">
                <a:solidFill>
                  <a:schemeClr val="bg1"/>
                </a:solidFill>
              </a:rPr>
              <a:t>: </a:t>
            </a:r>
            <a:r>
              <a:rPr lang="hu-HU" sz="2400" dirty="0" smtClean="0">
                <a:solidFill>
                  <a:schemeClr val="bg1"/>
                </a:solidFill>
              </a:rPr>
              <a:t>	hivatalos fizetőeszköze az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német márka</a:t>
            </a:r>
          </a:p>
          <a:p>
            <a:pPr algn="r"/>
            <a:endParaRPr lang="hu-HU" sz="2400" dirty="0">
              <a:solidFill>
                <a:schemeClr val="bg1"/>
              </a:solidFill>
            </a:endParaRPr>
          </a:p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2002-ben </a:t>
            </a:r>
            <a:r>
              <a:rPr lang="hu-HU" sz="2400" dirty="0" smtClean="0">
                <a:solidFill>
                  <a:schemeClr val="bg1"/>
                </a:solidFill>
              </a:rPr>
              <a:t>lépett helyébe az euró</a:t>
            </a:r>
            <a:endParaRPr lang="hu-HU" sz="2400" dirty="0">
              <a:solidFill>
                <a:schemeClr val="bg1"/>
              </a:solidFill>
            </a:endParaRPr>
          </a:p>
        </p:txBody>
      </p:sp>
      <p:cxnSp>
        <p:nvCxnSpPr>
          <p:cNvPr id="14" name="Egyenes összekötő 13"/>
          <p:cNvCxnSpPr/>
          <p:nvPr/>
        </p:nvCxnSpPr>
        <p:spPr>
          <a:xfrm>
            <a:off x="107504" y="3429000"/>
            <a:ext cx="89289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2186795" y="5085184"/>
            <a:ext cx="2241189" cy="1476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2398042" cy="1543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270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759" y="1124744"/>
            <a:ext cx="2741241" cy="205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363" y="4478443"/>
            <a:ext cx="2394505" cy="1508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4545" y1="16814" x2="42273" y2="76991"/>
                        <a14:foregroundMark x1="61818" y1="23009" x2="77727" y2="37168"/>
                        <a14:foregroundMark x1="84545" y1="16814" x2="54091" y2="40708"/>
                        <a14:foregroundMark x1="14545" y1="23894" x2="10909" y2="71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60" y="4749697"/>
            <a:ext cx="2187888" cy="112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20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814226" y="332325"/>
            <a:ext cx="153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Szlovénia</a:t>
            </a:r>
            <a:endParaRPr lang="hu-HU" sz="2800" dirty="0">
              <a:ln w="18415" cmpd="sng">
                <a:noFill/>
                <a:prstDash val="solid"/>
              </a:ln>
              <a:solidFill>
                <a:srgbClr val="FFFF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789709" y="923236"/>
            <a:ext cx="41606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u="sng" dirty="0" smtClean="0">
                <a:solidFill>
                  <a:srgbClr val="FFFF00"/>
                </a:solidFill>
              </a:rPr>
              <a:t>1998</a:t>
            </a:r>
            <a:r>
              <a:rPr lang="hu-HU" sz="2400" dirty="0" smtClean="0">
                <a:solidFill>
                  <a:schemeClr val="bg1"/>
                </a:solidFill>
              </a:rPr>
              <a:t>: hivatalos fizetőeszköze a 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szlovén tolár</a:t>
            </a:r>
            <a:endParaRPr lang="hu-HU" sz="2400" dirty="0" smtClean="0">
              <a:solidFill>
                <a:srgbClr val="FFC000"/>
              </a:solidFill>
            </a:endParaRPr>
          </a:p>
          <a:p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2007-ben </a:t>
            </a:r>
            <a:r>
              <a:rPr lang="hu-HU" sz="2400" dirty="0" smtClean="0">
                <a:solidFill>
                  <a:schemeClr val="bg1"/>
                </a:solidFill>
              </a:rPr>
              <a:t>váltotta fel az euró </a:t>
            </a:r>
            <a:endParaRPr lang="hu-HU" sz="2400" dirty="0">
              <a:solidFill>
                <a:schemeClr val="bg1"/>
              </a:solidFill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5076056" y="1523394"/>
            <a:ext cx="2160240" cy="88297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6398410" y="3901133"/>
            <a:ext cx="2242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Spanyolország</a:t>
            </a:r>
            <a:endParaRPr lang="hu-HU" sz="2800" dirty="0" smtClean="0">
              <a:ln w="18415" cmpd="sng">
                <a:noFill/>
                <a:prstDash val="solid"/>
              </a:ln>
              <a:solidFill>
                <a:srgbClr val="FFFF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031340" y="4432186"/>
            <a:ext cx="4235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400" u="sng" dirty="0" smtClean="0">
                <a:solidFill>
                  <a:srgbClr val="FFFF00"/>
                </a:solidFill>
              </a:rPr>
              <a:t>1973</a:t>
            </a:r>
            <a:r>
              <a:rPr lang="hu-HU" sz="2400" dirty="0" smtClean="0">
                <a:solidFill>
                  <a:schemeClr val="bg1"/>
                </a:solidFill>
              </a:rPr>
              <a:t>: </a:t>
            </a:r>
            <a:r>
              <a:rPr lang="hu-HU" sz="2400" dirty="0" smtClean="0">
                <a:solidFill>
                  <a:schemeClr val="bg1"/>
                </a:solidFill>
              </a:rPr>
              <a:t>	hivatalos fizetőeszköze az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spanyol peseta</a:t>
            </a:r>
            <a:endParaRPr lang="hu-HU" sz="2400" dirty="0" smtClean="0">
              <a:solidFill>
                <a:srgbClr val="FFC000"/>
              </a:solidFill>
            </a:endParaRPr>
          </a:p>
          <a:p>
            <a:pPr algn="r"/>
            <a:endParaRPr lang="hu-HU" sz="2400" dirty="0">
              <a:solidFill>
                <a:schemeClr val="bg1"/>
              </a:solidFill>
            </a:endParaRPr>
          </a:p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2002-ben </a:t>
            </a:r>
            <a:r>
              <a:rPr lang="hu-HU" sz="2400" dirty="0" smtClean="0">
                <a:solidFill>
                  <a:schemeClr val="bg1"/>
                </a:solidFill>
              </a:rPr>
              <a:t>lépett helyébe az euró</a:t>
            </a:r>
            <a:endParaRPr lang="hu-HU" sz="2400" dirty="0">
              <a:solidFill>
                <a:schemeClr val="bg1"/>
              </a:solidFill>
            </a:endParaRPr>
          </a:p>
        </p:txBody>
      </p:sp>
      <p:cxnSp>
        <p:nvCxnSpPr>
          <p:cNvPr id="14" name="Egyenes összekötő 13"/>
          <p:cNvCxnSpPr/>
          <p:nvPr/>
        </p:nvCxnSpPr>
        <p:spPr>
          <a:xfrm>
            <a:off x="107504" y="3429000"/>
            <a:ext cx="89289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1583668" y="5085184"/>
            <a:ext cx="2637234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41214"/>
            <a:ext cx="2376264" cy="1465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659">
            <a:off x="6575513" y="1296138"/>
            <a:ext cx="2307510" cy="116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5060">
            <a:off x="6624327" y="1271563"/>
            <a:ext cx="2307510" cy="116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3745">
            <a:off x="6687506" y="1219021"/>
            <a:ext cx="2307510" cy="116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183" y="4559387"/>
            <a:ext cx="2300864" cy="1533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271">
                        <a14:foregroundMark x1="13229" y1="9916" x2="40833" y2="85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5858">
            <a:off x="-234209" y="4601041"/>
            <a:ext cx="2559018" cy="126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69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840077" y="1969676"/>
            <a:ext cx="1505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Szlovákia</a:t>
            </a:r>
            <a:endParaRPr lang="hu-HU" sz="2800" dirty="0">
              <a:ln w="18415" cmpd="sng">
                <a:noFill/>
                <a:prstDash val="solid"/>
              </a:ln>
              <a:solidFill>
                <a:srgbClr val="FFFF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789709" y="2651428"/>
            <a:ext cx="40652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u="sng" dirty="0" smtClean="0">
                <a:solidFill>
                  <a:srgbClr val="FFFF00"/>
                </a:solidFill>
              </a:rPr>
              <a:t>1997</a:t>
            </a:r>
            <a:r>
              <a:rPr lang="hu-HU" sz="2400" dirty="0" smtClean="0">
                <a:solidFill>
                  <a:schemeClr val="bg1"/>
                </a:solidFill>
              </a:rPr>
              <a:t>: </a:t>
            </a:r>
            <a:r>
              <a:rPr lang="hu-HU" sz="2400" dirty="0" smtClean="0">
                <a:solidFill>
                  <a:schemeClr val="bg1"/>
                </a:solidFill>
              </a:rPr>
              <a:t>hivatalos fizetőeszköze a 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szlovák korona</a:t>
            </a:r>
            <a:endParaRPr lang="hu-HU" sz="2400" dirty="0" smtClean="0">
              <a:solidFill>
                <a:srgbClr val="FFC000"/>
              </a:solidFill>
            </a:endParaRPr>
          </a:p>
          <a:p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2009-ben </a:t>
            </a:r>
            <a:r>
              <a:rPr lang="hu-HU" sz="2400" dirty="0" smtClean="0">
                <a:solidFill>
                  <a:schemeClr val="bg1"/>
                </a:solidFill>
              </a:rPr>
              <a:t>váltotta fel az euró </a:t>
            </a:r>
            <a:endParaRPr lang="hu-HU" sz="2400" dirty="0">
              <a:solidFill>
                <a:schemeClr val="bg1"/>
              </a:solidFill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4715333" y="3264919"/>
            <a:ext cx="1684962" cy="30809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24973"/>
            <a:ext cx="2394172" cy="1596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197">
            <a:off x="6418086" y="2588564"/>
            <a:ext cx="2665459" cy="175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19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69"/>
                    </a14:imgEffect>
                    <a14:imgEffect>
                      <a14:saturation sat="59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8620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Azok az országok, amelyek továbbra is a saját pénznemüket használják</a:t>
            </a:r>
            <a:endParaRPr lang="hu-HU" dirty="0">
              <a:ln w="317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Kép 3"/>
          <p:cNvPicPr/>
          <p:nvPr/>
        </p:nvPicPr>
        <p:blipFill>
          <a:blip r:embed="rId4"/>
          <a:stretch>
            <a:fillRect/>
          </a:stretch>
        </p:blipFill>
        <p:spPr>
          <a:xfrm rot="20449902">
            <a:off x="7365217" y="4247565"/>
            <a:ext cx="1635052" cy="935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 descr="Képtalálat a következőre: „lengyel zászló”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7249">
            <a:off x="5558921" y="4807424"/>
            <a:ext cx="1798687" cy="935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 descr="Képtalálat a következőre: „horvát zászló”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0003" r="5687" b="9982"/>
          <a:stretch/>
        </p:blipFill>
        <p:spPr bwMode="auto">
          <a:xfrm>
            <a:off x="3635896" y="5085924"/>
            <a:ext cx="1796008" cy="935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Kép 6"/>
          <p:cNvPicPr/>
          <p:nvPr/>
        </p:nvPicPr>
        <p:blipFill>
          <a:blip r:embed="rId7"/>
          <a:stretch>
            <a:fillRect/>
          </a:stretch>
        </p:blipFill>
        <p:spPr>
          <a:xfrm rot="476445">
            <a:off x="1817212" y="4898832"/>
            <a:ext cx="1728193" cy="89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088">
            <a:off x="209793" y="4484361"/>
            <a:ext cx="1545687" cy="93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Kép 8" descr="Képtalálat a következőre: „dánia zászló”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12776"/>
            <a:ext cx="1764784" cy="97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/>
          <p:cNvPicPr/>
          <p:nvPr/>
        </p:nvPicPr>
        <p:blipFill>
          <a:blip r:embed="rId10"/>
          <a:stretch>
            <a:fillRect/>
          </a:stretch>
        </p:blipFill>
        <p:spPr>
          <a:xfrm>
            <a:off x="4716016" y="1412776"/>
            <a:ext cx="1800200" cy="97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/>
          <p:cNvPicPr/>
          <p:nvPr/>
        </p:nvPicPr>
        <p:blipFill>
          <a:blip r:embed="rId11"/>
          <a:stretch>
            <a:fillRect/>
          </a:stretch>
        </p:blipFill>
        <p:spPr>
          <a:xfrm>
            <a:off x="2771800" y="1412776"/>
            <a:ext cx="1800200" cy="97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1927490" cy="970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6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69"/>
                    </a14:imgEffect>
                    <a14:imgEffect>
                      <a14:saturation sat="59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/>
          <p:nvPr/>
        </p:nvPicPr>
        <p:blipFill>
          <a:blip r:embed="rId4"/>
          <a:stretch>
            <a:fillRect/>
          </a:stretch>
        </p:blipFill>
        <p:spPr>
          <a:xfrm>
            <a:off x="323528" y="332656"/>
            <a:ext cx="2304256" cy="165618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Szövegdoboz 7"/>
          <p:cNvSpPr txBox="1"/>
          <p:nvPr/>
        </p:nvSpPr>
        <p:spPr>
          <a:xfrm>
            <a:off x="2788543" y="332656"/>
            <a:ext cx="5472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Adobe Hebrew" pitchFamily="18" charset="-79"/>
                <a:cs typeface="Adobe Hebrew" pitchFamily="18" charset="-79"/>
              </a:rPr>
              <a:t>Magyarország</a:t>
            </a:r>
            <a:endParaRPr lang="hu-HU" sz="6600" dirty="0">
              <a:solidFill>
                <a:schemeClr val="bg1"/>
              </a:solidFill>
              <a:latin typeface="Adobe Hebrew" pitchFamily="18" charset="-79"/>
              <a:cs typeface="Adobe Hebrew" pitchFamily="18" charset="-79"/>
            </a:endParaRPr>
          </a:p>
        </p:txBody>
      </p:sp>
      <p:pic>
        <p:nvPicPr>
          <p:cNvPr id="15" name="Kép 14" descr="Kapcsolódó kép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948264" y="2636912"/>
            <a:ext cx="2034344" cy="3816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2843808" y="1484784"/>
            <a:ext cx="3824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+mj-lt"/>
              </a:rPr>
              <a:t>Hivatalos pénzneme: </a:t>
            </a:r>
            <a:r>
              <a:rPr lang="hu-HU" sz="2000" dirty="0" smtClean="0">
                <a:solidFill>
                  <a:srgbClr val="FFFF00"/>
                </a:solidFill>
                <a:latin typeface="+mj-lt"/>
              </a:rPr>
              <a:t>magyar forint</a:t>
            </a:r>
            <a:endParaRPr lang="hu-HU" sz="200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17" name="Egyenes összekötő 16"/>
          <p:cNvCxnSpPr/>
          <p:nvPr/>
        </p:nvCxnSpPr>
        <p:spPr>
          <a:xfrm>
            <a:off x="107504" y="2276872"/>
            <a:ext cx="89289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églalap 17"/>
          <p:cNvSpPr/>
          <p:nvPr/>
        </p:nvSpPr>
        <p:spPr>
          <a:xfrm>
            <a:off x="251520" y="2564904"/>
            <a:ext cx="66209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bg1"/>
                </a:solidFill>
              </a:rPr>
              <a:t>A magyar forint 1946. augusztus </a:t>
            </a:r>
            <a:r>
              <a:rPr lang="hu-HU" sz="2400" b="1" dirty="0" smtClean="0">
                <a:solidFill>
                  <a:schemeClr val="bg1"/>
                </a:solidFill>
              </a:rPr>
              <a:t>1. óta </a:t>
            </a:r>
            <a:r>
              <a:rPr lang="hu-HU" sz="2400" b="1" dirty="0">
                <a:solidFill>
                  <a:schemeClr val="bg1"/>
                </a:solidFill>
              </a:rPr>
              <a:t>Magyarország hivatalos fizetőeszköze</a:t>
            </a:r>
            <a:r>
              <a:rPr lang="hu-HU" sz="24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hu-HU" sz="2400" b="1" dirty="0" smtClean="0">
              <a:solidFill>
                <a:schemeClr val="bg1"/>
              </a:solidFill>
            </a:endParaRPr>
          </a:p>
          <a:p>
            <a:pPr algn="just"/>
            <a:r>
              <a:rPr lang="hu-HU" sz="2400" b="1" dirty="0">
                <a:solidFill>
                  <a:schemeClr val="bg1"/>
                </a:solidFill>
              </a:rPr>
              <a:t>	</a:t>
            </a:r>
            <a:r>
              <a:rPr lang="hu-HU" sz="2400" b="1" dirty="0" smtClean="0">
                <a:solidFill>
                  <a:schemeClr val="bg1"/>
                </a:solidFill>
              </a:rPr>
              <a:t>		jele</a:t>
            </a:r>
            <a:r>
              <a:rPr lang="hu-HU" sz="2400" b="1" dirty="0">
                <a:solidFill>
                  <a:schemeClr val="bg1"/>
                </a:solidFill>
              </a:rPr>
              <a:t>: Ft, ISO-kódja: </a:t>
            </a:r>
            <a:r>
              <a:rPr lang="hu-HU" sz="2400" b="1" dirty="0" smtClean="0">
                <a:solidFill>
                  <a:schemeClr val="bg1"/>
                </a:solidFill>
              </a:rPr>
              <a:t>HUF</a:t>
            </a:r>
          </a:p>
          <a:p>
            <a:pPr algn="just"/>
            <a:r>
              <a:rPr lang="hu-HU" sz="2400" b="1" dirty="0" smtClean="0">
                <a:solidFill>
                  <a:schemeClr val="bg1"/>
                </a:solidFill>
              </a:rPr>
              <a:t/>
            </a:r>
            <a:br>
              <a:rPr lang="hu-HU" sz="2400" b="1" dirty="0" smtClean="0">
                <a:solidFill>
                  <a:schemeClr val="bg1"/>
                </a:solidFill>
              </a:rPr>
            </a:br>
            <a:r>
              <a:rPr lang="hu-HU" sz="2400" b="1" dirty="0" smtClean="0">
                <a:solidFill>
                  <a:schemeClr val="bg1"/>
                </a:solidFill>
              </a:rPr>
              <a:t>			2008</a:t>
            </a:r>
            <a:r>
              <a:rPr lang="hu-HU" sz="2400" b="1" dirty="0">
                <a:solidFill>
                  <a:schemeClr val="bg1"/>
                </a:solidFill>
              </a:rPr>
              <a:t>. február </a:t>
            </a:r>
            <a:r>
              <a:rPr lang="hu-HU" sz="2400" b="1" dirty="0" smtClean="0">
                <a:solidFill>
                  <a:schemeClr val="bg1"/>
                </a:solidFill>
              </a:rPr>
              <a:t>						26-a </a:t>
            </a:r>
            <a:r>
              <a:rPr lang="hu-HU" sz="2400" b="1" dirty="0">
                <a:solidFill>
                  <a:schemeClr val="bg1"/>
                </a:solidFill>
              </a:rPr>
              <a:t>óta a forint </a:t>
            </a:r>
            <a:r>
              <a:rPr lang="hu-HU" sz="2400" b="1" dirty="0" smtClean="0">
                <a:solidFill>
                  <a:schemeClr val="bg1"/>
                </a:solidFill>
              </a:rPr>
              <a:t>					szabadon </a:t>
            </a:r>
            <a:r>
              <a:rPr lang="hu-HU" sz="2400" b="1" dirty="0">
                <a:solidFill>
                  <a:schemeClr val="bg1"/>
                </a:solidFill>
              </a:rPr>
              <a:t>lebeg </a:t>
            </a:r>
            <a:r>
              <a:rPr lang="hu-HU" sz="2400" b="1" dirty="0" smtClean="0">
                <a:solidFill>
                  <a:schemeClr val="bg1"/>
                </a:solidFill>
              </a:rPr>
              <a:t>					rugalmas 						árfolyamrendszerben</a:t>
            </a:r>
            <a:r>
              <a:rPr lang="hu-HU" sz="2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1" name="Kép 20" descr="Képtalálat a következőre: „magyar forint érme”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50" y="3717032"/>
            <a:ext cx="2478758" cy="2500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769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69"/>
                    </a14:imgEffect>
                    <a14:imgEffect>
                      <a14:saturation sat="59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2788543" y="332656"/>
            <a:ext cx="5472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Adobe Hebrew" pitchFamily="18" charset="-79"/>
                <a:cs typeface="Adobe Hebrew" pitchFamily="18" charset="-79"/>
              </a:rPr>
              <a:t>Lengyelország</a:t>
            </a:r>
            <a:endParaRPr lang="hu-HU" sz="6600" dirty="0">
              <a:solidFill>
                <a:schemeClr val="bg1"/>
              </a:solidFill>
              <a:latin typeface="Adobe Hebrew" pitchFamily="18" charset="-79"/>
              <a:cs typeface="Adobe Hebrew" pitchFamily="18" charset="-79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843808" y="1484784"/>
            <a:ext cx="3714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+mj-lt"/>
              </a:rPr>
              <a:t>Hivatalos pénzneme: </a:t>
            </a:r>
            <a:r>
              <a:rPr lang="hu-HU" sz="2000" dirty="0" smtClean="0">
                <a:solidFill>
                  <a:srgbClr val="FFFF00"/>
                </a:solidFill>
                <a:latin typeface="+mj-lt"/>
              </a:rPr>
              <a:t>lengyel</a:t>
            </a:r>
            <a:r>
              <a:rPr lang="hu-HU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hu-HU" sz="2000" dirty="0" smtClean="0">
                <a:solidFill>
                  <a:srgbClr val="FFFF00"/>
                </a:solidFill>
                <a:latin typeface="+mj-lt"/>
              </a:rPr>
              <a:t>zloty</a:t>
            </a:r>
            <a:endParaRPr lang="hu-HU" sz="200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17" name="Egyenes összekötő 16"/>
          <p:cNvCxnSpPr/>
          <p:nvPr/>
        </p:nvCxnSpPr>
        <p:spPr>
          <a:xfrm>
            <a:off x="107504" y="2276872"/>
            <a:ext cx="89289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églalap 17"/>
          <p:cNvSpPr/>
          <p:nvPr/>
        </p:nvSpPr>
        <p:spPr>
          <a:xfrm>
            <a:off x="251520" y="2595676"/>
            <a:ext cx="66209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bg1"/>
                </a:solidFill>
              </a:rPr>
              <a:t>A lengyel złoty Lengyelország jelenlegi hivatalos pénzneme. 1995. január 1-jén vezették be az </a:t>
            </a:r>
            <a:r>
              <a:rPr lang="hu-HU" sz="2400" b="1" dirty="0" smtClean="0">
                <a:solidFill>
                  <a:schemeClr val="bg1"/>
                </a:solidFill>
              </a:rPr>
              <a:t>új złotyt.</a:t>
            </a:r>
          </a:p>
          <a:p>
            <a:pPr algn="just"/>
            <a:r>
              <a:rPr lang="hu-HU" sz="2400" b="1" dirty="0" smtClean="0">
                <a:solidFill>
                  <a:schemeClr val="bg1"/>
                </a:solidFill>
              </a:rPr>
              <a:t>			jele: zł, ISO-kódja: PLN</a:t>
            </a:r>
          </a:p>
          <a:p>
            <a:pPr algn="just"/>
            <a:r>
              <a:rPr lang="hu-HU" sz="2400" b="1" dirty="0" smtClean="0">
                <a:solidFill>
                  <a:schemeClr val="bg1"/>
                </a:solidFill>
              </a:rPr>
              <a:t/>
            </a:r>
            <a:br>
              <a:rPr lang="hu-HU" sz="2400" b="1" dirty="0" smtClean="0">
                <a:solidFill>
                  <a:schemeClr val="bg1"/>
                </a:solidFill>
              </a:rPr>
            </a:br>
            <a:r>
              <a:rPr lang="hu-HU" sz="2400" b="1" dirty="0" smtClean="0">
                <a:solidFill>
                  <a:schemeClr val="bg1"/>
                </a:solidFill>
              </a:rPr>
              <a:t>		</a:t>
            </a:r>
            <a:r>
              <a:rPr lang="hu-HU" sz="2400" b="1" dirty="0">
                <a:solidFill>
                  <a:schemeClr val="bg1"/>
                </a:solidFill>
              </a:rPr>
              <a:t>	 A złoty szó lengyelül </a:t>
            </a:r>
            <a:r>
              <a:rPr lang="hu-HU" sz="2400" b="1" dirty="0" smtClean="0">
                <a:solidFill>
                  <a:schemeClr val="bg1"/>
                </a:solidFill>
              </a:rPr>
              <a:t>					aranyból valót						jelent</a:t>
            </a:r>
            <a:r>
              <a:rPr lang="hu-HU" sz="2400" b="1" dirty="0">
                <a:solidFill>
                  <a:schemeClr val="bg1"/>
                </a:solidFill>
              </a:rPr>
              <a:t>, így a pénznév a </a:t>
            </a:r>
            <a:r>
              <a:rPr lang="hu-HU" sz="2400" b="1" dirty="0" smtClean="0">
                <a:solidFill>
                  <a:schemeClr val="bg1"/>
                </a:solidFill>
              </a:rPr>
              <a:t>				gulden </a:t>
            </a:r>
            <a:r>
              <a:rPr lang="hu-HU" sz="2400" b="1" dirty="0">
                <a:solidFill>
                  <a:schemeClr val="bg1"/>
                </a:solidFill>
              </a:rPr>
              <a:t>megfelelőjének </a:t>
            </a:r>
            <a:r>
              <a:rPr lang="hu-HU" sz="2400" b="1" dirty="0" smtClean="0">
                <a:solidFill>
                  <a:schemeClr val="bg1"/>
                </a:solidFill>
              </a:rPr>
              <a:t>				tekinthető</a:t>
            </a:r>
            <a:r>
              <a:rPr lang="hu-HU" sz="2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" name="Kép 8" descr="Képtalálat a következőre: „lengyel zászló”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2" y="404664"/>
            <a:ext cx="2377440" cy="1656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Kép 9" descr="Kapcsolódó ké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20701"/>
            <a:ext cx="2709614" cy="2547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2540" y="3688604"/>
            <a:ext cx="3849623" cy="174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37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69"/>
                    </a14:imgEffect>
                    <a14:imgEffect>
                      <a14:saturation sat="59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2788543" y="332656"/>
            <a:ext cx="5472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Adobe Hebrew" pitchFamily="18" charset="-79"/>
                <a:cs typeface="Adobe Hebrew" pitchFamily="18" charset="-79"/>
              </a:rPr>
              <a:t>Horvátország</a:t>
            </a:r>
            <a:endParaRPr lang="hu-HU" sz="6600" dirty="0">
              <a:solidFill>
                <a:schemeClr val="bg1"/>
              </a:solidFill>
              <a:latin typeface="Adobe Hebrew" pitchFamily="18" charset="-79"/>
              <a:cs typeface="Adobe Hebrew" pitchFamily="18" charset="-79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843808" y="1484784"/>
            <a:ext cx="3779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+mj-lt"/>
              </a:rPr>
              <a:t>Hivatalos pénzneme: </a:t>
            </a:r>
            <a:r>
              <a:rPr lang="hu-HU" sz="2000" dirty="0" smtClean="0">
                <a:solidFill>
                  <a:srgbClr val="FFFF00"/>
                </a:solidFill>
                <a:latin typeface="+mj-lt"/>
              </a:rPr>
              <a:t>horvát kuna</a:t>
            </a:r>
            <a:endParaRPr lang="hu-HU" sz="200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17" name="Egyenes összekötő 16"/>
          <p:cNvCxnSpPr/>
          <p:nvPr/>
        </p:nvCxnSpPr>
        <p:spPr>
          <a:xfrm>
            <a:off x="107504" y="2276872"/>
            <a:ext cx="89289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églalap 17"/>
          <p:cNvSpPr/>
          <p:nvPr/>
        </p:nvSpPr>
        <p:spPr>
          <a:xfrm>
            <a:off x="251520" y="2564904"/>
            <a:ext cx="6620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b="1" dirty="0" smtClean="0">
                <a:solidFill>
                  <a:schemeClr val="bg1"/>
                </a:solidFill>
              </a:rPr>
              <a:t>A horvát </a:t>
            </a:r>
            <a:r>
              <a:rPr lang="hu-HU" sz="2400" b="1" dirty="0">
                <a:solidFill>
                  <a:schemeClr val="bg1"/>
                </a:solidFill>
              </a:rPr>
              <a:t>kuna Horvátország jelenlegi hivatalos pénzneme. Váltópénze a lipa. A jelenlegi kunát 1994 júniusában vezették be.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04" y="332656"/>
            <a:ext cx="2555539" cy="1663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Kép 10" descr="Képtalálat a következőre: „horvát kuna érme”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30" y="3933056"/>
            <a:ext cx="2845618" cy="2506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3251114" y="3928988"/>
            <a:ext cx="4273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dirty="0" smtClean="0">
                <a:solidFill>
                  <a:schemeClr val="bg1"/>
                </a:solidFill>
              </a:rPr>
              <a:t>Jele: kn, ISO kódja: HRK</a:t>
            </a:r>
          </a:p>
          <a:p>
            <a:pPr algn="just"/>
            <a:endParaRPr lang="hu-HU" sz="2400" b="1" dirty="0" smtClean="0">
              <a:solidFill>
                <a:schemeClr val="bg1"/>
              </a:solidFill>
            </a:endParaRPr>
          </a:p>
          <a:p>
            <a:pPr algn="just"/>
            <a:r>
              <a:rPr lang="hu-HU" sz="2400" b="1" dirty="0">
                <a:solidFill>
                  <a:schemeClr val="bg1"/>
                </a:solidFill>
              </a:rPr>
              <a:t>A kuna szó jelentése </a:t>
            </a:r>
            <a:r>
              <a:rPr lang="hu-HU" sz="2400" b="1" dirty="0" smtClean="0">
                <a:solidFill>
                  <a:schemeClr val="bg1"/>
                </a:solidFill>
              </a:rPr>
              <a:t>horvátul</a:t>
            </a:r>
            <a:br>
              <a:rPr lang="hu-HU" sz="2400" b="1" dirty="0" smtClean="0">
                <a:solidFill>
                  <a:schemeClr val="bg1"/>
                </a:solidFill>
              </a:rPr>
            </a:br>
            <a:r>
              <a:rPr lang="hu-HU" sz="2400" b="1" dirty="0" smtClean="0">
                <a:solidFill>
                  <a:schemeClr val="bg1"/>
                </a:solidFill>
              </a:rPr>
              <a:t>nyest,pénznévvé </a:t>
            </a:r>
            <a:r>
              <a:rPr lang="hu-HU" sz="2400" b="1" dirty="0">
                <a:solidFill>
                  <a:schemeClr val="bg1"/>
                </a:solidFill>
              </a:rPr>
              <a:t>azért </a:t>
            </a:r>
            <a:r>
              <a:rPr lang="hu-HU" sz="2400" b="1" dirty="0" smtClean="0">
                <a:solidFill>
                  <a:schemeClr val="bg1"/>
                </a:solidFill>
              </a:rPr>
              <a:t>vált,mert </a:t>
            </a:r>
            <a:r>
              <a:rPr lang="hu-HU" sz="2400" b="1" dirty="0">
                <a:solidFill>
                  <a:schemeClr val="bg1"/>
                </a:solidFill>
              </a:rPr>
              <a:t>a középkorban a </a:t>
            </a:r>
            <a:r>
              <a:rPr lang="hu-HU" sz="2400" b="1" dirty="0" smtClean="0">
                <a:solidFill>
                  <a:schemeClr val="bg1"/>
                </a:solidFill>
              </a:rPr>
              <a:t>nyestbőrt</a:t>
            </a:r>
            <a:br>
              <a:rPr lang="hu-HU" sz="2400" b="1" dirty="0" smtClean="0">
                <a:solidFill>
                  <a:schemeClr val="bg1"/>
                </a:solidFill>
              </a:rPr>
            </a:br>
            <a:r>
              <a:rPr lang="hu-HU" sz="2400" b="1" dirty="0" smtClean="0">
                <a:solidFill>
                  <a:schemeClr val="bg1"/>
                </a:solidFill>
              </a:rPr>
              <a:t>fizetőeszközként </a:t>
            </a:r>
            <a:r>
              <a:rPr lang="hu-HU" sz="2400" b="1" dirty="0">
                <a:solidFill>
                  <a:schemeClr val="bg1"/>
                </a:solidFill>
              </a:rPr>
              <a:t>használták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909" y1="61574" x2="42273" y2="96759"/>
                        <a14:foregroundMark x1="81364" y1="87500" x2="27727" y2="93981"/>
                        <a14:foregroundMark x1="16818" y1="31019" x2="54091" y2="42593"/>
                        <a14:foregroundMark x1="31818" y1="20833" x2="35455" y2="38889"/>
                        <a14:foregroundMark x1="4545" y1="62500" x2="24091" y2="89352"/>
                        <a14:foregroundMark x1="12727" y1="60648" x2="13636" y2="78704"/>
                        <a14:foregroundMark x1="52273" y1="86111" x2="57727" y2="95833"/>
                        <a14:foregroundMark x1="77273" y1="90741" x2="46364" y2="9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80928"/>
            <a:ext cx="1876002" cy="184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9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69"/>
                    </a14:imgEffect>
                    <a14:imgEffect>
                      <a14:saturation sat="59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2788543" y="332656"/>
            <a:ext cx="5472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Adobe Hebrew" pitchFamily="18" charset="-79"/>
                <a:cs typeface="Adobe Hebrew" pitchFamily="18" charset="-79"/>
              </a:rPr>
              <a:t>Románia</a:t>
            </a:r>
            <a:endParaRPr lang="hu-HU" sz="6600" dirty="0">
              <a:solidFill>
                <a:schemeClr val="bg1"/>
              </a:solidFill>
              <a:latin typeface="Adobe Hebrew" pitchFamily="18" charset="-79"/>
              <a:cs typeface="Adobe Hebrew" pitchFamily="18" charset="-79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843808" y="1484784"/>
            <a:ext cx="3407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+mj-lt"/>
              </a:rPr>
              <a:t>Hivatalos pénzneme: </a:t>
            </a:r>
            <a:r>
              <a:rPr lang="hu-HU" sz="2000" dirty="0" smtClean="0">
                <a:solidFill>
                  <a:srgbClr val="FFFF00"/>
                </a:solidFill>
                <a:latin typeface="+mj-lt"/>
              </a:rPr>
              <a:t>román lej</a:t>
            </a:r>
            <a:endParaRPr lang="hu-HU" sz="200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17" name="Egyenes összekötő 16"/>
          <p:cNvCxnSpPr/>
          <p:nvPr/>
        </p:nvCxnSpPr>
        <p:spPr>
          <a:xfrm>
            <a:off x="107504" y="2276872"/>
            <a:ext cx="89289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églalap 17"/>
          <p:cNvSpPr/>
          <p:nvPr/>
        </p:nvSpPr>
        <p:spPr>
          <a:xfrm>
            <a:off x="251520" y="2924944"/>
            <a:ext cx="6620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bg1"/>
                </a:solidFill>
              </a:rPr>
              <a:t>A román lej Románia hivatalos fizetőeszköze 1867. április 22. óta.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251114" y="3928988"/>
            <a:ext cx="4273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dirty="0" smtClean="0">
                <a:solidFill>
                  <a:schemeClr val="bg1"/>
                </a:solidFill>
              </a:rPr>
              <a:t>Jele: lei, ISO kódja: RON</a:t>
            </a:r>
          </a:p>
          <a:p>
            <a:pPr algn="just"/>
            <a:endParaRPr lang="hu-HU" sz="2400" b="1" dirty="0" smtClean="0">
              <a:solidFill>
                <a:schemeClr val="bg1"/>
              </a:solidFill>
            </a:endParaRPr>
          </a:p>
          <a:p>
            <a:pPr algn="just"/>
            <a:r>
              <a:rPr lang="hu-HU" sz="2400" b="1" dirty="0" smtClean="0">
                <a:solidFill>
                  <a:schemeClr val="bg1"/>
                </a:solidFill>
              </a:rPr>
              <a:t>Váltópénze </a:t>
            </a:r>
            <a:r>
              <a:rPr lang="hu-HU" sz="2400" b="1" dirty="0">
                <a:solidFill>
                  <a:schemeClr val="bg1"/>
                </a:solidFill>
              </a:rPr>
              <a:t>a </a:t>
            </a:r>
            <a:r>
              <a:rPr lang="hu-HU" sz="2400" b="1" dirty="0" smtClean="0">
                <a:solidFill>
                  <a:schemeClr val="bg1"/>
                </a:solidFill>
              </a:rPr>
              <a:t>bani. A leu szó </a:t>
            </a:r>
            <a:r>
              <a:rPr lang="hu-HU" sz="2400" b="1" dirty="0">
                <a:solidFill>
                  <a:schemeClr val="bg1"/>
                </a:solidFill>
              </a:rPr>
              <a:t>románul oroszlánt </a:t>
            </a:r>
            <a:r>
              <a:rPr lang="hu-HU" sz="2400" b="1" dirty="0" smtClean="0">
                <a:solidFill>
                  <a:schemeClr val="bg1"/>
                </a:solidFill>
              </a:rPr>
              <a:t>jelent, míg </a:t>
            </a:r>
            <a:r>
              <a:rPr lang="hu-HU" sz="2400" b="1" dirty="0">
                <a:solidFill>
                  <a:schemeClr val="bg1"/>
                </a:solidFill>
              </a:rPr>
              <a:t>a ban szó románul pénzt jelent.</a:t>
            </a:r>
          </a:p>
        </p:txBody>
      </p:sp>
      <p:pic>
        <p:nvPicPr>
          <p:cNvPr id="10" name="Kép 9"/>
          <p:cNvPicPr/>
          <p:nvPr/>
        </p:nvPicPr>
        <p:blipFill>
          <a:blip r:embed="rId4"/>
          <a:stretch>
            <a:fillRect/>
          </a:stretch>
        </p:blipFill>
        <p:spPr>
          <a:xfrm>
            <a:off x="251520" y="332656"/>
            <a:ext cx="2508057" cy="1687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Kép 12" descr="Kapcsolódó ké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14564"/>
            <a:ext cx="2688590" cy="1934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Kép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462" y="2708920"/>
            <a:ext cx="2046114" cy="1853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16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69"/>
                    </a14:imgEffect>
                    <a14:imgEffect>
                      <a14:saturation sat="59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2788543" y="332656"/>
            <a:ext cx="5472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Adobe Hebrew" pitchFamily="18" charset="-79"/>
                <a:cs typeface="Adobe Hebrew" pitchFamily="18" charset="-79"/>
              </a:rPr>
              <a:t>Svédország</a:t>
            </a:r>
            <a:endParaRPr lang="hu-HU" sz="6600" dirty="0">
              <a:solidFill>
                <a:schemeClr val="bg1"/>
              </a:solidFill>
              <a:latin typeface="Adobe Hebrew" pitchFamily="18" charset="-79"/>
              <a:cs typeface="Adobe Hebrew" pitchFamily="18" charset="-79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843808" y="1484784"/>
            <a:ext cx="3669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+mj-lt"/>
              </a:rPr>
              <a:t>Hivatalos pénzneme: </a:t>
            </a:r>
            <a:r>
              <a:rPr lang="hu-HU" sz="2000" dirty="0" smtClean="0">
                <a:solidFill>
                  <a:srgbClr val="FFFF00"/>
                </a:solidFill>
                <a:latin typeface="+mj-lt"/>
              </a:rPr>
              <a:t>svéd korona</a:t>
            </a:r>
            <a:endParaRPr lang="hu-HU" sz="200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17" name="Egyenes összekötő 16"/>
          <p:cNvCxnSpPr/>
          <p:nvPr/>
        </p:nvCxnSpPr>
        <p:spPr>
          <a:xfrm>
            <a:off x="107504" y="2276872"/>
            <a:ext cx="89289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églalap 17"/>
          <p:cNvSpPr/>
          <p:nvPr/>
        </p:nvSpPr>
        <p:spPr>
          <a:xfrm>
            <a:off x="251520" y="2732727"/>
            <a:ext cx="6620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bg1"/>
                </a:solidFill>
              </a:rPr>
              <a:t>A svéd korona 1873-ban lépett a korábbi svéd fizetőeszköz helyébe.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987824" y="3789040"/>
            <a:ext cx="4273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dirty="0" smtClean="0">
                <a:solidFill>
                  <a:schemeClr val="bg1"/>
                </a:solidFill>
              </a:rPr>
              <a:t>Jele</a:t>
            </a:r>
            <a:r>
              <a:rPr lang="hu-HU" sz="2400" b="1" dirty="0">
                <a:solidFill>
                  <a:schemeClr val="bg1"/>
                </a:solidFill>
              </a:rPr>
              <a:t>: </a:t>
            </a:r>
            <a:r>
              <a:rPr lang="hu-HU" sz="2400" b="1" dirty="0" smtClean="0">
                <a:solidFill>
                  <a:schemeClr val="bg1"/>
                </a:solidFill>
              </a:rPr>
              <a:t>kr, ISO kódja: SEK</a:t>
            </a:r>
          </a:p>
          <a:p>
            <a:pPr algn="just"/>
            <a:endParaRPr lang="hu-HU" sz="2400" b="1" dirty="0" smtClean="0">
              <a:solidFill>
                <a:schemeClr val="bg1"/>
              </a:solidFill>
            </a:endParaRPr>
          </a:p>
          <a:p>
            <a:pPr algn="just"/>
            <a:r>
              <a:rPr lang="hu-HU" sz="2400" b="1" dirty="0">
                <a:solidFill>
                  <a:schemeClr val="bg1"/>
                </a:solidFill>
              </a:rPr>
              <a:t>A korona 1873-ban, a Skandináv Monetáris Unió létrehozásával lépett </a:t>
            </a:r>
            <a:r>
              <a:rPr lang="hu-HU" sz="2400" b="1" dirty="0" smtClean="0">
                <a:solidFill>
                  <a:schemeClr val="bg1"/>
                </a:solidFill>
              </a:rPr>
              <a:t>1:1arányban </a:t>
            </a:r>
            <a:r>
              <a:rPr lang="hu-HU" sz="2400" b="1" dirty="0">
                <a:solidFill>
                  <a:schemeClr val="bg1"/>
                </a:solidFill>
              </a:rPr>
              <a:t>a korábbi svéd fizetőeszköz, a riksdaler riksmynt helyébe</a:t>
            </a:r>
            <a:r>
              <a:rPr lang="hu-HU" sz="2400" b="1" dirty="0" smtClean="0">
                <a:solidFill>
                  <a:schemeClr val="bg1"/>
                </a:solidFill>
              </a:rPr>
              <a:t>.</a:t>
            </a:r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16" name="Kép 15"/>
          <p:cNvPicPr/>
          <p:nvPr/>
        </p:nvPicPr>
        <p:blipFill>
          <a:blip r:embed="rId4"/>
          <a:stretch>
            <a:fillRect/>
          </a:stretch>
        </p:blipFill>
        <p:spPr>
          <a:xfrm>
            <a:off x="287363" y="302965"/>
            <a:ext cx="2501180" cy="1685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Femkronan 1976 fram hig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6250" l="625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492896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Kép 18" descr="Kapcsolódó kép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8" y="3992681"/>
            <a:ext cx="2712690" cy="22703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12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69"/>
                    </a14:imgEffect>
                    <a14:imgEffect>
                      <a14:saturation sat="59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2788543" y="332656"/>
            <a:ext cx="5472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Adobe Hebrew" pitchFamily="18" charset="-79"/>
                <a:cs typeface="Adobe Hebrew" pitchFamily="18" charset="-79"/>
              </a:rPr>
              <a:t>Dánia</a:t>
            </a:r>
            <a:endParaRPr lang="hu-HU" sz="6600" dirty="0">
              <a:solidFill>
                <a:schemeClr val="bg1"/>
              </a:solidFill>
              <a:latin typeface="Adobe Hebrew" pitchFamily="18" charset="-79"/>
              <a:cs typeface="Adobe Hebrew" pitchFamily="18" charset="-79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843808" y="1484784"/>
            <a:ext cx="3589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+mj-lt"/>
              </a:rPr>
              <a:t>Hivatalos pénzneme: </a:t>
            </a:r>
            <a:r>
              <a:rPr lang="hu-HU" sz="2000" dirty="0" smtClean="0">
                <a:solidFill>
                  <a:srgbClr val="FFFF00"/>
                </a:solidFill>
                <a:latin typeface="+mj-lt"/>
              </a:rPr>
              <a:t>dán korona</a:t>
            </a:r>
            <a:endParaRPr lang="hu-HU" sz="200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17" name="Egyenes összekötő 16"/>
          <p:cNvCxnSpPr/>
          <p:nvPr/>
        </p:nvCxnSpPr>
        <p:spPr>
          <a:xfrm>
            <a:off x="107504" y="2276872"/>
            <a:ext cx="89289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églalap 17"/>
          <p:cNvSpPr/>
          <p:nvPr/>
        </p:nvSpPr>
        <p:spPr>
          <a:xfrm>
            <a:off x="179512" y="2636912"/>
            <a:ext cx="6620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bg1"/>
                </a:solidFill>
              </a:rPr>
              <a:t>A koronát 1873-ban vezették be (a korábbi rigsdalert, birodalmi tallért váltotta fel 2:1 arányban), a Skandináv Monetáris Unió </a:t>
            </a:r>
            <a:r>
              <a:rPr lang="hu-HU" sz="2400" b="1" dirty="0" smtClean="0">
                <a:solidFill>
                  <a:schemeClr val="bg1"/>
                </a:solidFill>
              </a:rPr>
              <a:t>részeként.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987824" y="3919696"/>
            <a:ext cx="4273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dirty="0" smtClean="0">
                <a:solidFill>
                  <a:schemeClr val="bg1"/>
                </a:solidFill>
              </a:rPr>
              <a:t>Jele</a:t>
            </a:r>
            <a:r>
              <a:rPr lang="hu-HU" sz="2400" b="1" dirty="0">
                <a:solidFill>
                  <a:schemeClr val="bg1"/>
                </a:solidFill>
              </a:rPr>
              <a:t>: </a:t>
            </a:r>
            <a:r>
              <a:rPr lang="hu-HU" sz="2400" b="1" dirty="0" smtClean="0">
                <a:solidFill>
                  <a:schemeClr val="bg1"/>
                </a:solidFill>
              </a:rPr>
              <a:t>kr, ISO kódja: DKK</a:t>
            </a:r>
          </a:p>
          <a:p>
            <a:pPr algn="just"/>
            <a:endParaRPr lang="hu-HU" sz="2400" b="1" dirty="0" smtClean="0">
              <a:solidFill>
                <a:schemeClr val="bg1"/>
              </a:solidFill>
            </a:endParaRPr>
          </a:p>
          <a:p>
            <a:pPr algn="just"/>
            <a:r>
              <a:rPr lang="hu-HU" sz="2400" b="1" dirty="0">
                <a:solidFill>
                  <a:schemeClr val="bg1"/>
                </a:solidFill>
              </a:rPr>
              <a:t>A korona 1873-ban, a Skandináv Monetáris Unió létrehozásával lépett </a:t>
            </a:r>
            <a:r>
              <a:rPr lang="hu-HU" sz="2400" b="1" dirty="0" smtClean="0">
                <a:solidFill>
                  <a:schemeClr val="bg1"/>
                </a:solidFill>
              </a:rPr>
              <a:t>1:1arányban </a:t>
            </a:r>
            <a:r>
              <a:rPr lang="hu-HU" sz="2400" b="1" dirty="0">
                <a:solidFill>
                  <a:schemeClr val="bg1"/>
                </a:solidFill>
              </a:rPr>
              <a:t>a korábbi svéd fizetőeszköz, a riksdaler riksmynt helyébe</a:t>
            </a:r>
            <a:r>
              <a:rPr lang="hu-HU" sz="2400" b="1" dirty="0" smtClean="0">
                <a:solidFill>
                  <a:schemeClr val="bg1"/>
                </a:solidFill>
              </a:rPr>
              <a:t>.</a:t>
            </a:r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10" name="Kép 9" descr="Képtalálat a következőre: „dánia zászló”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33" y="260648"/>
            <a:ext cx="2377440" cy="1798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Kép 10" descr="Kapcsolódó kép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23" b="89951" l="10000" r="90000">
                        <a14:foregroundMark x1="32625" y1="88101" x2="21938" y2="67448"/>
                        <a14:foregroundMark x1="21938" y1="67448" x2="19500" y2="56289"/>
                        <a14:foregroundMark x1="20375" y1="64735" x2="17125" y2="30210"/>
                        <a14:foregroundMark x1="17125" y1="30210" x2="20750" y2="19297"/>
                        <a14:foregroundMark x1="20750" y1="19297" x2="30188" y2="12207"/>
                        <a14:foregroundMark x1="30188" y1="12207" x2="77688" y2="25031"/>
                        <a14:foregroundMark x1="77688" y1="25031" x2="83313" y2="35327"/>
                        <a14:foregroundMark x1="83313" y1="35327" x2="72875" y2="69729"/>
                        <a14:foregroundMark x1="72875" y1="69729" x2="40125" y2="84957"/>
                        <a14:foregroundMark x1="40125" y1="84957" x2="29438" y2="76942"/>
                        <a14:foregroundMark x1="29438" y1="76942" x2="20375" y2="64920"/>
                        <a14:foregroundMark x1="31875" y1="11344" x2="20813" y2="8323"/>
                        <a14:foregroundMark x1="20813" y1="8323" x2="19000" y2="19790"/>
                        <a14:foregroundMark x1="19000" y1="19790" x2="22063" y2="21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637" y="2208624"/>
            <a:ext cx="2903855" cy="294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2730660" cy="1820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83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övegdoboz 14"/>
          <p:cNvSpPr txBox="1"/>
          <p:nvPr/>
        </p:nvSpPr>
        <p:spPr>
          <a:xfrm>
            <a:off x="379939" y="2927846"/>
            <a:ext cx="83604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i="1" dirty="0" smtClean="0">
                <a:solidFill>
                  <a:srgbClr val="FFFF00"/>
                </a:solidFill>
              </a:rPr>
              <a:t>Azok az országok, melyek saját fizetőeszközeiket</a:t>
            </a:r>
            <a:br>
              <a:rPr lang="hu-HU" sz="3200" b="1" i="1" dirty="0" smtClean="0">
                <a:solidFill>
                  <a:srgbClr val="FFFF00"/>
                </a:solidFill>
              </a:rPr>
            </a:br>
            <a:r>
              <a:rPr lang="hu-HU" sz="3200" b="1" i="1" dirty="0" smtClean="0">
                <a:solidFill>
                  <a:srgbClr val="FFFF00"/>
                </a:solidFill>
              </a:rPr>
              <a:t>euróra váltották:</a:t>
            </a:r>
            <a:endParaRPr lang="hu-HU" sz="3200" b="1" i="1" dirty="0">
              <a:solidFill>
                <a:srgbClr val="FFFF00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02249"/>
            <a:ext cx="746429" cy="496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048" y="5923579"/>
            <a:ext cx="1080120" cy="720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46" y="1268760"/>
            <a:ext cx="864096" cy="576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356" y="1680022"/>
            <a:ext cx="997340" cy="664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Kép 26"/>
          <p:cNvPicPr/>
          <p:nvPr/>
        </p:nvPicPr>
        <p:blipFill>
          <a:blip r:embed="rId6"/>
          <a:stretch>
            <a:fillRect/>
          </a:stretch>
        </p:blipFill>
        <p:spPr>
          <a:xfrm>
            <a:off x="4716016" y="517502"/>
            <a:ext cx="792088" cy="580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Kép 27" descr="Képtalálat a következőre: „belga zászló”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47" y="214923"/>
            <a:ext cx="1152716" cy="774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Kép 28" descr="C:\Users\Zsófi\AppData\Local\Microsoft\Windows\Temporary Internet Files\Content.MSO\BC9385F8.tmp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84611"/>
            <a:ext cx="1145057" cy="740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214" y="3958983"/>
            <a:ext cx="1208655" cy="766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Kép 30" descr="Képtalálat a következőre: „finn zászló”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752" y="1515221"/>
            <a:ext cx="1119410" cy="8174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Kép 31"/>
          <p:cNvPicPr/>
          <p:nvPr/>
        </p:nvPicPr>
        <p:blipFill>
          <a:blip r:embed="rId11"/>
          <a:stretch>
            <a:fillRect/>
          </a:stretch>
        </p:blipFill>
        <p:spPr>
          <a:xfrm>
            <a:off x="6228184" y="4834986"/>
            <a:ext cx="982677" cy="568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Kép 32" descr="Képtalálat a következőre: „holland zászló”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28800"/>
            <a:ext cx="847537" cy="696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248" y="330196"/>
            <a:ext cx="1218437" cy="768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294" y="6052214"/>
            <a:ext cx="851423" cy="567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537" y="4844217"/>
            <a:ext cx="1117535" cy="745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07" y="4894100"/>
            <a:ext cx="989769" cy="637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278" y="5979294"/>
            <a:ext cx="1056789" cy="665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37" y="5782633"/>
            <a:ext cx="1145938" cy="706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39" y="5934209"/>
            <a:ext cx="1028175" cy="685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1" y="3999095"/>
            <a:ext cx="1197085" cy="798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88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69"/>
                    </a14:imgEffect>
                    <a14:imgEffect>
                      <a14:saturation sat="59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2843808" y="332656"/>
            <a:ext cx="5472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Adobe Hebrew" pitchFamily="18" charset="-79"/>
                <a:cs typeface="Adobe Hebrew" pitchFamily="18" charset="-79"/>
              </a:rPr>
              <a:t>Bulgária</a:t>
            </a:r>
            <a:endParaRPr lang="hu-HU" sz="6600" dirty="0">
              <a:solidFill>
                <a:schemeClr val="bg1"/>
              </a:solidFill>
              <a:latin typeface="Adobe Hebrew" pitchFamily="18" charset="-79"/>
              <a:cs typeface="Adobe Hebrew" pitchFamily="18" charset="-79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843808" y="1484784"/>
            <a:ext cx="3554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+mj-lt"/>
              </a:rPr>
              <a:t>Hivatalos pénzneme: </a:t>
            </a:r>
            <a:r>
              <a:rPr lang="hu-HU" sz="2000" dirty="0" smtClean="0">
                <a:solidFill>
                  <a:srgbClr val="FFFF00"/>
                </a:solidFill>
                <a:latin typeface="+mj-lt"/>
              </a:rPr>
              <a:t>bolgár leva</a:t>
            </a:r>
            <a:endParaRPr lang="hu-HU" sz="200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17" name="Egyenes összekötő 16"/>
          <p:cNvCxnSpPr/>
          <p:nvPr/>
        </p:nvCxnSpPr>
        <p:spPr>
          <a:xfrm>
            <a:off x="107504" y="2276872"/>
            <a:ext cx="89289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églalap 17"/>
          <p:cNvSpPr/>
          <p:nvPr/>
        </p:nvSpPr>
        <p:spPr>
          <a:xfrm>
            <a:off x="179512" y="3030051"/>
            <a:ext cx="6620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bg1"/>
                </a:solidFill>
              </a:rPr>
              <a:t>A bolgár leva Bulgária jelenlegi hivatalos pénzneme. 1881-ben vezette be a levát.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987824" y="4073004"/>
            <a:ext cx="4273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dirty="0" smtClean="0">
                <a:solidFill>
                  <a:schemeClr val="bg1"/>
                </a:solidFill>
              </a:rPr>
              <a:t>Jele</a:t>
            </a:r>
            <a:r>
              <a:rPr lang="hu-HU" sz="2400" b="1" dirty="0">
                <a:solidFill>
                  <a:schemeClr val="bg1"/>
                </a:solidFill>
              </a:rPr>
              <a:t>: </a:t>
            </a:r>
            <a:r>
              <a:rPr lang="az-Cyrl-AZ" sz="2400" b="1" dirty="0" smtClean="0">
                <a:solidFill>
                  <a:schemeClr val="bg1"/>
                </a:solidFill>
              </a:rPr>
              <a:t>лв</a:t>
            </a:r>
            <a:r>
              <a:rPr lang="hu-HU" sz="2400" b="1" dirty="0" smtClean="0">
                <a:solidFill>
                  <a:schemeClr val="bg1"/>
                </a:solidFill>
              </a:rPr>
              <a:t>, ISO kódja: BGN</a:t>
            </a:r>
          </a:p>
          <a:p>
            <a:pPr algn="just"/>
            <a:endParaRPr lang="hu-HU" sz="2400" b="1" dirty="0" smtClean="0">
              <a:solidFill>
                <a:schemeClr val="bg1"/>
              </a:solidFill>
            </a:endParaRPr>
          </a:p>
          <a:p>
            <a:pPr algn="just"/>
            <a:r>
              <a:rPr lang="hu-HU" sz="2400" b="1" dirty="0">
                <a:solidFill>
                  <a:schemeClr val="bg1"/>
                </a:solidFill>
              </a:rPr>
              <a:t>A </a:t>
            </a:r>
            <a:r>
              <a:rPr lang="az-Cyrl-AZ" sz="2400" b="1" dirty="0">
                <a:solidFill>
                  <a:schemeClr val="bg1"/>
                </a:solidFill>
              </a:rPr>
              <a:t>лев </a:t>
            </a:r>
            <a:r>
              <a:rPr lang="hu-HU" sz="2400" b="1" dirty="0">
                <a:solidFill>
                  <a:schemeClr val="bg1"/>
                </a:solidFill>
              </a:rPr>
              <a:t>szó jelentése óbolgárul </a:t>
            </a:r>
            <a:r>
              <a:rPr lang="hu-HU" sz="2400" b="1" dirty="0" smtClean="0">
                <a:solidFill>
                  <a:schemeClr val="bg1"/>
                </a:solidFill>
              </a:rPr>
              <a:t>„oroszlán”, </a:t>
            </a:r>
            <a:r>
              <a:rPr lang="hu-HU" sz="2400" b="1" dirty="0">
                <a:solidFill>
                  <a:schemeClr val="bg1"/>
                </a:solidFill>
              </a:rPr>
              <a:t>tehát a pénznév eredete hasonló a román lejéhez.</a:t>
            </a:r>
          </a:p>
        </p:txBody>
      </p:sp>
      <p:pic>
        <p:nvPicPr>
          <p:cNvPr id="13" name="Kép 12" descr="Képtalálat a következőre: „Bulgária zászló”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4" b="19883"/>
          <a:stretch/>
        </p:blipFill>
        <p:spPr bwMode="auto">
          <a:xfrm>
            <a:off x="162769" y="260648"/>
            <a:ext cx="2681039" cy="1696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Kép 13" descr="Kapcsolódó kép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0"/>
          <a:stretch/>
        </p:blipFill>
        <p:spPr bwMode="auto">
          <a:xfrm>
            <a:off x="320031" y="4149080"/>
            <a:ext cx="2667793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3099" y1="7018" x2="76316" y2="94737"/>
                        <a14:foregroundMark x1="70175" y1="36257" x2="60526" y2="85380"/>
                        <a14:foregroundMark x1="64035" y1="44444" x2="54094" y2="72515"/>
                        <a14:foregroundMark x1="66374" y1="10526" x2="83041" y2="26901"/>
                        <a14:foregroundMark x1="80702" y1="19298" x2="75439" y2="54386"/>
                        <a14:foregroundMark x1="67251" y1="16959" x2="78363" y2="51462"/>
                        <a14:foregroundMark x1="82749" y1="36842" x2="77193" y2="66082"/>
                        <a14:foregroundMark x1="59357" y1="35673" x2="69883" y2="66667"/>
                        <a14:foregroundMark x1="77193" y1="77778" x2="80409" y2="80702"/>
                        <a14:foregroundMark x1="83626" y1="24561" x2="63450" y2="77778"/>
                        <a14:foregroundMark x1="63158" y1="29240" x2="79532" y2="52047"/>
                        <a14:foregroundMark x1="10819" y1="36257" x2="10819" y2="36257"/>
                        <a14:foregroundMark x1="20468" y1="18713" x2="26023" y2="14620"/>
                        <a14:foregroundMark x1="26608" y1="11696" x2="28947" y2="16959"/>
                        <a14:foregroundMark x1="40643" y1="43275" x2="40643" y2="43275"/>
                        <a14:foregroundMark x1="40643" y1="43275" x2="40643" y2="43275"/>
                        <a14:foregroundMark x1="43275" y1="19298" x2="43275" y2="19298"/>
                        <a14:foregroundMark x1="41228" y1="25731" x2="18713" y2="67836"/>
                        <a14:foregroundMark x1="12865" y1="75439" x2="10526" y2="77778"/>
                        <a14:foregroundMark x1="10526" y1="77778" x2="10526" y2="77778"/>
                        <a14:foregroundMark x1="16082" y1="11111" x2="16082" y2="11111"/>
                        <a14:foregroundMark x1="16082" y1="12865" x2="31579" y2="91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30"/>
          <a:stretch/>
        </p:blipFill>
        <p:spPr bwMode="auto">
          <a:xfrm>
            <a:off x="7016427" y="2952353"/>
            <a:ext cx="173203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22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69"/>
                    </a14:imgEffect>
                    <a14:imgEffect>
                      <a14:saturation sat="59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2627784" y="332656"/>
            <a:ext cx="5472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Adobe Hebrew" pitchFamily="18" charset="-79"/>
                <a:cs typeface="Adobe Hebrew" pitchFamily="18" charset="-79"/>
              </a:rPr>
              <a:t>Csehország</a:t>
            </a:r>
            <a:endParaRPr lang="hu-HU" sz="6600" dirty="0">
              <a:solidFill>
                <a:schemeClr val="bg1"/>
              </a:solidFill>
              <a:latin typeface="Adobe Hebrew" pitchFamily="18" charset="-79"/>
              <a:cs typeface="Adobe Hebrew" pitchFamily="18" charset="-79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627784" y="1484784"/>
            <a:ext cx="3669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+mj-lt"/>
              </a:rPr>
              <a:t>Hivatalos pénzneme: </a:t>
            </a:r>
            <a:r>
              <a:rPr lang="hu-HU" sz="2000" dirty="0" smtClean="0">
                <a:solidFill>
                  <a:srgbClr val="FFFF00"/>
                </a:solidFill>
                <a:latin typeface="+mj-lt"/>
              </a:rPr>
              <a:t>cseh korona</a:t>
            </a:r>
            <a:endParaRPr lang="hu-HU" sz="200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17" name="Egyenes összekötő 16"/>
          <p:cNvCxnSpPr/>
          <p:nvPr/>
        </p:nvCxnSpPr>
        <p:spPr>
          <a:xfrm>
            <a:off x="107504" y="2276872"/>
            <a:ext cx="89289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églalap 17"/>
          <p:cNvSpPr/>
          <p:nvPr/>
        </p:nvSpPr>
        <p:spPr>
          <a:xfrm>
            <a:off x="179512" y="3030051"/>
            <a:ext cx="6620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bg1"/>
                </a:solidFill>
              </a:rPr>
              <a:t>A cseh korona 1993. február 8-ai megjelenése óta Csehország hivatalos pénzneme.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987824" y="4005064"/>
            <a:ext cx="4273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dirty="0" smtClean="0">
                <a:solidFill>
                  <a:schemeClr val="bg1"/>
                </a:solidFill>
              </a:rPr>
              <a:t>Jele</a:t>
            </a:r>
            <a:r>
              <a:rPr lang="hu-HU" sz="2400" b="1" dirty="0">
                <a:solidFill>
                  <a:schemeClr val="bg1"/>
                </a:solidFill>
              </a:rPr>
              <a:t>: kč, </a:t>
            </a:r>
            <a:r>
              <a:rPr lang="hu-HU" sz="2400" b="1" dirty="0" smtClean="0">
                <a:solidFill>
                  <a:schemeClr val="bg1"/>
                </a:solidFill>
              </a:rPr>
              <a:t>ISO kódja: CZK</a:t>
            </a:r>
          </a:p>
          <a:p>
            <a:pPr algn="just"/>
            <a:endParaRPr lang="hu-HU" sz="2400" b="1" dirty="0" smtClean="0">
              <a:solidFill>
                <a:schemeClr val="bg1"/>
              </a:solidFill>
            </a:endParaRPr>
          </a:p>
          <a:p>
            <a:pPr algn="just"/>
            <a:r>
              <a:rPr lang="hu-HU" sz="2400" b="1" dirty="0">
                <a:solidFill>
                  <a:schemeClr val="bg1"/>
                </a:solidFill>
              </a:rPr>
              <a:t>Megjelenése és Szlovákia Csehországtól való elszakadása közötti rövid időszakban a csehszlovák korona maradt a hivatalos </a:t>
            </a:r>
            <a:r>
              <a:rPr lang="hu-HU" sz="2400" b="1" dirty="0" smtClean="0">
                <a:solidFill>
                  <a:schemeClr val="bg1"/>
                </a:solidFill>
              </a:rPr>
              <a:t>fizetőeszköz.</a:t>
            </a:r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10" name="Kép 9"/>
          <p:cNvPicPr/>
          <p:nvPr/>
        </p:nvPicPr>
        <p:blipFill>
          <a:blip r:embed="rId4"/>
          <a:stretch>
            <a:fillRect/>
          </a:stretch>
        </p:blipFill>
        <p:spPr>
          <a:xfrm>
            <a:off x="395536" y="332656"/>
            <a:ext cx="2160280" cy="1684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2736304" cy="2394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08920"/>
            <a:ext cx="187220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6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69"/>
                    </a14:imgEffect>
                    <a14:imgEffect>
                      <a14:saturation sat="59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2627784" y="332656"/>
            <a:ext cx="5472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Adobe Hebrew" pitchFamily="18" charset="-79"/>
                <a:cs typeface="Adobe Hebrew" pitchFamily="18" charset="-79"/>
              </a:rPr>
              <a:t>Törökország</a:t>
            </a:r>
            <a:endParaRPr lang="hu-HU" sz="6600" dirty="0">
              <a:solidFill>
                <a:schemeClr val="bg1"/>
              </a:solidFill>
              <a:latin typeface="Adobe Hebrew" pitchFamily="18" charset="-79"/>
              <a:cs typeface="Adobe Hebrew" pitchFamily="18" charset="-79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627784" y="1484784"/>
            <a:ext cx="3358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+mj-lt"/>
              </a:rPr>
              <a:t>Hivatalos pénzneme: </a:t>
            </a:r>
            <a:r>
              <a:rPr lang="hu-HU" sz="2000" dirty="0" smtClean="0">
                <a:solidFill>
                  <a:srgbClr val="FFFF00"/>
                </a:solidFill>
                <a:latin typeface="+mj-lt"/>
              </a:rPr>
              <a:t>török líra</a:t>
            </a:r>
            <a:endParaRPr lang="hu-HU" sz="200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17" name="Egyenes összekötő 16"/>
          <p:cNvCxnSpPr/>
          <p:nvPr/>
        </p:nvCxnSpPr>
        <p:spPr>
          <a:xfrm>
            <a:off x="107504" y="2276872"/>
            <a:ext cx="89289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églalap 17"/>
          <p:cNvSpPr/>
          <p:nvPr/>
        </p:nvSpPr>
        <p:spPr>
          <a:xfrm>
            <a:off x="179512" y="3030051"/>
            <a:ext cx="6620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bg1"/>
                </a:solidFill>
              </a:rPr>
              <a:t>A </a:t>
            </a:r>
            <a:r>
              <a:rPr lang="hu-HU" sz="2400" b="1" dirty="0" smtClean="0">
                <a:solidFill>
                  <a:schemeClr val="bg1"/>
                </a:solidFill>
              </a:rPr>
              <a:t>líra Törökország fizetőeszköze </a:t>
            </a:r>
            <a:r>
              <a:rPr lang="hu-HU" sz="2400" b="1" dirty="0">
                <a:solidFill>
                  <a:schemeClr val="bg1"/>
                </a:solidFill>
              </a:rPr>
              <a:t>2009. január 1. óta. Az új lírát 2009. december 31-én vonták ki.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915816" y="3901112"/>
            <a:ext cx="42732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dirty="0" smtClean="0">
                <a:solidFill>
                  <a:schemeClr val="bg1"/>
                </a:solidFill>
              </a:rPr>
              <a:t>Jele</a:t>
            </a:r>
            <a:r>
              <a:rPr lang="hu-HU" sz="2400" b="1" dirty="0">
                <a:solidFill>
                  <a:schemeClr val="bg1"/>
                </a:solidFill>
              </a:rPr>
              <a:t>: </a:t>
            </a:r>
            <a:r>
              <a:rPr lang="hu-HU" sz="2400" b="1" dirty="0" smtClean="0">
                <a:solidFill>
                  <a:schemeClr val="bg1"/>
                </a:solidFill>
              </a:rPr>
              <a:t>TL, ISO kódja</a:t>
            </a:r>
            <a:r>
              <a:rPr lang="hu-HU" sz="2400" b="1" dirty="0">
                <a:solidFill>
                  <a:schemeClr val="bg1"/>
                </a:solidFill>
              </a:rPr>
              <a:t>: </a:t>
            </a:r>
            <a:r>
              <a:rPr lang="hu-HU" sz="2400" b="1" dirty="0" smtClean="0">
                <a:solidFill>
                  <a:schemeClr val="bg1"/>
                </a:solidFill>
              </a:rPr>
              <a:t>TRY</a:t>
            </a:r>
          </a:p>
          <a:p>
            <a:pPr algn="just"/>
            <a:endParaRPr lang="hu-HU" sz="2400" b="1" dirty="0">
              <a:solidFill>
                <a:schemeClr val="bg1"/>
              </a:solidFill>
            </a:endParaRPr>
          </a:p>
          <a:p>
            <a:pPr algn="just"/>
            <a:r>
              <a:rPr lang="hu-HU" sz="2400" b="1" dirty="0">
                <a:solidFill>
                  <a:schemeClr val="bg1"/>
                </a:solidFill>
              </a:rPr>
              <a:t>2009-ben, egy évig a régi és az új török líra együtt volt használatban. A pénznem első egysége a </a:t>
            </a:r>
            <a:r>
              <a:rPr lang="hu-HU" sz="2400" b="1" dirty="0" smtClean="0">
                <a:solidFill>
                  <a:schemeClr val="bg1"/>
                </a:solidFill>
              </a:rPr>
              <a:t>kuruş volt</a:t>
            </a:r>
            <a:r>
              <a:rPr lang="hu-HU" sz="2400" b="1" dirty="0">
                <a:solidFill>
                  <a:schemeClr val="bg1"/>
                </a:solidFill>
              </a:rPr>
              <a:t>, ami még ma is használatban van, mint </a:t>
            </a:r>
            <a:r>
              <a:rPr lang="hu-HU" sz="2400" b="1" dirty="0" smtClean="0">
                <a:solidFill>
                  <a:schemeClr val="bg1"/>
                </a:solidFill>
              </a:rPr>
              <a:t>váltópénz.</a:t>
            </a:r>
            <a:endParaRPr lang="hu-HU" sz="2400" b="1" dirty="0">
              <a:solidFill>
                <a:schemeClr val="bg1"/>
              </a:solidFill>
            </a:endParaRPr>
          </a:p>
          <a:p>
            <a:pPr algn="just"/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304256" cy="1546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36912"/>
            <a:ext cx="19335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264">
            <a:off x="182656" y="5234981"/>
            <a:ext cx="2447119" cy="11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7176">
            <a:off x="198325" y="4892409"/>
            <a:ext cx="2447119" cy="11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389">
            <a:off x="340354" y="4709176"/>
            <a:ext cx="2447119" cy="11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47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640839" y="313492"/>
            <a:ext cx="1867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Olaszország</a:t>
            </a:r>
            <a:endParaRPr lang="hu-HU" sz="2800" dirty="0">
              <a:ln w="18415" cmpd="sng">
                <a:noFill/>
                <a:prstDash val="solid"/>
              </a:ln>
              <a:solidFill>
                <a:srgbClr val="FFFF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771800" y="836712"/>
            <a:ext cx="43377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u="sng" dirty="0" smtClean="0">
                <a:solidFill>
                  <a:srgbClr val="FFFF00"/>
                </a:solidFill>
              </a:rPr>
              <a:t>1862</a:t>
            </a:r>
            <a:r>
              <a:rPr lang="hu-HU" sz="2400" dirty="0" smtClean="0">
                <a:solidFill>
                  <a:schemeClr val="bg1"/>
                </a:solidFill>
              </a:rPr>
              <a:t>: </a:t>
            </a:r>
            <a:r>
              <a:rPr lang="hu-HU" sz="2400" dirty="0" smtClean="0">
                <a:solidFill>
                  <a:schemeClr val="bg1"/>
                </a:solidFill>
              </a:rPr>
              <a:t>	hivatalos fizetőeszköze az 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olasz líra</a:t>
            </a:r>
            <a:endParaRPr lang="hu-HU" sz="2400" dirty="0" smtClean="0">
              <a:solidFill>
                <a:srgbClr val="FFC000"/>
              </a:solidFill>
            </a:endParaRPr>
          </a:p>
          <a:p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2002-ben váltotta le az euró </a:t>
            </a:r>
            <a:endParaRPr lang="hu-HU" sz="2400" dirty="0">
              <a:solidFill>
                <a:schemeClr val="bg1"/>
              </a:solidFill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4154667" y="1484784"/>
            <a:ext cx="2793597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6526223" y="4129916"/>
            <a:ext cx="1995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Görögország</a:t>
            </a:r>
            <a:endParaRPr lang="hu-HU" sz="2800" dirty="0">
              <a:ln w="18415" cmpd="sng">
                <a:noFill/>
                <a:prstDash val="solid"/>
              </a:ln>
              <a:solidFill>
                <a:srgbClr val="FFFF66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081151" y="4635996"/>
            <a:ext cx="41470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400" u="sng" dirty="0" smtClean="0">
                <a:solidFill>
                  <a:srgbClr val="FFFF00"/>
                </a:solidFill>
              </a:rPr>
              <a:t>1832</a:t>
            </a:r>
            <a:r>
              <a:rPr lang="hu-HU" sz="2400" dirty="0" smtClean="0">
                <a:solidFill>
                  <a:schemeClr val="bg1"/>
                </a:solidFill>
              </a:rPr>
              <a:t>: 	hivatalos fizetőeszköze a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görög drachma</a:t>
            </a:r>
            <a:endParaRPr lang="hu-HU" sz="2400" dirty="0" smtClean="0">
              <a:solidFill>
                <a:srgbClr val="FFC000"/>
              </a:solidFill>
            </a:endParaRPr>
          </a:p>
          <a:p>
            <a:pPr algn="r"/>
            <a:endParaRPr lang="hu-HU" sz="2400" dirty="0">
              <a:solidFill>
                <a:schemeClr val="bg1"/>
              </a:solidFill>
            </a:endParaRPr>
          </a:p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2002-ben váltotta fel az euró</a:t>
            </a:r>
            <a:endParaRPr lang="hu-HU" sz="2400" dirty="0">
              <a:solidFill>
                <a:schemeClr val="bg1"/>
              </a:solidFill>
            </a:endParaRPr>
          </a:p>
        </p:txBody>
      </p:sp>
      <p:cxnSp>
        <p:nvCxnSpPr>
          <p:cNvPr id="14" name="Egyenes összekötő 13"/>
          <p:cNvCxnSpPr/>
          <p:nvPr/>
        </p:nvCxnSpPr>
        <p:spPr>
          <a:xfrm>
            <a:off x="107504" y="3429000"/>
            <a:ext cx="89289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2508017" y="5286310"/>
            <a:ext cx="1646650" cy="1345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88" y="966956"/>
            <a:ext cx="2165480" cy="1439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09" l="0" r="99216">
                        <a14:foregroundMark x1="11851" y1="23340" x2="40157" y2="3613"/>
                        <a14:foregroundMark x1="20470" y1="13574" x2="32811" y2="6543"/>
                        <a14:foregroundMark x1="28697" y1="8105" x2="44270" y2="3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526" y="1124744"/>
            <a:ext cx="1662140" cy="16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680" y="4797152"/>
            <a:ext cx="2352120" cy="1568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846" y1="5036" x2="27385" y2="25755"/>
                        <a14:foregroundMark x1="40769" y1="5755" x2="59538" y2="26187"/>
                        <a14:foregroundMark x1="10769" y1="34101" x2="24000" y2="57842"/>
                        <a14:foregroundMark x1="9231" y1="55396" x2="27385" y2="36259"/>
                        <a14:foregroundMark x1="40769" y1="35683" x2="57846" y2="58129"/>
                        <a14:foregroundMark x1="53231" y1="36547" x2="53846" y2="32518"/>
                        <a14:foregroundMark x1="50923" y1="33381" x2="59846" y2="37698"/>
                        <a14:foregroundMark x1="79538" y1="33669" x2="81692" y2="57698"/>
                        <a14:foregroundMark x1="48000" y1="36115" x2="57385" y2="34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19" y="4360443"/>
            <a:ext cx="2226598" cy="238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55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747877" y="341234"/>
            <a:ext cx="165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Portugália</a:t>
            </a:r>
            <a:endParaRPr lang="hu-HU" sz="2800" dirty="0">
              <a:ln w="18415" cmpd="sng">
                <a:noFill/>
                <a:prstDash val="solid"/>
              </a:ln>
              <a:solidFill>
                <a:srgbClr val="FFFF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771800" y="836712"/>
            <a:ext cx="41469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u="sng" dirty="0" smtClean="0">
                <a:solidFill>
                  <a:srgbClr val="FFFF00"/>
                </a:solidFill>
              </a:rPr>
              <a:t>1989</a:t>
            </a:r>
            <a:r>
              <a:rPr lang="hu-HU" sz="2400" dirty="0" smtClean="0">
                <a:solidFill>
                  <a:schemeClr val="bg1"/>
                </a:solidFill>
              </a:rPr>
              <a:t>: </a:t>
            </a:r>
            <a:r>
              <a:rPr lang="hu-HU" sz="2400" dirty="0" smtClean="0">
                <a:solidFill>
                  <a:schemeClr val="bg1"/>
                </a:solidFill>
              </a:rPr>
              <a:t>	hivatalos fizetőeszköze </a:t>
            </a:r>
            <a:r>
              <a:rPr lang="hu-HU" sz="2400" dirty="0" smtClean="0">
                <a:solidFill>
                  <a:schemeClr val="bg1"/>
                </a:solidFill>
              </a:rPr>
              <a:t>a</a:t>
            </a:r>
            <a:r>
              <a:rPr lang="hu-HU" sz="2400" dirty="0" smtClean="0">
                <a:solidFill>
                  <a:schemeClr val="bg1"/>
                </a:solidFill>
              </a:rPr>
              <a:t/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portugál escudo</a:t>
            </a:r>
            <a:endParaRPr lang="hu-HU" sz="2400" dirty="0" smtClean="0">
              <a:solidFill>
                <a:srgbClr val="FFC000"/>
              </a:solidFill>
            </a:endParaRPr>
          </a:p>
          <a:p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2002-ben váltotta le az euró </a:t>
            </a:r>
            <a:endParaRPr lang="hu-HU" sz="2400" dirty="0">
              <a:solidFill>
                <a:schemeClr val="bg1"/>
              </a:solidFill>
            </a:endParaRPr>
          </a:p>
        </p:txBody>
      </p:sp>
      <p:cxnSp>
        <p:nvCxnSpPr>
          <p:cNvPr id="3" name="Egyenes összekötő nyíllal 2"/>
          <p:cNvCxnSpPr>
            <a:endCxn id="6" idx="3"/>
          </p:cNvCxnSpPr>
          <p:nvPr/>
        </p:nvCxnSpPr>
        <p:spPr>
          <a:xfrm>
            <a:off x="5004048" y="1484784"/>
            <a:ext cx="1914721" cy="13675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107504" y="3429000"/>
            <a:ext cx="89289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69805"/>
            <a:ext cx="2392648" cy="1595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281" y1="11247" x2="36719" y2="90082"/>
                        <a14:foregroundMark x1="9948" y1="84049" x2="47656" y2="35174"/>
                        <a14:foregroundMark x1="2604" y1="60327" x2="48125" y2="49898"/>
                        <a14:foregroundMark x1="4688" y1="69632" x2="48438" y2="54499"/>
                        <a14:foregroundMark x1="46198" y1="39468" x2="45573" y2="27607"/>
                        <a14:foregroundMark x1="47031" y1="36708" x2="45885" y2="28119"/>
                        <a14:foregroundMark x1="52760" y1="41616" x2="56667" y2="22597"/>
                        <a14:foregroundMark x1="60104" y1="15849" x2="82917" y2="6748"/>
                        <a14:foregroundMark x1="39792" y1="14622" x2="43542" y2="20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418">
            <a:off x="6350391" y="1436299"/>
            <a:ext cx="2808312" cy="143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368" y="4595644"/>
            <a:ext cx="2354491" cy="1569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zövegdoboz 17"/>
          <p:cNvSpPr txBox="1"/>
          <p:nvPr/>
        </p:nvSpPr>
        <p:spPr>
          <a:xfrm>
            <a:off x="2031340" y="4432186"/>
            <a:ext cx="4235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400" u="sng" dirty="0" smtClean="0">
                <a:solidFill>
                  <a:srgbClr val="FFFF00"/>
                </a:solidFill>
              </a:rPr>
              <a:t>1973</a:t>
            </a:r>
            <a:r>
              <a:rPr lang="hu-HU" sz="2400" dirty="0" smtClean="0">
                <a:solidFill>
                  <a:schemeClr val="bg1"/>
                </a:solidFill>
              </a:rPr>
              <a:t>: </a:t>
            </a:r>
            <a:r>
              <a:rPr lang="hu-HU" sz="2400" dirty="0" smtClean="0">
                <a:solidFill>
                  <a:schemeClr val="bg1"/>
                </a:solidFill>
              </a:rPr>
              <a:t>	hivatalos fizetőeszköze az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máltai líra</a:t>
            </a:r>
            <a:endParaRPr lang="hu-HU" sz="2400" dirty="0" smtClean="0">
              <a:solidFill>
                <a:srgbClr val="FFC000"/>
              </a:solidFill>
            </a:endParaRPr>
          </a:p>
          <a:p>
            <a:pPr algn="r"/>
            <a:endParaRPr lang="hu-HU" sz="2400" dirty="0">
              <a:solidFill>
                <a:schemeClr val="bg1"/>
              </a:solidFill>
            </a:endParaRPr>
          </a:p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2008-ban cserélték euróra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7003061" y="3908966"/>
            <a:ext cx="1033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Málta</a:t>
            </a:r>
            <a:endParaRPr lang="hu-HU" sz="2800" dirty="0" smtClean="0">
              <a:ln w="18415" cmpd="sng">
                <a:noFill/>
                <a:prstDash val="solid"/>
              </a:ln>
              <a:solidFill>
                <a:srgbClr val="FFFF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20" name="Egyenes összekötő nyíllal 19"/>
          <p:cNvCxnSpPr/>
          <p:nvPr/>
        </p:nvCxnSpPr>
        <p:spPr>
          <a:xfrm flipH="1">
            <a:off x="2789709" y="5085184"/>
            <a:ext cx="2032607" cy="1800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" b="100000" l="0" r="99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128">
            <a:off x="105803" y="4840558"/>
            <a:ext cx="2486649" cy="127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" b="100000" l="0" r="99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5211">
            <a:off x="231984" y="4744526"/>
            <a:ext cx="2486649" cy="127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" b="100000" l="0" r="99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3108">
            <a:off x="349299" y="4744525"/>
            <a:ext cx="2486649" cy="127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73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/>
          <p:nvPr/>
        </p:nvPicPr>
        <p:blipFill>
          <a:blip r:embed="rId2"/>
          <a:stretch>
            <a:fillRect/>
          </a:stretch>
        </p:blipFill>
        <p:spPr>
          <a:xfrm>
            <a:off x="517948" y="836712"/>
            <a:ext cx="2109836" cy="1584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zövegdoboz 4"/>
          <p:cNvSpPr txBox="1"/>
          <p:nvPr/>
        </p:nvSpPr>
        <p:spPr>
          <a:xfrm>
            <a:off x="893000" y="188640"/>
            <a:ext cx="1359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Ausztria</a:t>
            </a:r>
            <a:endParaRPr lang="hu-HU" sz="2800" dirty="0">
              <a:ln w="18415" cmpd="sng">
                <a:noFill/>
                <a:prstDash val="solid"/>
              </a:ln>
              <a:solidFill>
                <a:srgbClr val="FFFF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771800" y="836712"/>
            <a:ext cx="43377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u="sng" dirty="0" smtClean="0">
                <a:solidFill>
                  <a:srgbClr val="FFFF00"/>
                </a:solidFill>
              </a:rPr>
              <a:t>1924</a:t>
            </a:r>
            <a:r>
              <a:rPr lang="hu-HU" sz="2400" dirty="0" smtClean="0">
                <a:solidFill>
                  <a:schemeClr val="bg1"/>
                </a:solidFill>
              </a:rPr>
              <a:t>: 	hivatalos fizetőeszköze az 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osztrák schilling</a:t>
            </a:r>
          </a:p>
          <a:p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2002-ben váltotta le az euró </a:t>
            </a:r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7" name="Kép 6" descr="Képtalálat a következőre: „osztrák schilling érmék”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7" b="96854" l="3276" r="99688">
                        <a14:foregroundMark x1="28081" y1="20899" x2="23869" y2="12247"/>
                        <a14:foregroundMark x1="26677" y1="3258" x2="37598" y2="23933"/>
                        <a14:foregroundMark x1="71139" y1="5281" x2="78627" y2="27191"/>
                        <a14:foregroundMark x1="22153" y1="36180" x2="33853" y2="63483"/>
                        <a14:foregroundMark x1="25273" y1="67753" x2="36193" y2="89438"/>
                        <a14:foregroundMark x1="74727" y1="68989" x2="73635" y2="88876"/>
                        <a14:foregroundMark x1="72543" y1="37753" x2="62715" y2="43258"/>
                        <a14:foregroundMark x1="74415" y1="34270" x2="75351" y2="59213"/>
                        <a14:foregroundMark x1="67707" y1="16067" x2="60998" y2="5506"/>
                        <a14:foregroundMark x1="21373" y1="11011" x2="23245" y2="28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95188"/>
            <a:ext cx="1871017" cy="23577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Egyenes összekötő nyíllal 2"/>
          <p:cNvCxnSpPr/>
          <p:nvPr/>
        </p:nvCxnSpPr>
        <p:spPr>
          <a:xfrm>
            <a:off x="4940663" y="1484784"/>
            <a:ext cx="2007601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 descr="Képtalálat a következőre: „belga zászló”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24" y="4604340"/>
            <a:ext cx="2305432" cy="1632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6840700" y="3933056"/>
            <a:ext cx="136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Belgium</a:t>
            </a:r>
            <a:endParaRPr lang="hu-HU" sz="2800" dirty="0">
              <a:ln w="18415" cmpd="sng">
                <a:noFill/>
                <a:prstDash val="solid"/>
              </a:ln>
              <a:solidFill>
                <a:srgbClr val="FFFF66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081151" y="4635996"/>
            <a:ext cx="41470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400" u="sng" dirty="0" smtClean="0">
                <a:solidFill>
                  <a:srgbClr val="FFFF00"/>
                </a:solidFill>
              </a:rPr>
              <a:t>1832</a:t>
            </a:r>
            <a:r>
              <a:rPr lang="hu-HU" sz="2400" dirty="0" smtClean="0">
                <a:solidFill>
                  <a:schemeClr val="bg1"/>
                </a:solidFill>
              </a:rPr>
              <a:t>: 	hivatalos fizetőeszköze a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belga frank</a:t>
            </a:r>
          </a:p>
          <a:p>
            <a:pPr algn="r"/>
            <a:endParaRPr lang="hu-HU" sz="2400" dirty="0">
              <a:solidFill>
                <a:schemeClr val="bg1"/>
              </a:solidFill>
            </a:endParaRPr>
          </a:p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2002-ben váltotta fel az euró</a:t>
            </a:r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12" name="Kép 11" descr="20 frank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94" b="98655" l="2273" r="97727">
                        <a14:foregroundMark x1="15000" y1="72646" x2="9091" y2="38117"/>
                        <a14:foregroundMark x1="7273" y1="38117" x2="13182" y2="72646"/>
                        <a14:foregroundMark x1="44545" y1="94170" x2="54091" y2="91928"/>
                        <a14:foregroundMark x1="30455" y1="47534" x2="30455" y2="47534"/>
                        <a14:foregroundMark x1="10000" y1="36771" x2="10455" y2="27354"/>
                        <a14:foregroundMark x1="7727" y1="40807" x2="5455" y2="41704"/>
                        <a14:foregroundMark x1="10909" y1="68610" x2="11818" y2="72646"/>
                        <a14:foregroundMark x1="21818" y1="82960" x2="23636" y2="82960"/>
                        <a14:foregroundMark x1="40455" y1="91928" x2="49091" y2="92377"/>
                        <a14:foregroundMark x1="19545" y1="54260" x2="11364" y2="71749"/>
                        <a14:backgroundMark x1="42727" y1="95067" x2="51364" y2="95067"/>
                        <a14:backgroundMark x1="40455" y1="93722" x2="49091" y2="94619"/>
                        <a14:backgroundMark x1="7273" y1="71300" x2="11364" y2="73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99" y="4357836"/>
            <a:ext cx="1667321" cy="16634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Egyenes összekötő 13"/>
          <p:cNvCxnSpPr/>
          <p:nvPr/>
        </p:nvCxnSpPr>
        <p:spPr>
          <a:xfrm>
            <a:off x="107504" y="3429000"/>
            <a:ext cx="89289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>
            <a:endCxn id="11" idx="1"/>
          </p:cNvCxnSpPr>
          <p:nvPr/>
        </p:nvCxnSpPr>
        <p:spPr>
          <a:xfrm flipH="1">
            <a:off x="2081151" y="5286310"/>
            <a:ext cx="2552816" cy="1345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0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958310" y="188640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Ciprus</a:t>
            </a:r>
            <a:endParaRPr lang="hu-HU" sz="2800" dirty="0">
              <a:ln w="18415" cmpd="sng">
                <a:noFill/>
                <a:prstDash val="solid"/>
              </a:ln>
              <a:solidFill>
                <a:srgbClr val="FFFF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771800" y="836712"/>
            <a:ext cx="56187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u="sng" dirty="0" smtClean="0">
                <a:solidFill>
                  <a:srgbClr val="FFFF00"/>
                </a:solidFill>
              </a:rPr>
              <a:t>1879</a:t>
            </a:r>
            <a:r>
              <a:rPr lang="hu-HU" sz="2400" dirty="0" smtClean="0">
                <a:solidFill>
                  <a:schemeClr val="bg1"/>
                </a:solidFill>
              </a:rPr>
              <a:t>: 	hivatalos fizetőeszköze a </a:t>
            </a:r>
            <a:r>
              <a:rPr lang="hu-HU" sz="2400" dirty="0" smtClean="0">
                <a:solidFill>
                  <a:srgbClr val="FFC000"/>
                </a:solidFill>
              </a:rPr>
              <a:t>ciprusi font</a:t>
            </a:r>
          </a:p>
          <a:p>
            <a:endParaRPr lang="hu-HU" sz="2400" dirty="0">
              <a:solidFill>
                <a:schemeClr val="bg1"/>
              </a:solidFill>
            </a:endParaRPr>
          </a:p>
          <a:p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2008-ban váltotta le az euró </a:t>
            </a:r>
            <a:endParaRPr lang="hu-HU" sz="2400" dirty="0">
              <a:solidFill>
                <a:schemeClr val="bg1"/>
              </a:solidFill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7276472" y="1267189"/>
            <a:ext cx="247268" cy="3993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6803370" y="4088140"/>
            <a:ext cx="1675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Észtország</a:t>
            </a:r>
            <a:endParaRPr lang="hu-HU" sz="2800" dirty="0">
              <a:ln w="18415" cmpd="sng">
                <a:noFill/>
                <a:prstDash val="solid"/>
              </a:ln>
              <a:solidFill>
                <a:srgbClr val="FFFF66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184451" y="4635996"/>
            <a:ext cx="41877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400" u="sng" dirty="0" smtClean="0">
                <a:solidFill>
                  <a:srgbClr val="FFFF00"/>
                </a:solidFill>
              </a:rPr>
              <a:t>1992</a:t>
            </a:r>
            <a:r>
              <a:rPr lang="hu-HU" sz="2400" dirty="0" smtClean="0">
                <a:solidFill>
                  <a:schemeClr val="bg1"/>
                </a:solidFill>
              </a:rPr>
              <a:t>: 	hivatalos fizetőeszköze a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(második) észt korona</a:t>
            </a:r>
          </a:p>
          <a:p>
            <a:pPr algn="r"/>
            <a:endParaRPr lang="hu-HU" sz="2400" dirty="0">
              <a:solidFill>
                <a:schemeClr val="bg1"/>
              </a:solidFill>
            </a:endParaRPr>
          </a:p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2011-ben váltotta fel az euró</a:t>
            </a:r>
            <a:endParaRPr lang="hu-HU" sz="2400" dirty="0">
              <a:solidFill>
                <a:schemeClr val="bg1"/>
              </a:solidFill>
            </a:endParaRPr>
          </a:p>
        </p:txBody>
      </p:sp>
      <p:cxnSp>
        <p:nvCxnSpPr>
          <p:cNvPr id="14" name="Egyenes összekötő 13"/>
          <p:cNvCxnSpPr/>
          <p:nvPr/>
        </p:nvCxnSpPr>
        <p:spPr>
          <a:xfrm>
            <a:off x="107504" y="3429000"/>
            <a:ext cx="89289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ép 12" descr="C:\Users\Zsófi\AppData\Local\Microsoft\Windows\Temporary Internet Files\Content.MSO\BC9385F8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9" y="824131"/>
            <a:ext cx="2345085" cy="1584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Kép 14" descr="Képtalálat a következőre: „ciprusi font érmék”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1773334"/>
            <a:ext cx="2304256" cy="136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248" y="4735026"/>
            <a:ext cx="2214216" cy="1403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8" y="4462066"/>
            <a:ext cx="1822333" cy="19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Egyenes összekötő nyíllal 17"/>
          <p:cNvCxnSpPr/>
          <p:nvPr/>
        </p:nvCxnSpPr>
        <p:spPr>
          <a:xfrm flipH="1">
            <a:off x="2339752" y="5301208"/>
            <a:ext cx="1152129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87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721589" y="313492"/>
            <a:ext cx="1730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Finnország</a:t>
            </a:r>
            <a:endParaRPr lang="hu-HU" sz="2800" dirty="0">
              <a:ln w="18415" cmpd="sng">
                <a:noFill/>
                <a:prstDash val="solid"/>
              </a:ln>
              <a:solidFill>
                <a:srgbClr val="FFFF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771800" y="836712"/>
            <a:ext cx="43377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u="sng" dirty="0" smtClean="0">
                <a:solidFill>
                  <a:srgbClr val="FFFF00"/>
                </a:solidFill>
              </a:rPr>
              <a:t>1860</a:t>
            </a:r>
            <a:r>
              <a:rPr lang="hu-HU" sz="2400" dirty="0" smtClean="0">
                <a:solidFill>
                  <a:schemeClr val="bg1"/>
                </a:solidFill>
              </a:rPr>
              <a:t>: 	hivatalos fizetőeszköze a 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finn márka</a:t>
            </a:r>
          </a:p>
          <a:p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2002-ben váltotta le az euró </a:t>
            </a:r>
            <a:endParaRPr lang="hu-HU" sz="2400" dirty="0">
              <a:solidFill>
                <a:schemeClr val="bg1"/>
              </a:solidFill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4283968" y="1484784"/>
            <a:ext cx="2664296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6430549" y="3769876"/>
            <a:ext cx="2154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Franciaország</a:t>
            </a:r>
            <a:endParaRPr lang="hu-HU" sz="2800" dirty="0">
              <a:ln w="18415" cmpd="sng">
                <a:noFill/>
                <a:prstDash val="solid"/>
              </a:ln>
              <a:solidFill>
                <a:srgbClr val="FFFF66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119505" y="4432186"/>
            <a:ext cx="41470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400" u="sng" dirty="0" smtClean="0">
                <a:solidFill>
                  <a:srgbClr val="FFFF00"/>
                </a:solidFill>
              </a:rPr>
              <a:t>1999</a:t>
            </a:r>
            <a:r>
              <a:rPr lang="hu-HU" sz="2400" dirty="0" smtClean="0">
                <a:solidFill>
                  <a:schemeClr val="bg1"/>
                </a:solidFill>
              </a:rPr>
              <a:t>: 	hivatalos fizetőeszköze a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francia frank</a:t>
            </a:r>
          </a:p>
          <a:p>
            <a:pPr algn="r"/>
            <a:endParaRPr lang="hu-HU" sz="2400" dirty="0">
              <a:solidFill>
                <a:schemeClr val="bg1"/>
              </a:solidFill>
            </a:endParaRPr>
          </a:p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2002-ben váltotta fel az euró</a:t>
            </a:r>
            <a:endParaRPr lang="hu-HU" sz="2400" dirty="0">
              <a:solidFill>
                <a:schemeClr val="bg1"/>
              </a:solidFill>
            </a:endParaRPr>
          </a:p>
        </p:txBody>
      </p:sp>
      <p:cxnSp>
        <p:nvCxnSpPr>
          <p:cNvPr id="14" name="Egyenes összekötő 13"/>
          <p:cNvCxnSpPr/>
          <p:nvPr/>
        </p:nvCxnSpPr>
        <p:spPr>
          <a:xfrm>
            <a:off x="107504" y="3429000"/>
            <a:ext cx="89289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2195736" y="5098283"/>
            <a:ext cx="2376264" cy="1345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ép 12" descr="Képtalálat a következőre: „finn zászló”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29923"/>
            <a:ext cx="2238821" cy="1634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Kép 16" descr="FinnischeMuenzen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6000">
                        <a14:foregroundMark x1="5333" y1="6250" x2="20222" y2="37019"/>
                        <a14:foregroundMark x1="29111" y1="44231" x2="40222" y2="10096"/>
                        <a14:foregroundMark x1="28000" y1="91827" x2="40889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236"/>
          <a:stretch/>
        </p:blipFill>
        <p:spPr bwMode="auto">
          <a:xfrm>
            <a:off x="6947023" y="871113"/>
            <a:ext cx="1736626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Kép 17"/>
          <p:cNvPicPr/>
          <p:nvPr/>
        </p:nvPicPr>
        <p:blipFill>
          <a:blip r:embed="rId5"/>
          <a:stretch>
            <a:fillRect/>
          </a:stretch>
        </p:blipFill>
        <p:spPr>
          <a:xfrm>
            <a:off x="6332011" y="4465032"/>
            <a:ext cx="2351638" cy="1503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Kép 18" descr="Képtalálat a következőre: „Francia frank érmék”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82" y="4480232"/>
            <a:ext cx="1757623" cy="1816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65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804528" y="303134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Hollandia</a:t>
            </a:r>
            <a:endParaRPr lang="hu-HU" sz="2800" dirty="0">
              <a:ln w="18415" cmpd="sng">
                <a:noFill/>
                <a:prstDash val="solid"/>
              </a:ln>
              <a:solidFill>
                <a:srgbClr val="FFFF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771800" y="836712"/>
            <a:ext cx="47078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u="sng" dirty="0" smtClean="0">
                <a:solidFill>
                  <a:srgbClr val="FFFF00"/>
                </a:solidFill>
              </a:rPr>
              <a:t>17. század</a:t>
            </a:r>
            <a:r>
              <a:rPr lang="hu-HU" sz="2400" dirty="0" smtClean="0">
                <a:solidFill>
                  <a:schemeClr val="bg1"/>
                </a:solidFill>
              </a:rPr>
              <a:t>: hivatalos fizetőeszköze a 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holland forint</a:t>
            </a:r>
          </a:p>
          <a:p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2002-ben váltotta fel az euró </a:t>
            </a:r>
            <a:endParaRPr lang="hu-HU" sz="2400" dirty="0">
              <a:solidFill>
                <a:schemeClr val="bg1"/>
              </a:solidFill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4716016" y="1484784"/>
            <a:ext cx="2232248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6865655" y="3868842"/>
            <a:ext cx="1314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Írország</a:t>
            </a:r>
            <a:endParaRPr lang="hu-HU" sz="2800" dirty="0">
              <a:ln w="18415" cmpd="sng">
                <a:noFill/>
                <a:prstDash val="solid"/>
              </a:ln>
              <a:solidFill>
                <a:srgbClr val="FFFF66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078789" y="4432186"/>
            <a:ext cx="41877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400" u="sng" dirty="0" smtClean="0">
                <a:solidFill>
                  <a:srgbClr val="FFFF00"/>
                </a:solidFill>
              </a:rPr>
              <a:t>1987</a:t>
            </a:r>
            <a:r>
              <a:rPr lang="hu-HU" sz="2400" dirty="0" smtClean="0">
                <a:solidFill>
                  <a:schemeClr val="bg1"/>
                </a:solidFill>
              </a:rPr>
              <a:t>: 	hivatalos fizetőeszköze az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ír font</a:t>
            </a:r>
          </a:p>
          <a:p>
            <a:pPr algn="r"/>
            <a:endParaRPr lang="hu-HU" sz="2400" dirty="0">
              <a:solidFill>
                <a:schemeClr val="bg1"/>
              </a:solidFill>
            </a:endParaRPr>
          </a:p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2002-ben váltotta fel az euró</a:t>
            </a:r>
            <a:endParaRPr lang="hu-HU" sz="2400" dirty="0">
              <a:solidFill>
                <a:schemeClr val="bg1"/>
              </a:solidFill>
            </a:endParaRPr>
          </a:p>
        </p:txBody>
      </p:sp>
      <p:cxnSp>
        <p:nvCxnSpPr>
          <p:cNvPr id="14" name="Egyenes összekötő 13"/>
          <p:cNvCxnSpPr/>
          <p:nvPr/>
        </p:nvCxnSpPr>
        <p:spPr>
          <a:xfrm>
            <a:off x="107504" y="3429000"/>
            <a:ext cx="89289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2195736" y="5098283"/>
            <a:ext cx="3096344" cy="1345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Kép 14" descr="Képtalálat a következőre: „holland zászló”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52710"/>
            <a:ext cx="2383790" cy="15894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1 fo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790" y="1236277"/>
            <a:ext cx="1735385" cy="172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513" y="4509120"/>
            <a:ext cx="2436876" cy="1536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4149080"/>
            <a:ext cx="3391901" cy="254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50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804528" y="303134"/>
            <a:ext cx="1664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Lettország</a:t>
            </a:r>
            <a:endParaRPr lang="hu-HU" sz="2800" dirty="0">
              <a:ln w="18415" cmpd="sng">
                <a:noFill/>
                <a:prstDash val="solid"/>
              </a:ln>
              <a:solidFill>
                <a:srgbClr val="FFFF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771800" y="836712"/>
            <a:ext cx="40652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u="sng" dirty="0" smtClean="0">
                <a:solidFill>
                  <a:srgbClr val="FFFF00"/>
                </a:solidFill>
              </a:rPr>
              <a:t>2007</a:t>
            </a:r>
            <a:r>
              <a:rPr lang="hu-HU" sz="2400" dirty="0" smtClean="0">
                <a:solidFill>
                  <a:schemeClr val="bg1"/>
                </a:solidFill>
              </a:rPr>
              <a:t>: hivatalos fizetőeszköze a 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lett lat</a:t>
            </a:r>
          </a:p>
          <a:p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2014-ben váltotta fel az euró </a:t>
            </a:r>
            <a:endParaRPr lang="hu-HU" sz="2400" dirty="0">
              <a:solidFill>
                <a:schemeClr val="bg1"/>
              </a:solidFill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3851920" y="1484784"/>
            <a:ext cx="3013735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6865655" y="3868842"/>
            <a:ext cx="1307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n w="18415" cmpd="sng">
                  <a:noFill/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Litvánia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2031340" y="4432186"/>
            <a:ext cx="4235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400" u="sng" dirty="0" smtClean="0">
                <a:solidFill>
                  <a:srgbClr val="FFFF00"/>
                </a:solidFill>
              </a:rPr>
              <a:t>2007</a:t>
            </a:r>
            <a:r>
              <a:rPr lang="hu-HU" sz="2400" dirty="0" smtClean="0">
                <a:solidFill>
                  <a:schemeClr val="bg1"/>
                </a:solidFill>
              </a:rPr>
              <a:t>: 	hivatalos fizetőeszköze az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rgbClr val="FFC000"/>
                </a:solidFill>
              </a:rPr>
              <a:t>litván litas</a:t>
            </a:r>
          </a:p>
          <a:p>
            <a:pPr algn="r"/>
            <a:endParaRPr lang="hu-HU" sz="2400" dirty="0">
              <a:solidFill>
                <a:schemeClr val="bg1"/>
              </a:solidFill>
            </a:endParaRPr>
          </a:p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2015-ben lépett helyébe az euró</a:t>
            </a:r>
            <a:endParaRPr lang="hu-HU" sz="2400" dirty="0">
              <a:solidFill>
                <a:schemeClr val="bg1"/>
              </a:solidFill>
            </a:endParaRPr>
          </a:p>
        </p:txBody>
      </p:sp>
      <p:cxnSp>
        <p:nvCxnSpPr>
          <p:cNvPr id="14" name="Egyenes összekötő 13"/>
          <p:cNvCxnSpPr/>
          <p:nvPr/>
        </p:nvCxnSpPr>
        <p:spPr>
          <a:xfrm>
            <a:off x="107504" y="3429000"/>
            <a:ext cx="89289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2186794" y="5085184"/>
            <a:ext cx="2617613" cy="1476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67" y="980728"/>
            <a:ext cx="2239773" cy="1492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461" y="1700808"/>
            <a:ext cx="20955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37" y="4496127"/>
            <a:ext cx="2486626" cy="1657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091">
                        <a14:foregroundMark x1="71364" y1="5505" x2="75455" y2="86239"/>
                        <a14:foregroundMark x1="86364" y1="22018" x2="94545" y2="67890"/>
                        <a14:foregroundMark x1="92727" y1="22018" x2="95455" y2="59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05889"/>
            <a:ext cx="20955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92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484</Words>
  <Application>Microsoft Office PowerPoint</Application>
  <PresentationFormat>Diavetítés a képernyőre (4:3 oldalarány)</PresentationFormat>
  <Paragraphs>133</Paragraphs>
  <Slides>22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3" baseType="lpstr">
      <vt:lpstr>Office-téma</vt:lpstr>
      <vt:lpstr>Hivatalos fizetőeszközök az euró bevezetése előtt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Azok az országok, amelyek továbbra is a saját pénznemüket használják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Győri Kitti</dc:creator>
  <cp:lastModifiedBy>Győri Kitti</cp:lastModifiedBy>
  <cp:revision>42</cp:revision>
  <dcterms:created xsi:type="dcterms:W3CDTF">2019-01-09T15:49:13Z</dcterms:created>
  <dcterms:modified xsi:type="dcterms:W3CDTF">2019-01-10T18:58:05Z</dcterms:modified>
</cp:coreProperties>
</file>