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0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0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36576"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3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2286000" y="54008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791456" y="64800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 rot="10800000" flipH="1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5"/>
          <p:cNvSpPr/>
          <p:nvPr/>
        </p:nvSpPr>
        <p:spPr>
          <a:xfrm rot="-5400000" flipH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>
            <a:gsLst>
              <a:gs pos="0">
                <a:srgbClr val="B2004A"/>
              </a:gs>
              <a:gs pos="60000">
                <a:srgbClr val="FF0082"/>
              </a:gs>
              <a:gs pos="100000">
                <a:srgbClr val="FF66A4"/>
              </a:gs>
            </a:gsLst>
            <a:lin ang="15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955632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2619376" y="64809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38" name="Google Shape;38;p5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5"/>
          <p:cNvCxnSpPr/>
          <p:nvPr/>
        </p:nvCxnSpPr>
        <p:spPr>
          <a:xfrm rot="10800000" flipH="1"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600"/>
              <a:buFont typeface="Century Gothic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Összehasonlítás" type="twoTxTwoObj">
  <p:cSld name="TWO_OBJECTS_WITH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  <a:defRPr sz="33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055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57200" y="6480969"/>
            <a:ext cx="4261104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18288" lv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900"/>
              <a:buFont typeface="Century Gothic"/>
              <a:buNone/>
              <a:defRPr sz="29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marL="914400" lvl="1" indent="-385444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278976" y="65562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135856" y="6556248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000"/>
              <a:buFont typeface="Century Gothic"/>
              <a:buNone/>
              <a:defRPr sz="3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0099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108192" y="6556248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1170432" y="6557169"/>
            <a:ext cx="4948072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8B8B8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7;p1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w="9525" cap="rnd" cmpd="sng">
            <a:solidFill>
              <a:srgbClr val="BEBEBE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8;p1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w="9525" cap="rnd" cmpd="sng">
            <a:solidFill>
              <a:srgbClr val="C5C5C5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8EB1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84632" lvl="0" algn="ctr"/>
            <a:r>
              <a:rPr lang="hu-HU" dirty="0" err="1"/>
              <a:t>Natura</a:t>
            </a:r>
            <a:r>
              <a:rPr lang="hu-HU" dirty="0"/>
              <a:t> 2000</a:t>
            </a:r>
            <a:br>
              <a:rPr lang="hu-HU" dirty="0"/>
            </a:br>
            <a:endParaRPr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576" lvl="0" indent="0" algn="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94" name="Google Shape;94;p13" descr="n20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3286124"/>
            <a:ext cx="7284028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>
              <a:buSzPts val="4200"/>
            </a:pPr>
            <a:r>
              <a:rPr lang="en-US" dirty="0"/>
              <a:t>Lake Balaton</a:t>
            </a:r>
            <a:r>
              <a:rPr lang="hu-HU" dirty="0" smtClean="0"/>
              <a:t> (</a:t>
            </a:r>
            <a:r>
              <a:rPr lang="en-US" dirty="0" err="1"/>
              <a:t>Transdanubia</a:t>
            </a:r>
            <a:r>
              <a:rPr lang="hu-HU" dirty="0" smtClean="0"/>
              <a:t>)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>
              <a:spcBef>
                <a:spcPts val="0"/>
              </a:spcBef>
              <a:buSzPts val="2400"/>
              <a:buNone/>
            </a:pPr>
            <a:r>
              <a:rPr lang="en-US" dirty="0"/>
              <a:t>It is </a:t>
            </a:r>
            <a:r>
              <a:rPr lang="hu-HU" smtClean="0"/>
              <a:t>highly</a:t>
            </a:r>
            <a:r>
              <a:rPr lang="en-US" smtClean="0"/>
              <a:t> </a:t>
            </a:r>
            <a:r>
              <a:rPr lang="en-US" dirty="0"/>
              <a:t>protected: The </a:t>
            </a:r>
            <a:r>
              <a:rPr lang="en-US" dirty="0" err="1"/>
              <a:t>Chellig</a:t>
            </a:r>
            <a:r>
              <a:rPr lang="en-US" dirty="0"/>
              <a:t> is the </a:t>
            </a:r>
            <a:r>
              <a:rPr lang="en-US" dirty="0" smtClean="0"/>
              <a:t>“</a:t>
            </a:r>
            <a:r>
              <a:rPr lang="en-US" dirty="0" err="1" smtClean="0"/>
              <a:t>kakalin</a:t>
            </a:r>
            <a:r>
              <a:rPr lang="en-US" dirty="0" smtClean="0"/>
              <a:t>”, </a:t>
            </a:r>
            <a:r>
              <a:rPr lang="en-US" dirty="0"/>
              <a:t>the </a:t>
            </a:r>
            <a:r>
              <a:rPr lang="en-US" dirty="0" smtClean="0"/>
              <a:t>flour “</a:t>
            </a:r>
            <a:r>
              <a:rPr lang="en-US" dirty="0" err="1" smtClean="0"/>
              <a:t>kakalin</a:t>
            </a:r>
            <a:r>
              <a:rPr lang="en-US" dirty="0" smtClean="0"/>
              <a:t>”, </a:t>
            </a:r>
            <a:r>
              <a:rPr lang="en-US" dirty="0"/>
              <a:t>the </a:t>
            </a:r>
            <a:r>
              <a:rPr lang="en-US" dirty="0" err="1"/>
              <a:t>Cucalin</a:t>
            </a:r>
            <a:r>
              <a:rPr lang="en-US" dirty="0"/>
              <a:t>, the marsh blossom, the wading flower and the swamp Gladioli.</a:t>
            </a:r>
          </a:p>
          <a:p>
            <a:pPr marL="448056" lvl="0" indent="-384047">
              <a:spcBef>
                <a:spcPts val="0"/>
              </a:spcBef>
              <a:buSzPts val="2400"/>
              <a:buNone/>
            </a:pPr>
            <a:r>
              <a:rPr lang="en-US" dirty="0"/>
              <a:t>The number of protected, rare and interesting species is several hundred.</a:t>
            </a:r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/>
            <a:r>
              <a:rPr lang="en-US" dirty="0"/>
              <a:t>Lake Balaton</a:t>
            </a:r>
            <a:endParaRPr dirty="0"/>
          </a:p>
        </p:txBody>
      </p:sp>
      <p:pic>
        <p:nvPicPr>
          <p:cNvPr id="155" name="Google Shape;155;p23" descr="Balat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537" y="1347788"/>
            <a:ext cx="4129091" cy="232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 descr="Balatoni-Stran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9058" y="3857628"/>
            <a:ext cx="4929190" cy="2772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hu-HU" dirty="0" smtClean="0"/>
              <a:t>Thank you for your attention!</a:t>
            </a:r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Char char="⦿"/>
            </a:pPr>
            <a:r>
              <a:rPr lang="hu-HU" dirty="0" smtClean="0"/>
              <a:t>Made by: Mercédesz Tóth, Márton Gergely, Luca Nagy              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28596" y="1571612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dirty="0"/>
              <a:t>   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prosperity</a:t>
            </a:r>
            <a:r>
              <a:rPr lang="hu-HU" dirty="0"/>
              <a:t> is </a:t>
            </a:r>
            <a:r>
              <a:rPr lang="hu-HU" dirty="0" err="1"/>
              <a:t>becoming</a:t>
            </a:r>
            <a:r>
              <a:rPr lang="hu-HU" dirty="0"/>
              <a:t> more and more </a:t>
            </a:r>
            <a:r>
              <a:rPr lang="hu-HU" dirty="0" err="1"/>
              <a:t>burdensome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planet.Living</a:t>
            </a:r>
            <a:r>
              <a:rPr lang="hu-HU" dirty="0"/>
              <a:t> </a:t>
            </a:r>
            <a:r>
              <a:rPr lang="hu-HU" dirty="0" err="1"/>
              <a:t>creatures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been</a:t>
            </a:r>
            <a:r>
              <a:rPr lang="hu-HU" dirty="0"/>
              <a:t> </a:t>
            </a:r>
            <a:r>
              <a:rPr lang="hu-HU" dirty="0" err="1"/>
              <a:t>living</a:t>
            </a:r>
            <a:r>
              <a:rPr lang="hu-HU" dirty="0"/>
              <a:t> </a:t>
            </a:r>
            <a:r>
              <a:rPr lang="hu-HU" dirty="0" err="1"/>
              <a:t>together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predators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millions</a:t>
            </a:r>
            <a:r>
              <a:rPr lang="hu-HU" dirty="0"/>
              <a:t> </a:t>
            </a:r>
            <a:r>
              <a:rPr lang="hu-HU" dirty="0" err="1"/>
              <a:t>of</a:t>
            </a:r>
            <a:r>
              <a:rPr lang="hu-HU" dirty="0"/>
              <a:t> </a:t>
            </a:r>
            <a:r>
              <a:rPr lang="hu-HU" dirty="0" err="1"/>
              <a:t>years</a:t>
            </a:r>
            <a:r>
              <a:rPr lang="hu-HU" dirty="0"/>
              <a:t>,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parasites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extreme</a:t>
            </a:r>
            <a:r>
              <a:rPr lang="hu-HU" dirty="0"/>
              <a:t> </a:t>
            </a:r>
            <a:r>
              <a:rPr lang="hu-HU" dirty="0" err="1"/>
              <a:t>weather</a:t>
            </a:r>
            <a:r>
              <a:rPr lang="hu-HU" dirty="0"/>
              <a:t>,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going</a:t>
            </a:r>
            <a:r>
              <a:rPr lang="hu-HU" dirty="0" smtClean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smtClean="0"/>
              <a:t>be </a:t>
            </a:r>
            <a:r>
              <a:rPr lang="hu-HU" dirty="0" err="1" smtClean="0"/>
              <a:t>destroyed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/>
              <a:t>influences</a:t>
            </a:r>
            <a:r>
              <a:rPr lang="hu-HU" dirty="0"/>
              <a:t> </a:t>
            </a: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civilization</a:t>
            </a:r>
            <a:r>
              <a:rPr lang="hu-HU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years</a:t>
            </a:r>
            <a:r>
              <a:rPr lang="hu-HU" dirty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/>
              <a:t>decades</a:t>
            </a:r>
            <a:r>
              <a:rPr lang="hu-H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200"/>
              <a:buFont typeface="Century Gothic"/>
              <a:buNone/>
            </a:pPr>
            <a:r>
              <a:rPr lang="hu-HU" sz="3200" dirty="0" err="1"/>
              <a:t>One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conventions</a:t>
            </a:r>
            <a:r>
              <a:rPr lang="hu-HU" sz="3200" dirty="0"/>
              <a:t> </a:t>
            </a:r>
            <a:r>
              <a:rPr lang="hu-HU" sz="3200" dirty="0" err="1"/>
              <a:t>which</a:t>
            </a:r>
            <a:r>
              <a:rPr lang="hu-HU" sz="3200" dirty="0"/>
              <a:t> </a:t>
            </a:r>
            <a:r>
              <a:rPr lang="hu-HU" sz="3200" dirty="0" smtClean="0"/>
              <a:t>has  </a:t>
            </a:r>
            <a:r>
              <a:rPr lang="hu-HU" sz="3200" dirty="0" err="1"/>
              <a:t>been</a:t>
            </a:r>
            <a:r>
              <a:rPr lang="hu-HU" sz="3200" dirty="0"/>
              <a:t> </a:t>
            </a:r>
            <a:r>
              <a:rPr lang="hu-HU" sz="3200" dirty="0" err="1"/>
              <a:t>established</a:t>
            </a:r>
            <a:r>
              <a:rPr lang="hu-HU" sz="3200" dirty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avoid</a:t>
            </a:r>
            <a:r>
              <a:rPr lang="hu-HU" sz="3200" dirty="0" smtClean="0"/>
              <a:t> </a:t>
            </a:r>
            <a:r>
              <a:rPr lang="hu-HU" sz="3200" dirty="0" err="1" smtClean="0"/>
              <a:t>it</a:t>
            </a:r>
            <a:r>
              <a:rPr lang="hu-HU" sz="3200" dirty="0" smtClean="0"/>
              <a:t> is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Natura</a:t>
            </a:r>
            <a:r>
              <a:rPr lang="hu-HU" sz="3200" dirty="0"/>
              <a:t> 2000 </a:t>
            </a:r>
            <a:r>
              <a:rPr lang="hu-HU" sz="3200" dirty="0" err="1"/>
              <a:t>convention</a:t>
            </a:r>
            <a:r>
              <a:rPr lang="hu-HU" sz="3200" dirty="0"/>
              <a:t>.</a:t>
            </a:r>
            <a:endParaRPr sz="3200"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28596" y="1714488"/>
            <a:ext cx="8258204" cy="474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hu-HU" sz="2800" dirty="0"/>
              <a:t>   The </a:t>
            </a:r>
            <a:r>
              <a:rPr lang="hu-HU" sz="2800" dirty="0" err="1"/>
              <a:t>Natura</a:t>
            </a:r>
            <a:r>
              <a:rPr lang="hu-HU" sz="2800" dirty="0"/>
              <a:t> 2000 </a:t>
            </a:r>
            <a:r>
              <a:rPr lang="hu-HU" sz="2800" dirty="0" smtClean="0"/>
              <a:t>is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network</a:t>
            </a:r>
            <a:r>
              <a:rPr lang="hu-HU" sz="2800" dirty="0" smtClean="0"/>
              <a:t> of </a:t>
            </a:r>
            <a:r>
              <a:rPr lang="hu-HU" sz="2800" dirty="0" err="1" smtClean="0"/>
              <a:t>areas</a:t>
            </a:r>
            <a:r>
              <a:rPr lang="hu-HU" sz="2800" dirty="0" smtClean="0"/>
              <a:t> </a:t>
            </a:r>
            <a:r>
              <a:rPr lang="hu-HU" sz="2800" dirty="0" err="1"/>
              <a:t>to</a:t>
            </a:r>
            <a:r>
              <a:rPr lang="hu-HU" sz="2800" dirty="0"/>
              <a:t> be </a:t>
            </a:r>
            <a:r>
              <a:rPr lang="hu-HU" sz="2800" dirty="0" err="1"/>
              <a:t>designated</a:t>
            </a:r>
            <a:r>
              <a:rPr lang="hu-HU" sz="2800" dirty="0"/>
              <a:t> </a:t>
            </a:r>
            <a:r>
              <a:rPr lang="hu-HU" sz="2800" dirty="0" err="1"/>
              <a:t>under</a:t>
            </a:r>
            <a:r>
              <a:rPr lang="hu-HU" sz="2800" dirty="0"/>
              <a:t> </a:t>
            </a:r>
            <a:r>
              <a:rPr lang="hu-HU" sz="2800" dirty="0" smtClean="0"/>
              <a:t> </a:t>
            </a:r>
            <a:r>
              <a:rPr lang="hu-HU" sz="2800" dirty="0" err="1"/>
              <a:t>two</a:t>
            </a:r>
            <a:r>
              <a:rPr lang="hu-HU" sz="2800" dirty="0"/>
              <a:t> </a:t>
            </a:r>
            <a:r>
              <a:rPr lang="hu-HU" sz="2800" dirty="0" err="1"/>
              <a:t>nature</a:t>
            </a:r>
            <a:r>
              <a:rPr lang="hu-HU" sz="2800" dirty="0"/>
              <a:t> </a:t>
            </a:r>
            <a:r>
              <a:rPr lang="hu-HU" sz="2800" dirty="0" err="1"/>
              <a:t>directives</a:t>
            </a:r>
            <a:r>
              <a:rPr lang="hu-HU" sz="2800" dirty="0"/>
              <a:t> of </a:t>
            </a:r>
            <a:r>
              <a:rPr lang="hu-HU" sz="2800" dirty="0" err="1"/>
              <a:t>the</a:t>
            </a:r>
            <a:r>
              <a:rPr lang="hu-HU" sz="2800" dirty="0"/>
              <a:t> European Union.</a:t>
            </a:r>
            <a:endParaRPr sz="2800" dirty="0"/>
          </a:p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hu-HU" dirty="0"/>
              <a:t>- The </a:t>
            </a:r>
            <a:r>
              <a:rPr lang="hu-HU" dirty="0" err="1"/>
              <a:t>Bird</a:t>
            </a:r>
            <a:r>
              <a:rPr lang="hu-HU" dirty="0"/>
              <a:t> </a:t>
            </a:r>
            <a:r>
              <a:rPr lang="hu-HU" dirty="0" err="1"/>
              <a:t>Protection</a:t>
            </a:r>
            <a:r>
              <a:rPr lang="hu-HU" dirty="0"/>
              <a:t> </a:t>
            </a:r>
            <a:r>
              <a:rPr lang="hu-HU" dirty="0" err="1"/>
              <a:t>directive</a:t>
            </a:r>
            <a:r>
              <a:rPr lang="hu-HU" dirty="0"/>
              <a:t>, </a:t>
            </a:r>
            <a:r>
              <a:rPr lang="hu-HU" dirty="0" err="1"/>
              <a:t>established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1979.</a:t>
            </a:r>
            <a:endParaRPr dirty="0"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u-HU" dirty="0" err="1"/>
              <a:t>-The</a:t>
            </a:r>
            <a:r>
              <a:rPr lang="hu-HU" dirty="0"/>
              <a:t> </a:t>
            </a:r>
            <a:r>
              <a:rPr lang="hu-HU" dirty="0" err="1" smtClean="0"/>
              <a:t>Habitat</a:t>
            </a:r>
            <a:r>
              <a:rPr lang="hu-HU" dirty="0" smtClean="0"/>
              <a:t> </a:t>
            </a:r>
            <a:r>
              <a:rPr lang="hu-HU" dirty="0" err="1"/>
              <a:t>Protection</a:t>
            </a:r>
            <a:r>
              <a:rPr lang="hu-HU" dirty="0"/>
              <a:t> </a:t>
            </a:r>
            <a:r>
              <a:rPr lang="hu-HU" dirty="0" err="1"/>
              <a:t>directive</a:t>
            </a:r>
            <a:r>
              <a:rPr lang="hu-HU" dirty="0"/>
              <a:t>, </a:t>
            </a:r>
            <a:r>
              <a:rPr lang="hu-HU" dirty="0" err="1"/>
              <a:t>established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1979.</a:t>
            </a:r>
            <a:endParaRPr dirty="0"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u-HU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hu-HU"/>
              <a:t>Purpose of the Convention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hu-HU" sz="2775" dirty="0" err="1" smtClean="0"/>
              <a:t>-to</a:t>
            </a:r>
            <a:r>
              <a:rPr lang="hu-HU" sz="2775" dirty="0" smtClean="0"/>
              <a:t> </a:t>
            </a:r>
            <a:r>
              <a:rPr lang="hu-HU" sz="2775" dirty="0" err="1" smtClean="0"/>
              <a:t>create</a:t>
            </a:r>
            <a:r>
              <a:rPr lang="hu-HU" sz="2775" dirty="0" smtClean="0"/>
              <a:t> a </a:t>
            </a:r>
            <a:r>
              <a:rPr lang="hu-HU" sz="2775" dirty="0" err="1" smtClean="0"/>
              <a:t>common</a:t>
            </a:r>
            <a:r>
              <a:rPr lang="hu-HU" sz="2775" dirty="0" smtClean="0"/>
              <a:t> </a:t>
            </a:r>
            <a:r>
              <a:rPr lang="hu-HU" sz="2775" dirty="0" err="1" smtClean="0"/>
              <a:t>environmental</a:t>
            </a:r>
            <a:r>
              <a:rPr lang="hu-HU" sz="2775" dirty="0" smtClean="0"/>
              <a:t> </a:t>
            </a:r>
            <a:r>
              <a:rPr lang="hu-HU" sz="2775" dirty="0" err="1" smtClean="0"/>
              <a:t>protection</a:t>
            </a:r>
            <a:r>
              <a:rPr lang="hu-HU" sz="2775" dirty="0" smtClean="0"/>
              <a:t> policy  </a:t>
            </a:r>
            <a:r>
              <a:rPr lang="hu-HU" sz="2775" dirty="0" err="1" smtClean="0"/>
              <a:t>for</a:t>
            </a:r>
            <a:r>
              <a:rPr lang="hu-HU" sz="2775" dirty="0" smtClean="0"/>
              <a:t> </a:t>
            </a:r>
            <a:r>
              <a:rPr lang="hu-HU" sz="2775" dirty="0" err="1" smtClean="0"/>
              <a:t>Eu</a:t>
            </a:r>
            <a:r>
              <a:rPr lang="hu-HU" sz="2775" dirty="0" smtClean="0"/>
              <a:t> </a:t>
            </a:r>
            <a:r>
              <a:rPr lang="hu-HU" sz="2775" dirty="0" err="1" smtClean="0"/>
              <a:t>members</a:t>
            </a:r>
            <a:endParaRPr lang="hu-HU" sz="2775" dirty="0" smtClean="0"/>
          </a:p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endParaRPr lang="hu-HU" sz="2775" dirty="0"/>
          </a:p>
          <a:p>
            <a:pPr marL="448056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hu-HU" sz="2775" dirty="0" err="1"/>
              <a:t>-</a:t>
            </a:r>
            <a:r>
              <a:rPr lang="hu-HU" sz="2775" dirty="0" err="1" smtClean="0"/>
              <a:t>to</a:t>
            </a:r>
            <a:r>
              <a:rPr lang="hu-HU" sz="2775" dirty="0" smtClean="0"/>
              <a:t> </a:t>
            </a:r>
            <a:r>
              <a:rPr lang="hu-HU" sz="2775" dirty="0" err="1" smtClean="0"/>
              <a:t>ensure</a:t>
            </a:r>
            <a:r>
              <a:rPr lang="hu-HU" sz="2775" dirty="0" smtClean="0"/>
              <a:t> </a:t>
            </a:r>
            <a:r>
              <a:rPr lang="hu-HU" sz="2775" dirty="0" err="1"/>
              <a:t>the</a:t>
            </a:r>
            <a:r>
              <a:rPr lang="hu-HU" sz="2775" dirty="0"/>
              <a:t> </a:t>
            </a:r>
            <a:r>
              <a:rPr lang="hu-HU" sz="2775" dirty="0" err="1"/>
              <a:t>conservation</a:t>
            </a:r>
            <a:r>
              <a:rPr lang="hu-HU" sz="2775" dirty="0"/>
              <a:t> and </a:t>
            </a:r>
            <a:r>
              <a:rPr lang="hu-HU" sz="2775" dirty="0" err="1"/>
              <a:t>the</a:t>
            </a:r>
            <a:r>
              <a:rPr lang="hu-HU" sz="2775" dirty="0"/>
              <a:t> </a:t>
            </a:r>
            <a:r>
              <a:rPr lang="hu-HU" sz="2775" dirty="0" err="1"/>
              <a:t>restoration</a:t>
            </a:r>
            <a:r>
              <a:rPr lang="hu-HU" sz="2775" dirty="0"/>
              <a:t> of </a:t>
            </a:r>
            <a:r>
              <a:rPr lang="hu-HU" sz="2775" dirty="0" err="1"/>
              <a:t>biodiversity</a:t>
            </a:r>
            <a:r>
              <a:rPr lang="hu-HU" sz="2775" dirty="0"/>
              <a:t> </a:t>
            </a:r>
            <a:r>
              <a:rPr lang="hu-HU" sz="2775" dirty="0" err="1"/>
              <a:t>in</a:t>
            </a:r>
            <a:r>
              <a:rPr lang="hu-HU" sz="2775" dirty="0"/>
              <a:t> </a:t>
            </a:r>
            <a:r>
              <a:rPr lang="hu-HU" sz="2775" dirty="0" err="1"/>
              <a:t>the</a:t>
            </a:r>
            <a:r>
              <a:rPr lang="hu-HU" sz="2775" dirty="0"/>
              <a:t> </a:t>
            </a:r>
            <a:r>
              <a:rPr lang="hu-HU" sz="2775" dirty="0" err="1"/>
              <a:t>wild</a:t>
            </a:r>
            <a:r>
              <a:rPr lang="hu-HU" sz="2775" dirty="0"/>
              <a:t> fauna and </a:t>
            </a:r>
            <a:r>
              <a:rPr lang="hu-HU" sz="2775" dirty="0" err="1"/>
              <a:t>flora</a:t>
            </a:r>
            <a:r>
              <a:rPr lang="hu-HU" sz="2775" dirty="0"/>
              <a:t> </a:t>
            </a:r>
            <a:r>
              <a:rPr lang="hu-HU" sz="2775" dirty="0" err="1"/>
              <a:t>through</a:t>
            </a:r>
            <a:r>
              <a:rPr lang="hu-HU" sz="2775" dirty="0"/>
              <a:t> </a:t>
            </a:r>
            <a:r>
              <a:rPr lang="hu-HU" sz="2775" dirty="0" err="1"/>
              <a:t>the</a:t>
            </a:r>
            <a:r>
              <a:rPr lang="hu-HU" sz="2775" dirty="0"/>
              <a:t> </a:t>
            </a:r>
            <a:r>
              <a:rPr lang="hu-HU" sz="2775" dirty="0" err="1"/>
              <a:t>protection</a:t>
            </a:r>
            <a:r>
              <a:rPr lang="hu-HU" sz="2775" dirty="0"/>
              <a:t> of </a:t>
            </a:r>
            <a:r>
              <a:rPr lang="hu-HU" sz="2775" dirty="0" err="1"/>
              <a:t>wildlife</a:t>
            </a:r>
            <a:r>
              <a:rPr lang="hu-HU" sz="2775" dirty="0"/>
              <a:t> and </a:t>
            </a:r>
            <a:r>
              <a:rPr lang="hu-HU" sz="2775" dirty="0" err="1"/>
              <a:t>its</a:t>
            </a:r>
            <a:r>
              <a:rPr lang="hu-HU" sz="2775" dirty="0"/>
              <a:t> </a:t>
            </a:r>
            <a:r>
              <a:rPr lang="hu-HU" sz="2775" dirty="0" err="1"/>
              <a:t>conservation</a:t>
            </a:r>
            <a:r>
              <a:rPr lang="hu-HU" sz="2775" dirty="0"/>
              <a:t> status. </a:t>
            </a:r>
            <a:endParaRPr lang="hu-HU" sz="2775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ctr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2800"/>
              <a:buFont typeface="Century Gothic"/>
              <a:buNone/>
            </a:pPr>
            <a:r>
              <a:rPr lang="hu-HU" sz="2800" dirty="0" err="1"/>
              <a:t>Partnership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elimination</a:t>
            </a:r>
            <a:r>
              <a:rPr lang="hu-HU" sz="2800" dirty="0"/>
              <a:t> of </a:t>
            </a:r>
            <a:r>
              <a:rPr lang="hu-HU" sz="2800" dirty="0" err="1"/>
              <a:t>intoxications</a:t>
            </a:r>
            <a:r>
              <a:rPr lang="hu-HU" sz="2800" dirty="0"/>
              <a:t> </a:t>
            </a:r>
            <a:r>
              <a:rPr lang="hu-HU" sz="2800" dirty="0" err="1"/>
              <a:t>involving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Imperial </a:t>
            </a:r>
            <a:r>
              <a:rPr lang="hu-HU" sz="2800" dirty="0" err="1" smtClean="0"/>
              <a:t>Eagles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(Hungary </a:t>
            </a:r>
            <a:r>
              <a:rPr lang="hu-HU" sz="2800" dirty="0" err="1" smtClean="0"/>
              <a:t>won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„</a:t>
            </a:r>
            <a:r>
              <a:rPr lang="hu-HU" sz="2800" dirty="0" err="1" smtClean="0"/>
              <a:t>Natura</a:t>
            </a:r>
            <a:r>
              <a:rPr lang="hu-HU" sz="2800" dirty="0" smtClean="0"/>
              <a:t> 2000 </a:t>
            </a:r>
            <a:r>
              <a:rPr lang="hu-HU" sz="2800" dirty="0" err="1" smtClean="0"/>
              <a:t>award</a:t>
            </a:r>
            <a:r>
              <a:rPr lang="hu-HU" sz="2800" dirty="0" smtClean="0"/>
              <a:t>”</a:t>
            </a:r>
            <a:r>
              <a:rPr lang="hu-HU" sz="2800" dirty="0" err="1" smtClean="0"/>
              <a:t>in</a:t>
            </a:r>
            <a:r>
              <a:rPr lang="hu-HU" sz="2800" dirty="0" smtClean="0"/>
              <a:t> 2018)</a:t>
            </a:r>
            <a:endParaRPr sz="2800" dirty="0"/>
          </a:p>
        </p:txBody>
      </p:sp>
      <p:pic>
        <p:nvPicPr>
          <p:cNvPr id="118" name="Google Shape;118;p17" descr="Natura2000dij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034" y="1928802"/>
            <a:ext cx="4217190" cy="281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sa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686" y="3786190"/>
            <a:ext cx="4643470" cy="290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200"/>
              <a:buFont typeface="Century Gothic"/>
              <a:buNone/>
            </a:pPr>
            <a:r>
              <a:rPr lang="hu-HU" sz="3200"/>
              <a:t>Natura 2000 in Hungary</a:t>
            </a:r>
            <a:endParaRPr sz="3200"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hu-HU" sz="2400" dirty="0"/>
              <a:t>   21.4%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territory</a:t>
            </a:r>
            <a:r>
              <a:rPr lang="hu-HU" sz="2400" dirty="0"/>
              <a:t> </a:t>
            </a:r>
            <a:r>
              <a:rPr lang="hu-HU" sz="2400" dirty="0" err="1"/>
              <a:t>of</a:t>
            </a:r>
            <a:r>
              <a:rPr lang="hu-HU" sz="2400" dirty="0"/>
              <a:t> Hungary </a:t>
            </a:r>
            <a:r>
              <a:rPr lang="hu-HU" sz="2400" dirty="0" err="1"/>
              <a:t>belongs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Natura</a:t>
            </a:r>
            <a:r>
              <a:rPr lang="hu-HU" sz="2400" dirty="0"/>
              <a:t> 2000 </a:t>
            </a:r>
            <a:r>
              <a:rPr lang="hu-HU" sz="2400" dirty="0" err="1"/>
              <a:t>network</a:t>
            </a:r>
            <a:r>
              <a:rPr lang="hu-HU" sz="2400" dirty="0"/>
              <a:t>. The </a:t>
            </a:r>
            <a:r>
              <a:rPr lang="hu-HU" sz="2400" dirty="0" err="1"/>
              <a:t>domestic</a:t>
            </a:r>
            <a:r>
              <a:rPr lang="hu-HU" sz="2400" dirty="0"/>
              <a:t> </a:t>
            </a:r>
            <a:r>
              <a:rPr lang="hu-HU" sz="2400" dirty="0" err="1"/>
              <a:t>Natura</a:t>
            </a:r>
            <a:r>
              <a:rPr lang="hu-HU" sz="2400" dirty="0"/>
              <a:t> 2000 </a:t>
            </a:r>
            <a:r>
              <a:rPr lang="hu-HU" sz="2400" dirty="0" err="1"/>
              <a:t>network</a:t>
            </a:r>
            <a:r>
              <a:rPr lang="hu-HU" sz="2400" dirty="0"/>
              <a:t> </a:t>
            </a:r>
            <a:r>
              <a:rPr lang="hu-HU" sz="2400" dirty="0" err="1" smtClean="0"/>
              <a:t>involves</a:t>
            </a:r>
            <a:r>
              <a:rPr lang="hu-HU" sz="2400" dirty="0" smtClean="0"/>
              <a:t> </a:t>
            </a:r>
            <a:r>
              <a:rPr lang="hu-HU" sz="2400" dirty="0"/>
              <a:t>46 </a:t>
            </a:r>
            <a:r>
              <a:rPr lang="hu-HU" sz="2400" dirty="0" err="1"/>
              <a:t>habitat</a:t>
            </a:r>
            <a:r>
              <a:rPr lang="hu-HU" sz="2400" dirty="0"/>
              <a:t> </a:t>
            </a:r>
            <a:r>
              <a:rPr lang="hu-HU" sz="2400" dirty="0" err="1" smtClean="0"/>
              <a:t>types</a:t>
            </a:r>
            <a:r>
              <a:rPr lang="hu-HU" sz="2400" dirty="0" smtClean="0"/>
              <a:t>; </a:t>
            </a:r>
            <a:r>
              <a:rPr lang="hu-HU" sz="2400" dirty="0"/>
              <a:t>105 </a:t>
            </a:r>
            <a:r>
              <a:rPr lang="hu-HU" sz="2400" dirty="0" err="1"/>
              <a:t>animal</a:t>
            </a:r>
            <a:r>
              <a:rPr lang="hu-HU" sz="2400" dirty="0"/>
              <a:t> species; </a:t>
            </a:r>
            <a:r>
              <a:rPr lang="hu-HU" sz="2400" dirty="0" smtClean="0"/>
              <a:t>525 </a:t>
            </a:r>
            <a:r>
              <a:rPr lang="hu-HU" sz="2400" dirty="0" err="1"/>
              <a:t>Natura</a:t>
            </a:r>
            <a:r>
              <a:rPr lang="hu-HU" sz="2400" dirty="0"/>
              <a:t> 2000 </a:t>
            </a:r>
            <a:r>
              <a:rPr lang="hu-HU" sz="2400" dirty="0" err="1" smtClean="0"/>
              <a:t>areas</a:t>
            </a:r>
            <a:r>
              <a:rPr lang="hu-HU" sz="2400" dirty="0" smtClean="0"/>
              <a:t>: 105 </a:t>
            </a:r>
            <a:r>
              <a:rPr lang="hu-HU" sz="2400" dirty="0" err="1" smtClean="0"/>
              <a:t>animal</a:t>
            </a:r>
            <a:r>
              <a:rPr lang="hu-HU" sz="2400" dirty="0" smtClean="0"/>
              <a:t> and 56 </a:t>
            </a:r>
            <a:r>
              <a:rPr lang="hu-HU" sz="2400" dirty="0" err="1"/>
              <a:t>Special</a:t>
            </a:r>
            <a:r>
              <a:rPr lang="hu-HU" sz="2400" dirty="0"/>
              <a:t> </a:t>
            </a:r>
            <a:r>
              <a:rPr lang="hu-HU" sz="2400" dirty="0" err="1"/>
              <a:t>bird</a:t>
            </a:r>
            <a:r>
              <a:rPr lang="hu-HU" sz="2400" dirty="0"/>
              <a:t> </a:t>
            </a:r>
            <a:r>
              <a:rPr lang="hu-HU" sz="2400" dirty="0" err="1"/>
              <a:t>Protection</a:t>
            </a:r>
            <a:r>
              <a:rPr lang="hu-HU" sz="2400" dirty="0"/>
              <a:t> (SPA) </a:t>
            </a:r>
            <a:r>
              <a:rPr lang="hu-HU" sz="2400" dirty="0" err="1" smtClean="0"/>
              <a:t>areas</a:t>
            </a:r>
            <a:r>
              <a:rPr lang="hu-HU" sz="2400" dirty="0" smtClean="0"/>
              <a:t>, </a:t>
            </a:r>
            <a:r>
              <a:rPr lang="hu-HU" sz="2400" dirty="0"/>
              <a:t>479 </a:t>
            </a:r>
            <a:r>
              <a:rPr lang="hu-HU" sz="2400" dirty="0" err="1"/>
              <a:t>special</a:t>
            </a:r>
            <a:r>
              <a:rPr lang="hu-HU" sz="2400" dirty="0"/>
              <a:t> </a:t>
            </a:r>
            <a:r>
              <a:rPr lang="hu-HU" sz="2400" dirty="0" err="1"/>
              <a:t>conservation</a:t>
            </a:r>
            <a:r>
              <a:rPr lang="hu-HU" sz="2400" dirty="0"/>
              <a:t> (SCI) </a:t>
            </a:r>
            <a:r>
              <a:rPr lang="hu-HU" sz="2400" dirty="0" err="1" smtClean="0"/>
              <a:t>areas</a:t>
            </a:r>
            <a:r>
              <a:rPr lang="hu-HU" sz="2400" dirty="0" smtClean="0"/>
              <a:t>. </a:t>
            </a:r>
            <a:r>
              <a:rPr lang="hu-HU" sz="2400" dirty="0" err="1" smtClean="0"/>
              <a:t>All</a:t>
            </a:r>
            <a:r>
              <a:rPr lang="hu-HU" sz="2400" dirty="0" smtClean="0"/>
              <a:t> </a:t>
            </a:r>
            <a:r>
              <a:rPr lang="hu-HU" sz="2400" dirty="0" err="1" smtClean="0"/>
              <a:t>t</a:t>
            </a:r>
            <a:r>
              <a:rPr lang="hu-HU" sz="2400" dirty="0" err="1" smtClean="0"/>
              <a:t>he</a:t>
            </a:r>
            <a:r>
              <a:rPr lang="hu-HU" sz="2400" dirty="0" smtClean="0"/>
              <a:t> </a:t>
            </a:r>
            <a:r>
              <a:rPr lang="hu-HU" sz="2400" dirty="0" err="1"/>
              <a:t>domestic</a:t>
            </a:r>
            <a:r>
              <a:rPr lang="hu-HU" sz="2400" dirty="0"/>
              <a:t> </a:t>
            </a:r>
            <a:r>
              <a:rPr lang="hu-HU" sz="2400" dirty="0" err="1"/>
              <a:t>protected</a:t>
            </a:r>
            <a:r>
              <a:rPr lang="hu-HU" sz="2400" dirty="0"/>
              <a:t> </a:t>
            </a:r>
            <a:r>
              <a:rPr lang="hu-HU" sz="2400" dirty="0" err="1"/>
              <a:t>areas</a:t>
            </a:r>
            <a:r>
              <a:rPr lang="hu-HU" sz="2400" dirty="0"/>
              <a:t> </a:t>
            </a:r>
            <a:r>
              <a:rPr lang="hu-HU" sz="2400" dirty="0" err="1"/>
              <a:t>are</a:t>
            </a:r>
            <a:r>
              <a:rPr lang="hu-HU" sz="2400" dirty="0"/>
              <a:t> part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 smtClean="0"/>
              <a:t>network</a:t>
            </a:r>
            <a:r>
              <a:rPr lang="hu-HU" sz="2400" dirty="0" smtClean="0"/>
              <a:t>, </a:t>
            </a:r>
            <a:r>
              <a:rPr lang="hu-HU" sz="2400" dirty="0" err="1"/>
              <a:t>but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total</a:t>
            </a:r>
            <a:r>
              <a:rPr lang="hu-HU" sz="2400" dirty="0"/>
              <a:t> </a:t>
            </a:r>
            <a:r>
              <a:rPr lang="hu-HU" sz="2400" dirty="0" err="1"/>
              <a:t>domestic</a:t>
            </a:r>
            <a:r>
              <a:rPr lang="hu-HU" sz="2400" dirty="0"/>
              <a:t> </a:t>
            </a:r>
            <a:r>
              <a:rPr lang="hu-HU" sz="2400" dirty="0" err="1"/>
              <a:t>Natura</a:t>
            </a:r>
            <a:r>
              <a:rPr lang="hu-HU" sz="2400" dirty="0"/>
              <a:t> 2000 </a:t>
            </a:r>
            <a:r>
              <a:rPr lang="hu-HU" sz="2400" dirty="0" err="1" smtClean="0"/>
              <a:t>network</a:t>
            </a:r>
            <a:r>
              <a:rPr lang="hu-HU" sz="2400" dirty="0"/>
              <a:t> </a:t>
            </a:r>
            <a:r>
              <a:rPr lang="hu-HU" sz="2400" dirty="0" smtClean="0"/>
              <a:t>is </a:t>
            </a:r>
            <a:r>
              <a:rPr lang="hu-HU" sz="2400" dirty="0" err="1" smtClean="0"/>
              <a:t>its</a:t>
            </a:r>
            <a:r>
              <a:rPr lang="hu-HU" sz="2400" dirty="0" smtClean="0"/>
              <a:t> </a:t>
            </a:r>
            <a:r>
              <a:rPr lang="hu-HU" sz="2400" dirty="0" err="1" smtClean="0"/>
              <a:t>double</a:t>
            </a:r>
            <a:r>
              <a:rPr lang="hu-HU" sz="2400" dirty="0"/>
              <a:t>: </a:t>
            </a:r>
            <a:r>
              <a:rPr lang="hu-HU" sz="2400" dirty="0" err="1"/>
              <a:t>forests</a:t>
            </a:r>
            <a:r>
              <a:rPr lang="hu-HU" sz="2400" dirty="0"/>
              <a:t>, </a:t>
            </a:r>
            <a:r>
              <a:rPr lang="hu-HU" sz="2400" dirty="0" err="1"/>
              <a:t>grasslands</a:t>
            </a:r>
            <a:r>
              <a:rPr lang="hu-HU" sz="2400" dirty="0"/>
              <a:t>, </a:t>
            </a:r>
            <a:r>
              <a:rPr lang="hu-HU" sz="2400" dirty="0" err="1"/>
              <a:t>farmed</a:t>
            </a:r>
            <a:r>
              <a:rPr lang="hu-HU" sz="2400" dirty="0"/>
              <a:t> </a:t>
            </a:r>
            <a:r>
              <a:rPr lang="hu-HU" sz="2400" dirty="0" err="1"/>
              <a:t>slits</a:t>
            </a:r>
            <a:r>
              <a:rPr lang="hu-HU" sz="2400" dirty="0"/>
              <a:t> </a:t>
            </a:r>
            <a:r>
              <a:rPr lang="hu-HU" sz="2400" dirty="0" err="1"/>
              <a:t>have</a:t>
            </a:r>
            <a:r>
              <a:rPr lang="hu-HU" sz="2400" dirty="0"/>
              <a:t> </a:t>
            </a:r>
            <a:r>
              <a:rPr lang="hu-HU" sz="2400" dirty="0" err="1"/>
              <a:t>been</a:t>
            </a:r>
            <a:r>
              <a:rPr lang="hu-HU" sz="2400" dirty="0"/>
              <a:t> </a:t>
            </a:r>
            <a:r>
              <a:rPr lang="hu-HU" sz="2400" dirty="0" err="1" smtClean="0"/>
              <a:t>put</a:t>
            </a:r>
            <a:r>
              <a:rPr lang="hu-HU" sz="2400" dirty="0" smtClean="0"/>
              <a:t> </a:t>
            </a:r>
            <a:r>
              <a:rPr lang="hu-HU" sz="2400" dirty="0" err="1" smtClean="0"/>
              <a:t>under</a:t>
            </a:r>
            <a:r>
              <a:rPr lang="hu-HU" sz="2400" dirty="0" smtClean="0"/>
              <a:t> </a:t>
            </a:r>
            <a:r>
              <a:rPr lang="hu-HU" sz="2400" dirty="0" err="1"/>
              <a:t>protection</a:t>
            </a:r>
            <a:r>
              <a:rPr lang="hu-HU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329642" cy="87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hu-HU"/>
              <a:t>In Hungary</a:t>
            </a:r>
            <a:endParaRPr/>
          </a:p>
        </p:txBody>
      </p:sp>
      <p:pic>
        <p:nvPicPr>
          <p:cNvPr id="131" name="Google Shape;131;p19" descr="terkep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7224" y="1357298"/>
            <a:ext cx="753809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hu-HU"/>
              <a:t>Sárvíz (in Vas County)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8056" lvl="0" indent="-384047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dirty="0"/>
              <a:t>-Protects migratory aquatic birds</a:t>
            </a:r>
            <a:endParaRPr dirty="0"/>
          </a:p>
          <a:p>
            <a:pPr marL="448056" lvl="0" indent="-384047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hu-HU" dirty="0"/>
              <a:t>-Preservation of population size of species</a:t>
            </a:r>
            <a:endParaRPr dirty="0"/>
          </a:p>
          <a:p>
            <a:pPr marL="448056" lvl="0" indent="-384047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r>
              <a:rPr lang="hu-HU" sz="2800" dirty="0" smtClean="0"/>
              <a:t>To be treated as priority species in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protection</a:t>
            </a:r>
            <a:r>
              <a:rPr lang="hu-HU" sz="2800" dirty="0" smtClean="0"/>
              <a:t>: big egret, spoonbills, ferruginous, the bluethroat and the moustached warbler.</a:t>
            </a:r>
            <a:endParaRPr dirty="0"/>
          </a:p>
          <a:p>
            <a:pPr marL="448056" lvl="0" indent="-384047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dirty="0"/>
          </a:p>
          <a:p>
            <a:pPr marL="448056" lvl="0" indent="-384047" algn="l" rtl="0">
              <a:spcBef>
                <a:spcPts val="560"/>
              </a:spcBef>
              <a:spcAft>
                <a:spcPts val="0"/>
              </a:spcAft>
              <a:buSzPts val="224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lvl="0" indent="0" algn="l" rtl="0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rPr lang="hu-HU"/>
              <a:t>Sárvíz </a:t>
            </a:r>
            <a:endParaRPr/>
          </a:p>
        </p:txBody>
      </p:sp>
      <p:pic>
        <p:nvPicPr>
          <p:cNvPr id="143" name="Google Shape;143;p21" descr="sárvizpata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0730" y="1428736"/>
            <a:ext cx="6960624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ndület">
  <a:themeElements>
    <a:clrScheme name="Lendület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370</Words>
  <Application>Microsoft Office PowerPoint</Application>
  <PresentationFormat>Diavetítés a képernyőre (4:3 oldalarány)</PresentationFormat>
  <Paragraphs>26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Noto Sans Symbols</vt:lpstr>
      <vt:lpstr>Century Gothic</vt:lpstr>
      <vt:lpstr>Verdana</vt:lpstr>
      <vt:lpstr>Lendület</vt:lpstr>
      <vt:lpstr>Natura 2000 </vt:lpstr>
      <vt:lpstr>PowerPoint bemutató</vt:lpstr>
      <vt:lpstr>One of the conventions which has  been established to avoid it is the Natura 2000 convention.</vt:lpstr>
      <vt:lpstr>Purpose of the Convention</vt:lpstr>
      <vt:lpstr>Partnership for the elimination of intoxications involving the Imperial Eagles (Hungary won the „Natura 2000 award”in 2018)</vt:lpstr>
      <vt:lpstr>Natura 2000 in Hungary</vt:lpstr>
      <vt:lpstr>In Hungary</vt:lpstr>
      <vt:lpstr>Sárvíz (in Vas County)</vt:lpstr>
      <vt:lpstr>Sárvíz </vt:lpstr>
      <vt:lpstr>Lake Balaton (Transdanubia)</vt:lpstr>
      <vt:lpstr>Lake Balaton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problems</dc:title>
  <dc:creator>MSZÁgi</dc:creator>
  <cp:lastModifiedBy>MSZÁgi</cp:lastModifiedBy>
  <cp:revision>12</cp:revision>
  <dcterms:modified xsi:type="dcterms:W3CDTF">2019-05-22T20:12:10Z</dcterms:modified>
</cp:coreProperties>
</file>