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7" r:id="rId1"/>
  </p:sldMasterIdLst>
  <p:notesMasterIdLst>
    <p:notesMasterId r:id="rId12"/>
  </p:notesMasterIdLst>
  <p:sldIdLst>
    <p:sldId id="256" r:id="rId2"/>
    <p:sldId id="264" r:id="rId3"/>
    <p:sldId id="265" r:id="rId4"/>
    <p:sldId id="266" r:id="rId5"/>
    <p:sldId id="257" r:id="rId6"/>
    <p:sldId id="258" r:id="rId7"/>
    <p:sldId id="259" r:id="rId8"/>
    <p:sldId id="260" r:id="rId9"/>
    <p:sldId id="263" r:id="rId10"/>
    <p:sldId id="261"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74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34CF6D-E90D-4717-AACB-F6C6B40A5474}" type="datetimeFigureOut">
              <a:rPr lang="hr-HR" smtClean="0"/>
              <a:t>18.3.2019.</a:t>
            </a:fld>
            <a:endParaRPr lang="hr-H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5BBB92-42E4-4765-ADBA-962AE2EB9587}" type="slidenum">
              <a:rPr lang="hr-HR" smtClean="0"/>
              <a:t>‹#›</a:t>
            </a:fld>
            <a:endParaRPr lang="hr-HR"/>
          </a:p>
        </p:txBody>
      </p:sp>
    </p:spTree>
    <p:extLst>
      <p:ext uri="{BB962C8B-B14F-4D97-AF65-F5344CB8AC3E}">
        <p14:creationId xmlns:p14="http://schemas.microsoft.com/office/powerpoint/2010/main" val="1972070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48A87A34-81AB-432B-8DAE-1953F412C126}" type="datetimeFigureOut">
              <a:rPr lang="en-US" smtClean="0"/>
              <a:pPr/>
              <a:t>3/18/2019</a:t>
            </a:fld>
            <a:endParaRPr lang="en-US" dirty="0"/>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6D22F896-40B5-4ADD-8801-0D06FADFA095}" type="slidenum">
              <a:rPr lang="en-US" smtClean="0"/>
              <a:pPr/>
              <a:t>‹#›</a:t>
            </a:fld>
            <a:endParaRPr lang="en-US" dirty="0"/>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spd="slow">
    <p:wipe/>
  </p:transition>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2" descr="Što je voda?"/>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2" name="Title 1"/>
          <p:cNvSpPr>
            <a:spLocks noGrp="1"/>
          </p:cNvSpPr>
          <p:nvPr>
            <p:ph type="ctrTitle"/>
          </p:nvPr>
        </p:nvSpPr>
        <p:spPr/>
        <p:txBody>
          <a:bodyPr/>
          <a:lstStyle/>
          <a:p>
            <a:r>
              <a:rPr lang="hr-HR" b="1" i="1" dirty="0"/>
              <a:t>WORLD WATER DAY</a:t>
            </a:r>
            <a:endParaRPr lang="hr-HR" b="1" i="1" dirty="0"/>
          </a:p>
        </p:txBody>
      </p:sp>
      <p:pic>
        <p:nvPicPr>
          <p:cNvPr id="5" name="Zvuk vode - pot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1047" y="6028765"/>
            <a:ext cx="609600" cy="609600"/>
          </a:xfrm>
          <a:prstGeom prst="rect">
            <a:avLst/>
          </a:prstGeom>
        </p:spPr>
      </p:pic>
    </p:spTree>
    <p:extLst>
      <p:ext uri="{BB962C8B-B14F-4D97-AF65-F5344CB8AC3E}">
        <p14:creationId xmlns:p14="http://schemas.microsoft.com/office/powerpoint/2010/main" val="170050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8223" y="753036"/>
            <a:ext cx="5634318" cy="5262979"/>
          </a:xfrm>
          <a:prstGeom prst="rect">
            <a:avLst/>
          </a:prstGeom>
          <a:noFill/>
        </p:spPr>
        <p:txBody>
          <a:bodyPr wrap="square" lIns="91440" tIns="45720" rIns="91440" bIns="45720">
            <a:spAutoFit/>
          </a:bodyPr>
          <a:lstStyle/>
          <a:p>
            <a:pPr algn="ctr"/>
            <a:r>
              <a:rPr lang="en-US" sz="4800" dirty="0">
                <a:ln w="0"/>
                <a:effectLst>
                  <a:outerShdw blurRad="38100" dist="19050" dir="2700000" algn="tl" rotWithShape="0">
                    <a:schemeClr val="dk1">
                      <a:alpha val="40000"/>
                    </a:schemeClr>
                  </a:outerShdw>
                </a:effectLst>
              </a:rPr>
              <a:t>"Every drop of water is on an infinite journey through the sky, the ground and the streams, through our lives and back to </a:t>
            </a:r>
            <a:r>
              <a:rPr lang="en-US" sz="4800" dirty="0" smtClean="0">
                <a:ln w="0"/>
                <a:effectLst>
                  <a:outerShdw blurRad="38100" dist="19050" dir="2700000" algn="tl" rotWithShape="0">
                    <a:schemeClr val="dk1">
                      <a:alpha val="40000"/>
                    </a:schemeClr>
                  </a:outerShdw>
                </a:effectLst>
              </a:rPr>
              <a:t>nature</a:t>
            </a:r>
            <a:r>
              <a:rPr lang="hr-HR" sz="4800" smtClean="0">
                <a:ln w="0"/>
                <a:effectLst>
                  <a:outerShdw blurRad="38100" dist="19050" dir="2700000" algn="tl" rotWithShape="0">
                    <a:schemeClr val="dk1">
                      <a:alpha val="40000"/>
                    </a:schemeClr>
                  </a:outerShdw>
                </a:effectLst>
              </a:rPr>
              <a:t>”</a:t>
            </a:r>
            <a:endParaRPr lang="hr-HR" sz="4800" b="0" cap="none" spc="0" dirty="0" smtClean="0">
              <a:ln w="0"/>
              <a:solidFill>
                <a:schemeClr val="tx1"/>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52" r="29608" b="1"/>
          <a:stretch/>
        </p:blipFill>
        <p:spPr>
          <a:xfrm rot="5400000">
            <a:off x="7005707" y="181034"/>
            <a:ext cx="4827494" cy="5135656"/>
          </a:xfrm>
          <a:prstGeom prst="rect">
            <a:avLst/>
          </a:prstGeom>
        </p:spPr>
      </p:pic>
    </p:spTree>
    <p:extLst>
      <p:ext uri="{BB962C8B-B14F-4D97-AF65-F5344CB8AC3E}">
        <p14:creationId xmlns:p14="http://schemas.microsoft.com/office/powerpoint/2010/main" val="1994143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sadržaja 2"/>
          <p:cNvSpPr>
            <a:spLocks noGrp="1"/>
          </p:cNvSpPr>
          <p:nvPr>
            <p:ph idx="1"/>
          </p:nvPr>
        </p:nvSpPr>
        <p:spPr>
          <a:xfrm>
            <a:off x="1162050" y="450850"/>
            <a:ext cx="9879013" cy="5675313"/>
          </a:xfrm>
        </p:spPr>
        <p:txBody>
          <a:bodyPr/>
          <a:lstStyle/>
          <a:p>
            <a:pPr marL="0" indent="0">
              <a:buNone/>
            </a:pPr>
            <a:r>
              <a:rPr lang="en-US" dirty="0"/>
              <a:t>The largest part of our planet's surface is covered with water.</a:t>
            </a:r>
            <a:endParaRPr lang="hr-H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757" y="1687028"/>
            <a:ext cx="3220086" cy="305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2" y="1211660"/>
            <a:ext cx="4427253" cy="332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427" y="3432175"/>
            <a:ext cx="3731288" cy="299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421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7" y="532263"/>
            <a:ext cx="9877777" cy="5593900"/>
          </a:xfrm>
        </p:spPr>
        <p:txBody>
          <a:bodyPr/>
          <a:lstStyle/>
          <a:p>
            <a:pPr marL="0" indent="0">
              <a:buNone/>
            </a:pPr>
            <a:r>
              <a:rPr lang="hr-HR" dirty="0"/>
              <a:t>In various forms ...</a:t>
            </a:r>
            <a:endParaRPr lang="hr-H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285" y="4172306"/>
            <a:ext cx="2725738"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305" y="1229175"/>
            <a:ext cx="2957512"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545" y="3128192"/>
            <a:ext cx="2109788"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6715" y="1229175"/>
            <a:ext cx="2725738"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8690" y="3928269"/>
            <a:ext cx="2957512"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478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ppt_x"/>
                                          </p:val>
                                        </p:tav>
                                        <p:tav tm="100000">
                                          <p:val>
                                            <p:strVal val="#ppt_x"/>
                                          </p:val>
                                        </p:tav>
                                      </p:tavLst>
                                    </p:anim>
                                    <p:anim calcmode="lin" valueType="num">
                                      <p:cBhvr additive="base">
                                        <p:cTn id="3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anim calcmode="lin" valueType="num">
                                      <p:cBhvr additive="base">
                                        <p:cTn id="37" dur="500" fill="hold"/>
                                        <p:tgtEl>
                                          <p:spTgt spid="2054"/>
                                        </p:tgtEl>
                                        <p:attrNameLst>
                                          <p:attrName>ppt_x</p:attrName>
                                        </p:attrNameLst>
                                      </p:cBhvr>
                                      <p:tavLst>
                                        <p:tav tm="0">
                                          <p:val>
                                            <p:strVal val="#ppt_x"/>
                                          </p:val>
                                        </p:tav>
                                        <p:tav tm="100000">
                                          <p:val>
                                            <p:strVal val="#ppt_x"/>
                                          </p:val>
                                        </p:tav>
                                      </p:tavLst>
                                    </p:anim>
                                    <p:anim calcmode="lin" valueType="num">
                                      <p:cBhvr additive="base">
                                        <p:cTn id="38"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7" y="573206"/>
            <a:ext cx="9877777" cy="5552957"/>
          </a:xfrm>
        </p:spPr>
        <p:txBody>
          <a:bodyPr/>
          <a:lstStyle/>
          <a:p>
            <a:r>
              <a:rPr lang="en-US" dirty="0">
                <a:solidFill>
                  <a:schemeClr val="tx1"/>
                </a:solidFill>
                <a:latin typeface="Arial" pitchFamily="34" charset="0"/>
                <a:cs typeface="Arial" pitchFamily="34" charset="0"/>
              </a:rPr>
              <a:t>Earth is about 1.4 billion </a:t>
            </a:r>
            <a:r>
              <a:rPr lang="en-US" dirty="0" smtClean="0">
                <a:solidFill>
                  <a:schemeClr val="tx1"/>
                </a:solidFill>
                <a:latin typeface="Arial" pitchFamily="34" charset="0"/>
                <a:cs typeface="Arial" pitchFamily="34" charset="0"/>
              </a:rPr>
              <a:t>km³ </a:t>
            </a:r>
            <a:r>
              <a:rPr lang="en-US" dirty="0">
                <a:solidFill>
                  <a:schemeClr val="tx1"/>
                </a:solidFill>
                <a:latin typeface="Arial" pitchFamily="34" charset="0"/>
                <a:cs typeface="Arial" pitchFamily="34" charset="0"/>
              </a:rPr>
              <a:t>of water (71% of Earth's surface).</a:t>
            </a:r>
          </a:p>
          <a:p>
            <a:endParaRPr lang="en-US" dirty="0">
              <a:solidFill>
                <a:schemeClr val="tx1"/>
              </a:solidFill>
              <a:latin typeface="Arial" pitchFamily="34" charset="0"/>
              <a:cs typeface="Arial" pitchFamily="34" charset="0"/>
            </a:endParaRPr>
          </a:p>
          <a:p>
            <a:r>
              <a:rPr lang="en-US" dirty="0">
                <a:solidFill>
                  <a:schemeClr val="tx1"/>
                </a:solidFill>
                <a:latin typeface="Arial" pitchFamily="34" charset="0"/>
                <a:cs typeface="Arial" pitchFamily="34" charset="0"/>
              </a:rPr>
              <a:t>Most of them water up to 97.5% of salt water (sea and ocean), fresh water 2.5%, of which &lt;1% of rivers and lakes, 30% of ground water and 69.9% are frozen poles.</a:t>
            </a:r>
          </a:p>
          <a:p>
            <a:endParaRPr lang="en-US" dirty="0">
              <a:solidFill>
                <a:schemeClr val="tx1"/>
              </a:solidFill>
              <a:latin typeface="Arial" pitchFamily="34" charset="0"/>
              <a:cs typeface="Arial" pitchFamily="34" charset="0"/>
            </a:endParaRPr>
          </a:p>
          <a:p>
            <a:r>
              <a:rPr lang="en-US" dirty="0">
                <a:solidFill>
                  <a:schemeClr val="tx1"/>
                </a:solidFill>
                <a:latin typeface="Arial" pitchFamily="34" charset="0"/>
                <a:cs typeface="Arial" pitchFamily="34" charset="0"/>
              </a:rPr>
              <a:t>Only 0.8% of the total water available for human use is 11.2 million </a:t>
            </a:r>
            <a:r>
              <a:rPr lang="en-US" dirty="0" smtClean="0">
                <a:solidFill>
                  <a:schemeClr val="tx1"/>
                </a:solidFill>
                <a:latin typeface="Arial" pitchFamily="34" charset="0"/>
                <a:cs typeface="Arial" pitchFamily="34" charset="0"/>
              </a:rPr>
              <a:t>km³.</a:t>
            </a:r>
            <a:endParaRPr lang="hr-HR" dirty="0"/>
          </a:p>
        </p:txBody>
      </p:sp>
    </p:spTree>
    <p:extLst>
      <p:ext uri="{BB962C8B-B14F-4D97-AF65-F5344CB8AC3E}">
        <p14:creationId xmlns:p14="http://schemas.microsoft.com/office/powerpoint/2010/main" val="181772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2757" y="1064525"/>
            <a:ext cx="9877777" cy="4162568"/>
          </a:xfrm>
        </p:spPr>
        <p:txBody>
          <a:bodyPr>
            <a:normAutofit/>
          </a:bodyPr>
          <a:lstStyle/>
          <a:p>
            <a:r>
              <a:rPr lang="en-US" sz="2800" dirty="0"/>
              <a:t>The World Water Day is celebrated every year on March 22nd.</a:t>
            </a:r>
          </a:p>
          <a:p>
            <a:r>
              <a:rPr lang="en-US" sz="2800" dirty="0"/>
              <a:t>The first important recommendations on water and water resources issues were formulated at the United Nations Conference on Waters, held in Argentina in 1977.</a:t>
            </a:r>
          </a:p>
          <a:p>
            <a:r>
              <a:rPr lang="en-US" sz="2800" dirty="0"/>
              <a:t>Following the United Nations Conference on Environment and Development in Rio de Janeiro, the UN General Assembly resolved on March 22, 1993 to mark March 22 every year as World Water </a:t>
            </a:r>
            <a:r>
              <a:rPr lang="en-US" sz="2800" dirty="0" smtClean="0"/>
              <a:t>Day</a:t>
            </a:r>
            <a:r>
              <a:rPr lang="hr-HR" sz="2800" dirty="0" smtClean="0"/>
              <a:t>.</a:t>
            </a:r>
            <a:endParaRPr lang="hr-HR" sz="2800" dirty="0"/>
          </a:p>
        </p:txBody>
      </p:sp>
    </p:spTree>
    <p:extLst>
      <p:ext uri="{BB962C8B-B14F-4D97-AF65-F5344CB8AC3E}">
        <p14:creationId xmlns:p14="http://schemas.microsoft.com/office/powerpoint/2010/main" val="36614656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8101" y="1151467"/>
            <a:ext cx="9877777" cy="3450696"/>
          </a:xfrm>
        </p:spPr>
        <p:txBody>
          <a:bodyPr>
            <a:normAutofit/>
          </a:bodyPr>
          <a:lstStyle/>
          <a:p>
            <a:endParaRPr lang="hr-HR" sz="2600" dirty="0" smtClean="0"/>
          </a:p>
          <a:p>
            <a:endParaRPr lang="hr-HR" sz="2600" dirty="0"/>
          </a:p>
          <a:p>
            <a:r>
              <a:rPr lang="en-US" sz="2600" dirty="0"/>
              <a:t>On March 22, every year, around the world, special attention has been paid to water and water resources issues, with each year being marked by another motto.</a:t>
            </a:r>
            <a:endParaRPr lang="hr-HR" sz="2600" dirty="0"/>
          </a:p>
          <a:p>
            <a:endParaRPr lang="hr-HR" sz="2800" dirty="0"/>
          </a:p>
        </p:txBody>
      </p:sp>
    </p:spTree>
    <p:extLst>
      <p:ext uri="{BB962C8B-B14F-4D97-AF65-F5344CB8AC3E}">
        <p14:creationId xmlns:p14="http://schemas.microsoft.com/office/powerpoint/2010/main" val="234396171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7110" y="761323"/>
            <a:ext cx="9877777" cy="1079669"/>
          </a:xfrm>
        </p:spPr>
        <p:txBody>
          <a:bodyPr>
            <a:normAutofit/>
          </a:bodyPr>
          <a:lstStyle/>
          <a:p>
            <a:r>
              <a:rPr lang="en-US" sz="2600" dirty="0"/>
              <a:t>The theme of the World Water Day in 2018 was "Water Nature" along with the "Response in Nature" campaign.</a:t>
            </a:r>
            <a:endParaRPr lang="hr-HR" sz="2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485" y="2405930"/>
            <a:ext cx="9897788" cy="3763221"/>
          </a:xfrm>
          <a:prstGeom prst="rect">
            <a:avLst/>
          </a:prstGeom>
          <a:ln>
            <a:noFill/>
          </a:ln>
          <a:effectLst>
            <a:softEdge rad="112500"/>
          </a:effectLst>
        </p:spPr>
      </p:pic>
    </p:spTree>
    <p:extLst>
      <p:ext uri="{BB962C8B-B14F-4D97-AF65-F5344CB8AC3E}">
        <p14:creationId xmlns:p14="http://schemas.microsoft.com/office/powerpoint/2010/main" val="35756354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softEdge rad="112500"/>
          </a:effectLst>
        </p:spPr>
      </p:pic>
      <p:sp>
        <p:nvSpPr>
          <p:cNvPr id="3" name="Content Placeholder 2"/>
          <p:cNvSpPr>
            <a:spLocks noGrp="1"/>
          </p:cNvSpPr>
          <p:nvPr>
            <p:ph idx="1"/>
          </p:nvPr>
        </p:nvSpPr>
        <p:spPr>
          <a:xfrm>
            <a:off x="412130" y="273461"/>
            <a:ext cx="9877777" cy="3450696"/>
          </a:xfrm>
        </p:spPr>
        <p:txBody>
          <a:bodyPr>
            <a:normAutofit/>
          </a:bodyPr>
          <a:lstStyle/>
          <a:p>
            <a:r>
              <a:rPr lang="en-US" sz="2600" b="1" dirty="0">
                <a:solidFill>
                  <a:srgbClr val="FFFF00"/>
                </a:solidFill>
              </a:rPr>
              <a:t>Globally, 70% of water is used for agricultural purposes, 20% uses the industry to produce and produce energy while the remaining 10% is used for domestic use.</a:t>
            </a:r>
          </a:p>
          <a:p>
            <a:r>
              <a:rPr lang="en-US" sz="2600" b="1" dirty="0">
                <a:solidFill>
                  <a:srgbClr val="FFFF00"/>
                </a:solidFill>
              </a:rPr>
              <a:t>Today, 2.1 billion people live without safe drinking water at home, affecting their health and life.</a:t>
            </a:r>
          </a:p>
          <a:p>
            <a:r>
              <a:rPr lang="en-US" sz="2600" b="1" dirty="0">
                <a:solidFill>
                  <a:srgbClr val="FFFF00"/>
                </a:solidFill>
              </a:rPr>
              <a:t>Water in such areas is not protected from pollution because about 80% of waste water returns back to nature.</a:t>
            </a:r>
            <a:endParaRPr lang="hr-HR" sz="2600" dirty="0"/>
          </a:p>
        </p:txBody>
      </p:sp>
    </p:spTree>
    <p:extLst>
      <p:ext uri="{BB962C8B-B14F-4D97-AF65-F5344CB8AC3E}">
        <p14:creationId xmlns:p14="http://schemas.microsoft.com/office/powerpoint/2010/main" val="1760847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67" y="638863"/>
            <a:ext cx="4139453" cy="4369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044" y="915311"/>
            <a:ext cx="5392910" cy="3615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2283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200</TotalTime>
  <Words>322</Words>
  <Application>Microsoft Office PowerPoint</Application>
  <PresentationFormat>Custom</PresentationFormat>
  <Paragraphs>19</Paragraphs>
  <Slides>10</Slides>
  <Notes>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Waveform</vt:lpstr>
      <vt:lpstr>WORLD WATER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SVJETSKI DAN VODA</dc:title>
  <dc:creator>ICON Korisnik</dc:creator>
  <cp:lastModifiedBy>User</cp:lastModifiedBy>
  <cp:revision>9</cp:revision>
  <dcterms:created xsi:type="dcterms:W3CDTF">2019-03-18T16:45:56Z</dcterms:created>
  <dcterms:modified xsi:type="dcterms:W3CDTF">2019-03-18T20:33:56Z</dcterms:modified>
</cp:coreProperties>
</file>