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64" r:id="rId4"/>
    <p:sldId id="265" r:id="rId5"/>
    <p:sldId id="263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06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080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40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926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217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71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256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324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581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3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6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E294F-2BA7-4AF9-A384-5C2A27D3A20B}" type="datetimeFigureOut">
              <a:rPr lang="hr-HR" smtClean="0"/>
              <a:t>15.1.2019.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18262-7C45-4FFB-B9CC-64F43E1A7B7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516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2674960" y="368489"/>
            <a:ext cx="6485960" cy="593677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i="1" dirty="0" smtClean="0">
                <a:solidFill>
                  <a:srgbClr val="000066"/>
                </a:solidFill>
              </a:rPr>
              <a:t>Povijest nastanka Europske unije</a:t>
            </a:r>
            <a:endParaRPr lang="hr-HR" sz="2800" b="1" i="1" dirty="0">
              <a:solidFill>
                <a:srgbClr val="000066"/>
              </a:solidFill>
            </a:endParaRPr>
          </a:p>
        </p:txBody>
      </p:sp>
      <p:pic>
        <p:nvPicPr>
          <p:cNvPr id="5" name="Anthem of Europ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153" y="2041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 smtClean="0">
                <a:solidFill>
                  <a:srgbClr val="000066"/>
                </a:solidFill>
              </a:rPr>
              <a:t>9</a:t>
            </a:r>
            <a:r>
              <a:rPr lang="hr-HR" sz="1400" b="1" i="1" dirty="0">
                <a:solidFill>
                  <a:srgbClr val="000066"/>
                </a:solidFill>
              </a:rPr>
              <a:t>. </a:t>
            </a:r>
            <a:r>
              <a:rPr lang="hr-HR" sz="1400" b="1" i="1" dirty="0" smtClean="0">
                <a:solidFill>
                  <a:srgbClr val="000066"/>
                </a:solidFill>
              </a:rPr>
              <a:t>5. </a:t>
            </a:r>
            <a:r>
              <a:rPr lang="hr-HR" sz="1400" b="1" i="1" dirty="0">
                <a:solidFill>
                  <a:srgbClr val="000066"/>
                </a:solidFill>
              </a:rPr>
              <a:t>1950. – Robert Schuman, francuski ministar vanjskih poslova, u svojem govoru za koji ga je nadahnuo Jean Monnet, predložio je osnivanje Europske zajednice za ugljen i čelik.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 smtClean="0">
                <a:solidFill>
                  <a:srgbClr val="000066"/>
                </a:solidFill>
              </a:rPr>
              <a:t>18. 4. </a:t>
            </a:r>
            <a:r>
              <a:rPr lang="hr-HR" sz="1400" b="1" i="1" dirty="0">
                <a:solidFill>
                  <a:srgbClr val="000066"/>
                </a:solidFill>
              </a:rPr>
              <a:t>1951. – Šest država (Belgija, Francuska, Njemačka, Italija, Luksemburg, Nizozemska) potpisuju u Parizu ugovor o uspostavi Europske zajednice za ugljen i čelik.</a:t>
            </a:r>
          </a:p>
        </p:txBody>
      </p:sp>
    </p:spTree>
    <p:extLst>
      <p:ext uri="{BB962C8B-B14F-4D97-AF65-F5344CB8AC3E}">
        <p14:creationId xmlns:p14="http://schemas.microsoft.com/office/powerpoint/2010/main" val="266117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25. 3. 1957. – Rimski ugovor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321186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4. 1.1960. –Osnivanje Europske udruge slobodne trgovine - EFTA</a:t>
            </a:r>
          </a:p>
        </p:txBody>
      </p:sp>
    </p:spTree>
    <p:extLst>
      <p:ext uri="{BB962C8B-B14F-4D97-AF65-F5344CB8AC3E}">
        <p14:creationId xmlns:p14="http://schemas.microsoft.com/office/powerpoint/2010/main" val="76706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1. 1. 1973. – Danska, Irska i Ujedinjeno Kraljevstvo postajuu članice Europske zajednice.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b="1" i="1" dirty="0">
                <a:solidFill>
                  <a:srgbClr val="000066"/>
                </a:solidFill>
              </a:rPr>
              <a:t>13. </a:t>
            </a:r>
            <a:r>
              <a:rPr lang="hr-HR" sz="1400" b="1" i="1" dirty="0">
                <a:solidFill>
                  <a:srgbClr val="000066"/>
                </a:solidFill>
              </a:rPr>
              <a:t>3.</a:t>
            </a:r>
            <a:r>
              <a:rPr lang="vi-VN" sz="1400" b="1" i="1" dirty="0">
                <a:solidFill>
                  <a:srgbClr val="000066"/>
                </a:solidFill>
              </a:rPr>
              <a:t> 1979. – </a:t>
            </a:r>
            <a:r>
              <a:rPr lang="hr-HR" sz="1400" b="1" i="1" dirty="0">
                <a:solidFill>
                  <a:srgbClr val="000066"/>
                </a:solidFill>
              </a:rPr>
              <a:t>Na snagu stupa europski monetarni </a:t>
            </a:r>
            <a:r>
              <a:rPr lang="hr-HR" sz="1400" b="1" i="1" dirty="0" smtClean="0">
                <a:solidFill>
                  <a:srgbClr val="000066"/>
                </a:solidFill>
              </a:rPr>
              <a:t>sustav.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3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7. – 10. 6. 1979. – Održavaju se prvi izbori za Europski parlament izravnim općim glasovanjem.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1. 1. 1981. – Grčka postaje 10. članica Europske zajednice.</a:t>
            </a:r>
          </a:p>
        </p:txBody>
      </p:sp>
    </p:spTree>
    <p:extLst>
      <p:ext uri="{BB962C8B-B14F-4D97-AF65-F5344CB8AC3E}">
        <p14:creationId xmlns:p14="http://schemas.microsoft.com/office/powerpoint/2010/main" val="25221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1. 1. 1986. – Španjolska i Portugal pristupaju Europskoj zajednici.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9. 11.1989. – Pad Berlinskog zida.</a:t>
            </a:r>
          </a:p>
        </p:txBody>
      </p:sp>
    </p:spTree>
    <p:extLst>
      <p:ext uri="{BB962C8B-B14F-4D97-AF65-F5344CB8AC3E}">
        <p14:creationId xmlns:p14="http://schemas.microsoft.com/office/powerpoint/2010/main" val="33302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19. 6. 1990. – Sporazum iz Schengena o ukidanju graničnih </a:t>
            </a:r>
            <a:r>
              <a:rPr lang="hr-HR" sz="1400" b="1" i="1" dirty="0" smtClean="0">
                <a:solidFill>
                  <a:srgbClr val="000066"/>
                </a:solidFill>
              </a:rPr>
              <a:t>kontrola.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3. 10.1990. – Njemačka je ujedinjena, a Länder bivše istočne Njemačke postaje dijelom EU-a.</a:t>
            </a:r>
          </a:p>
        </p:txBody>
      </p:sp>
    </p:spTree>
    <p:extLst>
      <p:ext uri="{BB962C8B-B14F-4D97-AF65-F5344CB8AC3E}">
        <p14:creationId xmlns:p14="http://schemas.microsoft.com/office/powerpoint/2010/main" val="14946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-Point Star 5"/>
          <p:cNvSpPr/>
          <p:nvPr/>
        </p:nvSpPr>
        <p:spPr>
          <a:xfrm>
            <a:off x="109180" y="-10071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21. 10.1991. –osnivanje Europskoga gospodarskoga područja (EEA).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6321187" y="925138"/>
            <a:ext cx="5636527" cy="563652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i="1" dirty="0">
                <a:solidFill>
                  <a:srgbClr val="000066"/>
                </a:solidFill>
              </a:rPr>
              <a:t>7. 2.1992. – Ugovor u </a:t>
            </a:r>
            <a:r>
              <a:rPr lang="hr-HR" sz="1400" b="1" i="1" dirty="0" smtClean="0">
                <a:solidFill>
                  <a:srgbClr val="000066"/>
                </a:solidFill>
              </a:rPr>
              <a:t>Maastrichtu.</a:t>
            </a:r>
            <a:endParaRPr lang="hr-HR" sz="1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241</Words>
  <Application>Microsoft Office PowerPoint</Application>
  <PresentationFormat>Custom</PresentationFormat>
  <Paragraphs>15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ICON Korisnik</dc:creator>
  <cp:lastModifiedBy>User</cp:lastModifiedBy>
  <cp:revision>14</cp:revision>
  <dcterms:created xsi:type="dcterms:W3CDTF">2019-01-12T15:14:26Z</dcterms:created>
  <dcterms:modified xsi:type="dcterms:W3CDTF">2019-01-15T15:32:50Z</dcterms:modified>
</cp:coreProperties>
</file>