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6" r:id="rId4"/>
    <p:sldId id="260" r:id="rId5"/>
    <p:sldId id="257" r:id="rId6"/>
    <p:sldId id="267" r:id="rId7"/>
    <p:sldId id="261" r:id="rId8"/>
    <p:sldId id="268" r:id="rId9"/>
    <p:sldId id="263" r:id="rId10"/>
    <p:sldId id="269" r:id="rId11"/>
    <p:sldId id="270" r:id="rId12"/>
    <p:sldId id="271" r:id="rId13"/>
    <p:sldId id="272" r:id="rId14"/>
  </p:sldIdLst>
  <p:sldSz cx="9720263" cy="64801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594875-0EA2-4822-B8BE-3899D537E710}" type="slidenum">
              <a:t>‹#›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699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hu-HU"/>
          </a:p>
        </p:txBody>
      </p:sp>
      <p:sp>
        <p:nvSpPr>
          <p:cNvPr id="4" name="Élőfej hely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Dátum hely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08B2C95-EA40-40FC-A4F1-CEB382DE58F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8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hu-H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78244C4-03C2-45A2-96E3-C77FE722CA4B}" type="slidenum">
              <a:t>1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61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FA6E629-7874-425E-AC46-B763B7F0C3C9}" type="slidenum">
              <a:t>2</a:t>
            </a:fld>
            <a:endParaRPr lang="hu-HU"/>
          </a:p>
        </p:txBody>
      </p:sp>
      <p:sp>
        <p:nvSpPr>
          <p:cNvPr id="2" name="Dia számának hely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5AC329A-347E-48F3-A010-841D7ECB848E}" type="slidenum">
              <a:t>2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65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2464732-B57D-4412-BD71-50BF3CDDC9C4}" type="slidenum">
              <a:t>4</a:t>
            </a:fld>
            <a:endParaRPr lang="hu-HU"/>
          </a:p>
        </p:txBody>
      </p:sp>
      <p:sp>
        <p:nvSpPr>
          <p:cNvPr id="2" name="Dia számának hely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55A2E36-2638-4B12-9374-80C377BB4458}" type="slidenum">
              <a:t>4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A93C3650-EFF8-44DA-AA6F-95828F587A29}" type="slidenum">
              <a:t>5</a:t>
            </a:fld>
            <a:endParaRPr lang="hu-HU"/>
          </a:p>
        </p:txBody>
      </p:sp>
      <p:sp>
        <p:nvSpPr>
          <p:cNvPr id="2" name="Dia számának hely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69EAF85-4718-43A1-9F78-FC037F5A4A53}" type="slidenum">
              <a:t>5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73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08B2C95-EA40-40FC-A4F1-CEB382DE58F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18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576FED0-AF5E-4C55-9854-9545A8509A43}" type="slidenum">
              <a:t>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u-HU" b="1">
                <a:solidFill>
                  <a:srgbClr val="000000"/>
                </a:solidFill>
              </a:rPr>
              <a:t>Szükségletek</a:t>
            </a:r>
            <a:r>
              <a:rPr lang="hu-HU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hu-HU" u="sng">
                <a:solidFill>
                  <a:srgbClr val="000000"/>
                </a:solidFill>
              </a:rPr>
              <a:t>Alapvető</a:t>
            </a:r>
            <a:r>
              <a:rPr lang="hu-HU">
                <a:solidFill>
                  <a:srgbClr val="000000"/>
                </a:solidFill>
              </a:rPr>
              <a:t> vagy létszükségletek: éhség, ivás, alvás, feltétlen kielégítendő szükségletek.</a:t>
            </a:r>
          </a:p>
          <a:p>
            <a:pPr lvl="0"/>
            <a:r>
              <a:rPr lang="hu-HU" u="sng">
                <a:solidFill>
                  <a:srgbClr val="000000"/>
                </a:solidFill>
              </a:rPr>
              <a:t>Kulturális és luxusszükségletek</a:t>
            </a:r>
            <a:r>
              <a:rPr lang="hu-HU">
                <a:solidFill>
                  <a:srgbClr val="000000"/>
                </a:solidFill>
              </a:rPr>
              <a:t>, vagyis másodlagos szükségletek: a környezet hatására jelentkezik, kielégítésük gyakran státuszszimbólum, tehát társadalmi szerepe is van (magasabb beosztású embereknek drágább, márkásabb az autója, és más luxuscikkei is vannak).</a:t>
            </a:r>
          </a:p>
          <a:p>
            <a:pPr lvl="0"/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CC87DE7-5A65-4883-8F44-8F9B49E5CA0B}" type="slidenum">
              <a:t>7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21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AA64579-5F1C-46AE-95DB-019423916CAA}" type="slidenum">
              <a:t>9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64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214280" y="1060560"/>
            <a:ext cx="7291440" cy="22557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214280" y="3403440"/>
            <a:ext cx="7291440" cy="156528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A45D1-C81C-4335-BE84-2B7F8D43F68B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82B19-A61B-43CF-A356-AFC5D0BFF88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8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3CAB4B-CB64-46F5-8086-83829DB3398B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FBB702-A076-492E-827B-C2F11457084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5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7047000" y="258840"/>
            <a:ext cx="2185920" cy="553392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485640" y="258840"/>
            <a:ext cx="6408720" cy="5533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40BA9-F478-4BE1-B5D1-1E62981141F4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53AB5-7221-464D-B0CF-83B190DA22B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4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7DE2-5948-40FF-BA1B-055DE5EAF9D9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461D-5210-4D79-A9C7-0242E69AC8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68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86000" y="1516320"/>
            <a:ext cx="8747640" cy="42764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DBE13-8E94-4E15-B6D6-45B3BEA9EFC3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B72D3-2774-46CB-A239-498CD9D62DD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4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3480" y="1616040"/>
            <a:ext cx="8383679" cy="269568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63480" y="4336920"/>
            <a:ext cx="8383679" cy="141768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60ED2A-21A8-4E3F-AFA1-6BA99551F3B3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D1C01-2FB3-4A03-9D8C-F8BFEEFE323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8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85640" y="1515960"/>
            <a:ext cx="4297320" cy="4276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type="title" idx="4294967295"/>
          </p:nvPr>
        </p:nvSpPr>
        <p:spPr>
          <a:xfrm>
            <a:off x="4935600" y="1515960"/>
            <a:ext cx="4297320" cy="4276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DE8166-6916-4811-88FF-C03EB648A398}" type="datetime1">
              <a:rPr lang="hu-HU" smtClean="0"/>
              <a:t>2019.01.14.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40540-DB69-4C05-9477-6CCA74B5BCB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4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9960" y="344520"/>
            <a:ext cx="8383679" cy="125243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69960" y="1589040"/>
            <a:ext cx="4111560" cy="77796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type="title" idx="4294967295"/>
          </p:nvPr>
        </p:nvSpPr>
        <p:spPr>
          <a:xfrm>
            <a:off x="669960" y="2367000"/>
            <a:ext cx="4111560" cy="348156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4921200" y="1589040"/>
            <a:ext cx="4132440" cy="77796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type="title" idx="4294967295"/>
          </p:nvPr>
        </p:nvSpPr>
        <p:spPr>
          <a:xfrm>
            <a:off x="4921200" y="2367000"/>
            <a:ext cx="4132440" cy="348156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4A196D-8F59-40AF-B97F-42D7BCBA52F2}" type="datetime1">
              <a:rPr lang="hu-HU" smtClean="0"/>
              <a:t>2019.01.14.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204BA9-70C8-4A06-B87A-BA7019CD5C7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B76AB6-9E68-4370-9C69-69F35E617FDE}" type="datetime1">
              <a:rPr lang="hu-HU" smtClean="0"/>
              <a:t>2019.01.14.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1BB35-60ED-4604-A4F3-3DAFD681554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9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934FAC-81A3-4453-A70A-418EDACC5379}" type="datetime1">
              <a:rPr lang="hu-HU" smtClean="0"/>
              <a:t>2019.01.14.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D24D5E-D0A2-4235-8255-024E36420FD4}" type="slidenum">
              <a:t>‹#›</a:t>
            </a:fld>
            <a:endParaRPr lang="hu-HU"/>
          </a:p>
        </p:txBody>
      </p:sp>
      <p:sp>
        <p:nvSpPr>
          <p:cNvPr id="5" name="Cím 4"/>
          <p:cNvSpPr txBox="1">
            <a:spLocks noGrp="1"/>
          </p:cNvSpPr>
          <p:nvPr>
            <p:ph type="title" idx="4294967295"/>
          </p:nvPr>
        </p:nvSpPr>
        <p:spPr>
          <a:xfrm>
            <a:off x="486000" y="258480"/>
            <a:ext cx="8747640" cy="10818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zöveg helye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spcAft>
                <a:spcPts val="1417"/>
              </a:spcAft>
              <a:defRPr sz="3200"/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2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9960" y="431640"/>
            <a:ext cx="3135240" cy="15127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132440" y="933480"/>
            <a:ext cx="4921200" cy="46054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669960" y="1944720"/>
            <a:ext cx="3135240" cy="360036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0B91D0-A0E7-4EB4-99A5-8E6E851F06D8}" type="datetime1">
              <a:rPr lang="hu-HU" smtClean="0"/>
              <a:t>2019.01.14.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4440E-549D-45D3-AFC3-58CFB5058DA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9960" y="431640"/>
            <a:ext cx="3135240" cy="15127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title" idx="4294967295"/>
          </p:nvPr>
        </p:nvSpPr>
        <p:spPr>
          <a:xfrm>
            <a:off x="4132440" y="933480"/>
            <a:ext cx="4921200" cy="46054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669960" y="1944720"/>
            <a:ext cx="3135240" cy="360036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E29EC-94AF-4C2F-A542-008E71326AD2}" type="datetime1">
              <a:rPr lang="hu-HU" smtClean="0"/>
              <a:t>2019.01.14.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C8BB4-B970-45AD-AB71-852C4E90ABF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5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/>
            <a:endParaRPr lang="hu-HU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F521240-1408-44D3-B7AB-141ECCAA61AB}" type="datetime1">
              <a:rPr lang="hu-HU" smtClean="0"/>
              <a:t>2019.01.14.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B6ADCD-28B8-43AA-B45B-FA0F48B120C8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lvl="0" algn="ctr" rtl="0" hangingPunct="0">
        <a:buNone/>
        <a:tabLst/>
        <a:defRPr lang="hu-HU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216"/>
        </a:spcAft>
        <a:buNone/>
        <a:tabLst/>
        <a:defRPr lang="hu-HU" sz="274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87605" y="252446"/>
            <a:ext cx="7299859" cy="71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4000" b="1" i="0" strike="noStrike" kern="1200" spc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18"/>
                <a:ea typeface="Microsoft YaHei" pitchFamily="2"/>
                <a:cs typeface="Arial" pitchFamily="2"/>
              </a:rPr>
              <a:t>Háztartások </a:t>
            </a:r>
            <a:r>
              <a:rPr lang="hu-HU" sz="4000" b="1" i="0" strike="noStrike" kern="1200" spc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18"/>
                <a:ea typeface="Microsoft YaHei" pitchFamily="2"/>
                <a:cs typeface="Arial" pitchFamily="2"/>
              </a:rPr>
              <a:t>pénzgazdálkodása</a:t>
            </a:r>
            <a:endParaRPr lang="hu-HU" sz="4000" b="1" i="0" strike="noStrike" kern="1200" spc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44999" y="5270538"/>
            <a:ext cx="3247200" cy="1219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Készítette</a:t>
            </a:r>
            <a:r>
              <a:rPr lang="hu-HU" sz="2400" b="0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Koncz Erika </a:t>
            </a:r>
            <a:r>
              <a:rPr lang="hu-HU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/>
            </a:r>
            <a:br>
              <a:rPr lang="hu-HU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hu-HU" sz="2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Madarász Martin Zsolt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rcRect l="2971" r="1092"/>
          <a:stretch>
            <a:fillRect/>
          </a:stretch>
        </p:blipFill>
        <p:spPr>
          <a:xfrm>
            <a:off x="1866239" y="1101034"/>
            <a:ext cx="5787360" cy="4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54" y="5463479"/>
            <a:ext cx="2728775" cy="7815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0360" cy="64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8059" y="1291509"/>
            <a:ext cx="4672361" cy="309092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Szívesen válaszolunk a kérdéseitekre!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86000" y="146608"/>
            <a:ext cx="8747640" cy="56707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Kiss család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 idx="4294967295"/>
          </p:nvPr>
        </p:nvSpPr>
        <p:spPr>
          <a:xfrm>
            <a:off x="206829" y="814039"/>
            <a:ext cx="9296400" cy="5499675"/>
          </a:xfrm>
        </p:spPr>
        <p:txBody>
          <a:bodyPr numCol="2"/>
          <a:lstStyle/>
          <a:p>
            <a:pPr algn="l"/>
            <a:r>
              <a:rPr lang="hu-HU" sz="1800" dirty="0" smtClean="0"/>
              <a:t>A </a:t>
            </a:r>
            <a:r>
              <a:rPr lang="hu-HU" sz="1800" dirty="0"/>
              <a:t>Kiss családban az édesanya nővérként dolgozik a helyi kórházban. Nettó jövedelme 185.000 Ft/hó.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Az </a:t>
            </a:r>
            <a:r>
              <a:rPr lang="hu-HU" sz="1800" dirty="0"/>
              <a:t>édesapa mérnökként dolgozik a helyi gyárban, fizetése a műszakpótlékkal együtt nettó 250.000 Ft.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A </a:t>
            </a:r>
            <a:r>
              <a:rPr lang="hu-HU" sz="1800" dirty="0"/>
              <a:t>család két gyermeket nevel, melyek után 26.600 Ft. </a:t>
            </a:r>
            <a:r>
              <a:rPr lang="hu-HU" sz="1800" dirty="0" smtClean="0"/>
              <a:t>családi pótlékot kapnak.</a:t>
            </a:r>
            <a:br>
              <a:rPr lang="hu-HU" sz="1800" dirty="0" smtClean="0"/>
            </a:br>
            <a:r>
              <a:rPr lang="hu-HU" sz="1800" dirty="0" smtClean="0"/>
              <a:t>Korábban örököltek </a:t>
            </a:r>
            <a:r>
              <a:rPr lang="hu-HU" sz="1800" dirty="0"/>
              <a:t>egy nyaralót a Balatonnál, amelyet rendszeresen bérbe adnak. Úgy számolják, hogy átlagosan havi 25.000 Ft-hoz </a:t>
            </a:r>
            <a:r>
              <a:rPr lang="hu-HU" sz="1800" dirty="0" smtClean="0"/>
              <a:t>jutnak </a:t>
            </a:r>
            <a:r>
              <a:rPr lang="hu-HU" sz="1800" dirty="0"/>
              <a:t>a bérleti díjból.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		</a:t>
            </a:r>
            <a:r>
              <a:rPr lang="hu-HU" sz="6000" dirty="0" smtClean="0"/>
              <a:t>☺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A </a:t>
            </a:r>
            <a:r>
              <a:rPr lang="hu-HU" sz="2000" dirty="0"/>
              <a:t>család havi kiadásai a </a:t>
            </a:r>
            <a:r>
              <a:rPr lang="hu-HU" sz="2000" dirty="0" smtClean="0"/>
              <a:t>következőek:</a:t>
            </a:r>
            <a:br>
              <a:rPr lang="hu-HU" sz="2000" dirty="0" smtClean="0"/>
            </a:br>
            <a:r>
              <a:rPr lang="hu-HU" sz="2000" dirty="0" smtClean="0"/>
              <a:t>- </a:t>
            </a:r>
            <a:r>
              <a:rPr lang="hu-HU" sz="1800" dirty="0" smtClean="0"/>
              <a:t>lakás- </a:t>
            </a:r>
            <a:r>
              <a:rPr lang="hu-HU" sz="1800" dirty="0"/>
              <a:t>és autóhitel </a:t>
            </a:r>
            <a:r>
              <a:rPr lang="hu-HU" sz="1800" dirty="0" smtClean="0"/>
              <a:t>törlesztése:198.000 Ft/hó</a:t>
            </a:r>
            <a:br>
              <a:rPr lang="hu-HU" sz="1800" dirty="0" smtClean="0"/>
            </a:br>
            <a:r>
              <a:rPr lang="hu-HU" sz="1800" dirty="0" smtClean="0"/>
              <a:t>- villanyszámla:12.500 Ft/hó</a:t>
            </a:r>
            <a:br>
              <a:rPr lang="hu-HU" sz="1800" dirty="0" smtClean="0"/>
            </a:br>
            <a:r>
              <a:rPr lang="hu-HU" sz="1800" dirty="0" smtClean="0"/>
              <a:t>- fűtés:22.000 Ft/hó</a:t>
            </a:r>
            <a:br>
              <a:rPr lang="hu-HU" sz="1800" dirty="0" smtClean="0"/>
            </a:br>
            <a:r>
              <a:rPr lang="hu-HU" sz="1800" dirty="0" smtClean="0"/>
              <a:t>- szülők </a:t>
            </a:r>
            <a:r>
              <a:rPr lang="hu-HU" sz="1800" dirty="0"/>
              <a:t>étkezése a </a:t>
            </a:r>
            <a:r>
              <a:rPr lang="hu-HU" sz="1800" dirty="0" smtClean="0"/>
              <a:t>munkahelyen:35.000 Ft</a:t>
            </a:r>
            <a:br>
              <a:rPr lang="hu-HU" sz="1800" dirty="0" smtClean="0"/>
            </a:br>
            <a:r>
              <a:rPr lang="hu-HU" sz="1800" dirty="0" smtClean="0"/>
              <a:t>- gyerekek </a:t>
            </a:r>
            <a:r>
              <a:rPr lang="hu-HU" sz="1800" dirty="0"/>
              <a:t>étkezése az </a:t>
            </a:r>
            <a:r>
              <a:rPr lang="hu-HU" sz="1800" dirty="0" smtClean="0"/>
              <a:t>iskolában:23.000 Ft</a:t>
            </a:r>
            <a:br>
              <a:rPr lang="hu-HU" sz="1800" dirty="0" smtClean="0"/>
            </a:br>
            <a:r>
              <a:rPr lang="hu-HU" sz="1800" dirty="0" smtClean="0"/>
              <a:t>- utazási </a:t>
            </a:r>
            <a:r>
              <a:rPr lang="hu-HU" sz="1800" dirty="0"/>
              <a:t>költség (benzin, </a:t>
            </a:r>
            <a:r>
              <a:rPr lang="hu-HU" sz="1800" dirty="0" smtClean="0"/>
              <a:t>busz):20.000 Ft</a:t>
            </a:r>
            <a:br>
              <a:rPr lang="hu-HU" sz="1800" dirty="0" smtClean="0"/>
            </a:br>
            <a:r>
              <a:rPr lang="hu-HU" sz="1800" dirty="0" smtClean="0"/>
              <a:t>- élelmiszer vásárlás: </a:t>
            </a:r>
            <a:r>
              <a:rPr lang="hu-HU" sz="1800" dirty="0"/>
              <a:t>24.000 </a:t>
            </a:r>
            <a:r>
              <a:rPr lang="hu-HU" sz="1800" dirty="0" smtClean="0"/>
              <a:t>Ft</a:t>
            </a:r>
            <a:br>
              <a:rPr lang="hu-HU" sz="1800" dirty="0" smtClean="0"/>
            </a:br>
            <a:r>
              <a:rPr lang="hu-HU" sz="1800" dirty="0" smtClean="0"/>
              <a:t>- tisztítószerek</a:t>
            </a:r>
            <a:r>
              <a:rPr lang="hu-HU" sz="1800" dirty="0"/>
              <a:t>, tisztálkodási </a:t>
            </a:r>
            <a:r>
              <a:rPr lang="hu-HU" sz="1800" dirty="0" smtClean="0"/>
              <a:t>szerek:18.000 Ft</a:t>
            </a:r>
            <a:br>
              <a:rPr lang="hu-HU" sz="1800" dirty="0" smtClean="0"/>
            </a:br>
            <a:r>
              <a:rPr lang="hu-HU" sz="1800" dirty="0" smtClean="0"/>
              <a:t>- gyógyszerek</a:t>
            </a:r>
            <a:r>
              <a:rPr lang="hu-HU" sz="1800" dirty="0"/>
              <a:t>, </a:t>
            </a:r>
            <a:r>
              <a:rPr lang="hu-HU" sz="1800" dirty="0" smtClean="0"/>
              <a:t>vitaminok:10.000 Ft</a:t>
            </a:r>
            <a:br>
              <a:rPr lang="hu-HU" sz="1800" dirty="0" smtClean="0"/>
            </a:br>
            <a:r>
              <a:rPr lang="hu-HU" sz="1800" dirty="0" smtClean="0"/>
              <a:t>- kábeltévé </a:t>
            </a:r>
            <a:r>
              <a:rPr lang="hu-HU" sz="1800" dirty="0"/>
              <a:t>és </a:t>
            </a:r>
            <a:r>
              <a:rPr lang="hu-HU" sz="1800" dirty="0" smtClean="0"/>
              <a:t>internet-előfizetés:12.000 Ft</a:t>
            </a:r>
            <a:br>
              <a:rPr lang="hu-HU" sz="1800" dirty="0" smtClean="0"/>
            </a:br>
            <a:r>
              <a:rPr lang="hu-HU" sz="1800" dirty="0" smtClean="0"/>
              <a:t>- komolyzenei koncert-bérlet:4.000 Ft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		</a:t>
            </a:r>
            <a:r>
              <a:rPr lang="hu-HU" sz="6000" dirty="0" smtClean="0">
                <a:sym typeface="Wingdings" panose="05000000000000000000" pitchFamily="2" charset="2"/>
              </a:rPr>
              <a:t></a:t>
            </a:r>
            <a:r>
              <a:rPr lang="hu-HU" sz="5400" dirty="0" smtClean="0">
                <a:sym typeface="Wingdings" panose="05000000000000000000" pitchFamily="2" charset="2"/>
              </a:rPr>
              <a:t> </a:t>
            </a:r>
            <a:endParaRPr lang="hu-HU" sz="5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5650628"/>
            <a:ext cx="2315183" cy="6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48705"/>
              </p:ext>
            </p:extLst>
          </p:nvPr>
        </p:nvGraphicFramePr>
        <p:xfrm>
          <a:off x="1036699" y="119742"/>
          <a:ext cx="7584786" cy="6456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0791"/>
                <a:gridCol w="958799"/>
                <a:gridCol w="2876397"/>
                <a:gridCol w="958799"/>
              </a:tblGrid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Bevételek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Összeg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Kiadások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Összeg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Munkajövedelmek: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435000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Élelmiszerek: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82000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0" dirty="0" smtClean="0">
                          <a:effectLst/>
                        </a:rPr>
                        <a:t>- Anya jövedelme</a:t>
                      </a:r>
                      <a:endParaRPr lang="hu-H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185000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szülők</a:t>
                      </a:r>
                      <a:r>
                        <a:rPr lang="hu-HU" sz="1800" baseline="0" dirty="0" smtClean="0">
                          <a:effectLst/>
                        </a:rPr>
                        <a:t> étkezése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35000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73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0" dirty="0" smtClean="0">
                          <a:effectLst/>
                        </a:rPr>
                        <a:t>- Apa jövedelme</a:t>
                      </a:r>
                      <a:endParaRPr lang="hu-H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250000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gyerekek étkezése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23000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Társadalmi jövedelmek: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26600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</a:t>
                      </a:r>
                      <a:r>
                        <a:rPr lang="hu-HU" sz="1800" baseline="0" dirty="0" smtClean="0">
                          <a:effectLst/>
                        </a:rPr>
                        <a:t> élelmiszer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24000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0" dirty="0" smtClean="0">
                          <a:effectLst/>
                        </a:rPr>
                        <a:t>-</a:t>
                      </a:r>
                      <a:r>
                        <a:rPr lang="hu-HU" sz="1800" b="0" baseline="0" dirty="0" smtClean="0">
                          <a:effectLst/>
                        </a:rPr>
                        <a:t> Családi pótlék</a:t>
                      </a:r>
                      <a:endParaRPr lang="hu-H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26600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Lakásfenntartás, energia: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250500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Egyéb jövedelmek: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25000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villanyszámla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12500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73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0" dirty="0" smtClean="0">
                          <a:effectLst/>
                        </a:rPr>
                        <a:t>- Nyaraló bérleti díja</a:t>
                      </a:r>
                      <a:endParaRPr lang="hu-H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25000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</a:t>
                      </a:r>
                      <a:r>
                        <a:rPr lang="hu-HU" sz="1800" baseline="0" dirty="0" smtClean="0">
                          <a:effectLst/>
                        </a:rPr>
                        <a:t> fűtés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22000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tisztítószer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18000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hiteltörlesztések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198000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Közlekedés: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20000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benzin</a:t>
                      </a:r>
                      <a:r>
                        <a:rPr lang="hu-HU" sz="1800" baseline="0" dirty="0" smtClean="0">
                          <a:effectLst/>
                        </a:rPr>
                        <a:t> és buszbérlet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20000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Hírközlés: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12000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kábeltévé és internet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12000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Kultúra: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4000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komolyzenei koncert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4000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Egészségügy: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10000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gyógyszer</a:t>
                      </a:r>
                      <a:r>
                        <a:rPr lang="hu-HU" sz="1800" baseline="0" dirty="0" smtClean="0">
                          <a:effectLst/>
                        </a:rPr>
                        <a:t> és vitamin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10000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Egyéb: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98000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dirty="0" smtClean="0">
                          <a:effectLst/>
                        </a:rPr>
                        <a:t>- mosógép cseréje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98000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ÖSSZESEN: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486600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ÖSSZESEN: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476500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  <a:tr h="286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EGYENLEG: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b="1" dirty="0" smtClean="0">
                          <a:effectLst/>
                        </a:rPr>
                        <a:t>+10100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7" marR="3628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9600">
            <a:off x="2692800" y="1378449"/>
            <a:ext cx="4334040" cy="433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4" y="5628833"/>
            <a:ext cx="2315183" cy="6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kell gazdálkodni a pénzzel?</a:t>
            </a:r>
            <a:endParaRPr lang="hu-HU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485999" y="1651378"/>
            <a:ext cx="9067433" cy="4141381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sz="2800" b="1" dirty="0" smtClean="0"/>
              <a:t>Mert nincs annyi, amennyit ne tudnánk elkölteni </a:t>
            </a:r>
            <a:r>
              <a:rPr lang="hu-HU" sz="2800" b="1" dirty="0" smtClean="0">
                <a:sym typeface="Wingdings" panose="05000000000000000000" pitchFamily="2" charset="2"/>
              </a:rPr>
              <a:t></a:t>
            </a:r>
            <a:endParaRPr lang="hu-HU" sz="2800" b="1" dirty="0" smtClean="0"/>
          </a:p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sz="2800" b="1" dirty="0" smtClean="0"/>
              <a:t>Mert fontos a </a:t>
            </a:r>
            <a:r>
              <a:rPr lang="hu-HU" sz="2800" b="1" dirty="0"/>
              <a:t>jövedelem helyes </a:t>
            </a:r>
            <a:r>
              <a:rPr lang="hu-HU" sz="2800" b="1" dirty="0" smtClean="0"/>
              <a:t>beosztása</a:t>
            </a:r>
          </a:p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sz="2800" b="1" dirty="0" smtClean="0"/>
              <a:t>Mert biztonságot kell teremtenünk</a:t>
            </a:r>
            <a:endParaRPr lang="hu-HU" sz="2800" b="1" dirty="0"/>
          </a:p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sz="2800" b="1" dirty="0" smtClean="0"/>
              <a:t>Mert meg kell tanítanunk gyermekeinknek is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8" y="5454122"/>
            <a:ext cx="2364728" cy="67727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0" y="163774"/>
            <a:ext cx="8747640" cy="766714"/>
          </a:xfrm>
        </p:spPr>
        <p:txBody>
          <a:bodyPr/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Költségvetés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2227" y="1054225"/>
            <a:ext cx="8747640" cy="4276440"/>
          </a:xfrm>
        </p:spPr>
        <p:txBody>
          <a:bodyPr/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dirty="0" smtClean="0"/>
              <a:t>pénzügyi terv</a:t>
            </a:r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dirty="0" smtClean="0"/>
              <a:t>bevétel vs. kiadás</a:t>
            </a:r>
            <a:endParaRPr lang="hu-HU" dirty="0"/>
          </a:p>
        </p:txBody>
      </p:sp>
      <p:pic>
        <p:nvPicPr>
          <p:cNvPr id="1030" name="Picture 6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7" y="2023446"/>
            <a:ext cx="4500122" cy="41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" y="5454402"/>
            <a:ext cx="236545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5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85639" y="232012"/>
            <a:ext cx="8747640" cy="753066"/>
          </a:xfrm>
        </p:spPr>
        <p:txBody>
          <a:bodyPr/>
          <a:lstStyle/>
          <a:p>
            <a:pPr lvl="0"/>
            <a:r>
              <a:rPr lang="hu-H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Egyszerűen megoldható</a:t>
            </a:r>
            <a:endParaRPr lang="hu-HU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68401" y="1202061"/>
            <a:ext cx="7291800" cy="4276440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5" y="5673937"/>
            <a:ext cx="2364728" cy="677276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581534" y="292221"/>
            <a:ext cx="8747640" cy="766714"/>
          </a:xfrm>
        </p:spPr>
        <p:txBody>
          <a:bodyPr/>
          <a:lstStyle/>
          <a:p>
            <a:pPr lvl="0"/>
            <a:r>
              <a:rPr lang="hu-H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Bevételek</a:t>
            </a:r>
            <a:endParaRPr lang="hu-HU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33464" y="1342193"/>
            <a:ext cx="9131247" cy="3865126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64" y="5595582"/>
            <a:ext cx="2219881" cy="635791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8656"/>
            <a:ext cx="2219881" cy="635791"/>
          </a:xfrm>
          <a:prstGeom prst="rect">
            <a:avLst/>
          </a:prstGeom>
        </p:spPr>
      </p:pic>
      <p:pic>
        <p:nvPicPr>
          <p:cNvPr id="3074" name="Picture 2" descr="KÃ©ptalÃ¡lat a kÃ¶vetkezÅre: âegy fÅre jutÃ³ Ã©ves bruttÃ³ jÃ¶vedelem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164343"/>
            <a:ext cx="9173595" cy="56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0" y="1715400"/>
            <a:ext cx="8881920" cy="274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0" y="5568288"/>
            <a:ext cx="2315183" cy="663086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6000" y="162953"/>
            <a:ext cx="8747640" cy="732769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Kiadások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 idx="4294967295"/>
          </p:nvPr>
        </p:nvSpPr>
        <p:spPr>
          <a:xfrm>
            <a:off x="177421" y="1160060"/>
            <a:ext cx="9389659" cy="4632700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" y="238150"/>
            <a:ext cx="8297838" cy="58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6" y="5792760"/>
            <a:ext cx="2315183" cy="6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Ã©ptalÃ¡lat a kÃ¶vetkezÅre: âeu Ã¡tlagbÃ©r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" y="873457"/>
            <a:ext cx="8875659" cy="49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7089"/>
            <a:ext cx="2315183" cy="663086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86000" y="136773"/>
            <a:ext cx="8747640" cy="724519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Nettó átlagfizetés az EU-ban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128</Words>
  <Application>Microsoft Office PowerPoint</Application>
  <PresentationFormat>Egyéni</PresentationFormat>
  <Paragraphs>121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Lucida Sans Unicode</vt:lpstr>
      <vt:lpstr>Tahoma</vt:lpstr>
      <vt:lpstr>Times New Roman</vt:lpstr>
      <vt:lpstr>Wingdings</vt:lpstr>
      <vt:lpstr>Alapértelmezett</vt:lpstr>
      <vt:lpstr>PowerPoint bemutató</vt:lpstr>
      <vt:lpstr>Miért kell gazdálkodni a pénzzel?</vt:lpstr>
      <vt:lpstr>Költségvetés</vt:lpstr>
      <vt:lpstr>Egyszerűen megoldható</vt:lpstr>
      <vt:lpstr>Bevételek</vt:lpstr>
      <vt:lpstr>PowerPoint bemutató</vt:lpstr>
      <vt:lpstr>Kiadások</vt:lpstr>
      <vt:lpstr>PowerPoint bemutató</vt:lpstr>
      <vt:lpstr>Nettó átlagfizetés az EU-ban</vt:lpstr>
      <vt:lpstr>Szívesen válaszolunk a kérdéseitekre! </vt:lpstr>
      <vt:lpstr>A Kiss család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ERIKA KONCZ</dc:creator>
  <cp:lastModifiedBy>.</cp:lastModifiedBy>
  <cp:revision>22</cp:revision>
  <dcterms:created xsi:type="dcterms:W3CDTF">2018-12-30T09:08:41Z</dcterms:created>
  <dcterms:modified xsi:type="dcterms:W3CDTF">2019-01-14T19:13:23Z</dcterms:modified>
</cp:coreProperties>
</file>