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47427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231121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48107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34434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27785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25636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41558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45569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59149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40637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15101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16707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39903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0754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151338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548751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8015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85BE46-A160-4261-A149-1510643041F4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191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928816"/>
            <a:ext cx="8825658" cy="3329581"/>
          </a:xfrm>
        </p:spPr>
        <p:txBody>
          <a:bodyPr>
            <a:noAutofit/>
          </a:bodyPr>
          <a:lstStyle/>
          <a:p>
            <a:r>
              <a:rPr lang="hu-HU" sz="4800" b="1" dirty="0"/>
              <a:t>Nemzetközi </a:t>
            </a:r>
            <a:r>
              <a:rPr lang="hu-HU" sz="4800" b="1" dirty="0" err="1"/>
              <a:t>biodiverzitás-megőrzésre</a:t>
            </a:r>
            <a:r>
              <a:rPr lang="hu-HU" sz="4800" b="1" dirty="0"/>
              <a:t> törekvő egyezmények</a:t>
            </a:r>
            <a:endParaRPr lang="hu-HU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59870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Készítette:</a:t>
            </a:r>
          </a:p>
          <a:p>
            <a:r>
              <a:rPr lang="hu-HU" dirty="0" err="1" smtClean="0"/>
              <a:t>Fercsik</a:t>
            </a:r>
            <a:r>
              <a:rPr lang="hu-HU" dirty="0" smtClean="0"/>
              <a:t> Botond</a:t>
            </a:r>
          </a:p>
          <a:p>
            <a:r>
              <a:rPr lang="hu-HU" dirty="0" err="1" smtClean="0"/>
              <a:t>Iglai</a:t>
            </a:r>
            <a:r>
              <a:rPr lang="hu-HU" dirty="0" smtClean="0"/>
              <a:t> Zsófi</a:t>
            </a:r>
          </a:p>
          <a:p>
            <a:r>
              <a:rPr lang="hu-HU" dirty="0" err="1" smtClean="0"/>
              <a:t>Tóbi</a:t>
            </a:r>
            <a:r>
              <a:rPr lang="hu-HU" dirty="0" smtClean="0"/>
              <a:t> </a:t>
            </a:r>
            <a:r>
              <a:rPr lang="hu-HU" dirty="0" err="1" smtClean="0"/>
              <a:t>dorina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767332" cy="14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46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Nemzetközi egyezmények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Washingtoni egyezmény (CITES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/>
              <a:t>Berni egyezmény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/>
              <a:t>Riói egyezmény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0740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Washingtoni egyezmény</a:t>
            </a:r>
            <a:r>
              <a:rPr lang="hu-HU" dirty="0"/>
              <a:t> </a:t>
            </a:r>
            <a:r>
              <a:rPr lang="hu-HU" b="1" dirty="0"/>
              <a:t>(CITES)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Célja:</a:t>
            </a:r>
          </a:p>
          <a:p>
            <a:r>
              <a:rPr lang="hu-HU" dirty="0" smtClean="0"/>
              <a:t>Veszélyeztetett fajok kipusztulásának megakadályozása</a:t>
            </a:r>
          </a:p>
          <a:p>
            <a:endParaRPr lang="hu-HU" dirty="0"/>
          </a:p>
          <a:p>
            <a:r>
              <a:rPr lang="hu-HU" dirty="0" smtClean="0"/>
              <a:t>2 listát határoz meg:</a:t>
            </a:r>
          </a:p>
          <a:p>
            <a:r>
              <a:rPr lang="hu-HU" dirty="0" smtClean="0"/>
              <a:t>Különösen </a:t>
            </a:r>
            <a:r>
              <a:rPr lang="hu-HU" dirty="0"/>
              <a:t>veszélyeztetett </a:t>
            </a:r>
            <a:r>
              <a:rPr lang="hu-HU" dirty="0" smtClean="0"/>
              <a:t>fajok</a:t>
            </a:r>
          </a:p>
          <a:p>
            <a:r>
              <a:rPr lang="hu-HU" dirty="0"/>
              <a:t>V</a:t>
            </a:r>
            <a:r>
              <a:rPr lang="hu-HU" dirty="0" smtClean="0"/>
              <a:t>eszélyeztetett </a:t>
            </a:r>
            <a:r>
              <a:rPr lang="hu-HU" dirty="0"/>
              <a:t>fajok</a:t>
            </a:r>
          </a:p>
        </p:txBody>
      </p:sp>
    </p:spTree>
    <p:extLst>
      <p:ext uri="{BB962C8B-B14F-4D97-AF65-F5344CB8AC3E}">
        <p14:creationId xmlns:p14="http://schemas.microsoft.com/office/powerpoint/2010/main" val="2785102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Washingtoni egyezmény</a:t>
            </a:r>
            <a:r>
              <a:rPr lang="hu-HU" dirty="0"/>
              <a:t> </a:t>
            </a:r>
            <a:r>
              <a:rPr lang="hu-HU" b="1" dirty="0"/>
              <a:t>(CITES)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egyezmény vonatkozik:</a:t>
            </a:r>
          </a:p>
          <a:p>
            <a:endParaRPr lang="hu-HU" dirty="0" smtClean="0"/>
          </a:p>
          <a:p>
            <a:pPr lvl="0"/>
            <a:r>
              <a:rPr lang="hu-HU" dirty="0"/>
              <a:t>az élő példányokra</a:t>
            </a:r>
          </a:p>
          <a:p>
            <a:pPr lvl="0"/>
            <a:r>
              <a:rPr lang="hu-HU" dirty="0"/>
              <a:t>a preparátumokra</a:t>
            </a:r>
          </a:p>
          <a:p>
            <a:pPr lvl="0"/>
            <a:r>
              <a:rPr lang="hu-HU" dirty="0"/>
              <a:t>a belőlük készülő dísztárgyakra, használati eszközökre, de akár porrá őrölt részeire is.</a:t>
            </a:r>
          </a:p>
          <a:p>
            <a:endParaRPr lang="hu-HU" dirty="0" smtClean="0"/>
          </a:p>
          <a:p>
            <a:r>
              <a:rPr lang="hu-HU" dirty="0"/>
              <a:t>A két lista nem állandó, a fajok veszélyeztetettsége alapján változik.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8339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Washingtoni egyezmény</a:t>
            </a:r>
            <a:r>
              <a:rPr lang="hu-HU" dirty="0"/>
              <a:t> </a:t>
            </a:r>
            <a:r>
              <a:rPr lang="hu-HU" b="1" dirty="0"/>
              <a:t>(CITES)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1973 márciusában fogadták el</a:t>
            </a:r>
          </a:p>
          <a:p>
            <a:endParaRPr lang="hu-HU" dirty="0"/>
          </a:p>
          <a:p>
            <a:r>
              <a:rPr lang="hu-HU" dirty="0" smtClean="0"/>
              <a:t>1975 júliusában lépett hatályba</a:t>
            </a:r>
          </a:p>
          <a:p>
            <a:endParaRPr lang="hu-HU" dirty="0"/>
          </a:p>
          <a:p>
            <a:r>
              <a:rPr lang="hu-HU" dirty="0" smtClean="0"/>
              <a:t>1985-ben Magyarország is csatlakozott</a:t>
            </a:r>
          </a:p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világméretű megállapodásnak ma már 183 részes fele van, köztük az Európai Unió, és közel 35 ezer faj kereskedelmét szabályozza, illetve esetenként tiltja.</a:t>
            </a:r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8698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Berni egyezmény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1979. Bern</a:t>
            </a:r>
          </a:p>
          <a:p>
            <a:endParaRPr lang="hu-HU" dirty="0"/>
          </a:p>
          <a:p>
            <a:r>
              <a:rPr lang="hu-HU" dirty="0" smtClean="0"/>
              <a:t>1982. óta hatályos</a:t>
            </a:r>
          </a:p>
          <a:p>
            <a:endParaRPr lang="hu-HU" dirty="0"/>
          </a:p>
          <a:p>
            <a:r>
              <a:rPr lang="hu-HU" dirty="0" smtClean="0"/>
              <a:t>Célja:</a:t>
            </a:r>
          </a:p>
          <a:p>
            <a:r>
              <a:rPr lang="hu-HU" dirty="0" smtClean="0"/>
              <a:t>Vadon élő állatok és növények élőhelyeinek védelme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2995">
            <a:off x="7638629" y="1547220"/>
            <a:ext cx="2940019" cy="22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73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Riói egyezmény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1992. július 13. Rio de </a:t>
            </a:r>
            <a:r>
              <a:rPr lang="hu-HU" dirty="0" err="1" smtClean="0"/>
              <a:t>Janeiró-ban</a:t>
            </a:r>
            <a:r>
              <a:rPr lang="hu-HU" dirty="0" smtClean="0"/>
              <a:t> írták alá</a:t>
            </a:r>
          </a:p>
          <a:p>
            <a:endParaRPr lang="hu-HU" dirty="0"/>
          </a:p>
          <a:p>
            <a:r>
              <a:rPr lang="hu-HU" dirty="0" smtClean="0"/>
              <a:t>Célja:</a:t>
            </a:r>
          </a:p>
          <a:p>
            <a:r>
              <a:rPr lang="hu-HU" dirty="0" err="1" smtClean="0"/>
              <a:t>Biodiverzitás</a:t>
            </a:r>
            <a:r>
              <a:rPr lang="hu-HU" smtClean="0"/>
              <a:t> megőrzése</a:t>
            </a:r>
          </a:p>
          <a:p>
            <a:endParaRPr lang="hu-HU" dirty="0" smtClean="0"/>
          </a:p>
          <a:p>
            <a:r>
              <a:rPr lang="hu-HU" dirty="0"/>
              <a:t>A biológiai sokféleségről szóló egyezmény nem klasszikus természetvédelmi egyezmény, hiszen a célkitűzései nem csupán a természetvédelemre utalnak, hanem a társadalom érdekeit közvetlenül szolgáló hasznosításra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542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189</Words>
  <Application>Microsoft Office PowerPoint</Application>
  <PresentationFormat>Egyéni</PresentationFormat>
  <Paragraphs>51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Ion</vt:lpstr>
      <vt:lpstr>Nemzetközi biodiverzitás-megőrzésre törekvő egyezmények</vt:lpstr>
      <vt:lpstr>Nemzetközi egyezmények</vt:lpstr>
      <vt:lpstr>Washingtoni egyezmény (CITES)</vt:lpstr>
      <vt:lpstr>Washingtoni egyezmény (CITES)</vt:lpstr>
      <vt:lpstr>Washingtoni egyezmény (CITES)</vt:lpstr>
      <vt:lpstr>Berni egyezmény</vt:lpstr>
      <vt:lpstr>Riói egyezmény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Helyi problémák</dc:title>
  <dc:creator>Windows-felhasználó</dc:creator>
  <cp:lastModifiedBy>MSZÁgi</cp:lastModifiedBy>
  <cp:revision>18</cp:revision>
  <dcterms:created xsi:type="dcterms:W3CDTF">2019-03-05T16:10:17Z</dcterms:created>
  <dcterms:modified xsi:type="dcterms:W3CDTF">2019-03-13T19:53:55Z</dcterms:modified>
</cp:coreProperties>
</file>