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47427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31121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48107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3443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27785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25636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41558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45569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59149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4063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15101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16707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39903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0754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51338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4875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801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85BE46-A160-4261-A149-1510643041F4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B30F-6F8F-4A83-8B9A-E3A0B0CF0C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191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928816"/>
            <a:ext cx="8825658" cy="3329581"/>
          </a:xfrm>
        </p:spPr>
        <p:txBody>
          <a:bodyPr>
            <a:noAutofit/>
          </a:bodyPr>
          <a:lstStyle/>
          <a:p>
            <a:r>
              <a:rPr lang="hu-HU" sz="4800" b="1" dirty="0"/>
              <a:t>International </a:t>
            </a:r>
            <a:r>
              <a:rPr lang="hu-HU" sz="4800" b="1" dirty="0" err="1"/>
              <a:t>Biodiversity</a:t>
            </a:r>
            <a:r>
              <a:rPr lang="hu-HU" sz="4800" b="1" dirty="0"/>
              <a:t> </a:t>
            </a:r>
            <a:r>
              <a:rPr lang="hu-HU" sz="4800" b="1" dirty="0" err="1"/>
              <a:t>Conventions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98706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 err="1"/>
              <a:t>Made</a:t>
            </a:r>
            <a:r>
              <a:rPr lang="hu-HU" u="sng" dirty="0"/>
              <a:t> </a:t>
            </a:r>
            <a:r>
              <a:rPr lang="hu-HU" u="sng" dirty="0" err="1"/>
              <a:t>by</a:t>
            </a:r>
            <a:r>
              <a:rPr lang="hu-HU" u="sng" dirty="0"/>
              <a:t>:</a:t>
            </a:r>
          </a:p>
          <a:p>
            <a:r>
              <a:rPr lang="hu-HU" dirty="0"/>
              <a:t>Botond </a:t>
            </a:r>
            <a:r>
              <a:rPr lang="hu-HU" dirty="0" err="1"/>
              <a:t>fercsik</a:t>
            </a:r>
            <a:endParaRPr lang="hu-HU" dirty="0"/>
          </a:p>
          <a:p>
            <a:r>
              <a:rPr lang="hu-HU" dirty="0"/>
              <a:t>Zsófi </a:t>
            </a:r>
            <a:r>
              <a:rPr lang="hu-HU" dirty="0" err="1"/>
              <a:t>Iglai</a:t>
            </a:r>
            <a:endParaRPr lang="hu-HU" dirty="0"/>
          </a:p>
          <a:p>
            <a:r>
              <a:rPr lang="hu-HU" dirty="0"/>
              <a:t>Dorina </a:t>
            </a:r>
            <a:r>
              <a:rPr lang="hu-HU" dirty="0" err="1"/>
              <a:t>Tóbi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6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International </a:t>
            </a:r>
            <a:r>
              <a:rPr lang="hu-HU" dirty="0" err="1"/>
              <a:t>Conventions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77790"/>
            <a:ext cx="8946541" cy="4195481"/>
          </a:xfrm>
        </p:spPr>
        <p:txBody>
          <a:bodyPr/>
          <a:lstStyle/>
          <a:p>
            <a:r>
              <a:rPr lang="hu-HU" dirty="0"/>
              <a:t>Washington </a:t>
            </a:r>
            <a:r>
              <a:rPr lang="hu-HU" dirty="0" err="1"/>
              <a:t>Convention</a:t>
            </a:r>
            <a:r>
              <a:rPr lang="hu-HU" dirty="0"/>
              <a:t> (CITES)</a:t>
            </a:r>
          </a:p>
          <a:p>
            <a:endParaRPr lang="hu-HU" dirty="0"/>
          </a:p>
          <a:p>
            <a:r>
              <a:rPr lang="hu-HU" dirty="0"/>
              <a:t>Bern </a:t>
            </a:r>
            <a:r>
              <a:rPr lang="hu-HU" dirty="0" err="1"/>
              <a:t>Convention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Rio </a:t>
            </a:r>
            <a:r>
              <a:rPr lang="hu-HU" dirty="0" err="1"/>
              <a:t>Convention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740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 </a:t>
            </a:r>
            <a:r>
              <a:rPr lang="hu-HU" b="1" dirty="0" err="1"/>
              <a:t>Convention</a:t>
            </a:r>
            <a:r>
              <a:rPr lang="hu-HU" dirty="0"/>
              <a:t> </a:t>
            </a:r>
            <a:r>
              <a:rPr lang="hu-HU" b="1" dirty="0"/>
              <a:t>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5008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err="1"/>
              <a:t>Its</a:t>
            </a:r>
            <a:r>
              <a:rPr lang="hu-HU" u="sng" dirty="0"/>
              <a:t> </a:t>
            </a:r>
            <a:r>
              <a:rPr lang="hu-HU" u="sng" dirty="0" err="1"/>
              <a:t>goal</a:t>
            </a:r>
            <a:r>
              <a:rPr lang="hu-HU" u="sng" dirty="0"/>
              <a:t>:</a:t>
            </a:r>
          </a:p>
          <a:p>
            <a:r>
              <a:rPr lang="hu-HU" dirty="0"/>
              <a:t> </a:t>
            </a:r>
            <a:r>
              <a:rPr lang="hu-HU" dirty="0" err="1"/>
              <a:t>Preventing</a:t>
            </a:r>
            <a:r>
              <a:rPr lang="hu-HU" dirty="0"/>
              <a:t> </a:t>
            </a:r>
            <a:r>
              <a:rPr lang="hu-HU" dirty="0" err="1"/>
              <a:t>endangered</a:t>
            </a:r>
            <a:r>
              <a:rPr lang="hu-HU" dirty="0"/>
              <a:t> species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extinction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u="sng" dirty="0" err="1"/>
              <a:t>Defines</a:t>
            </a:r>
            <a:r>
              <a:rPr lang="hu-HU" u="sng" dirty="0"/>
              <a:t> 2 </a:t>
            </a:r>
            <a:r>
              <a:rPr lang="hu-HU" u="sng" dirty="0" err="1"/>
              <a:t>lists</a:t>
            </a:r>
            <a:r>
              <a:rPr lang="hu-HU" u="sng" dirty="0"/>
              <a:t>:</a:t>
            </a:r>
          </a:p>
          <a:p>
            <a:r>
              <a:rPr lang="hu-HU" altLang="hu-HU" dirty="0" err="1"/>
              <a:t>Particulary</a:t>
            </a:r>
            <a:r>
              <a:rPr lang="hu-HU" altLang="hu-HU" dirty="0"/>
              <a:t> </a:t>
            </a:r>
            <a:r>
              <a:rPr lang="hu-HU" altLang="hu-HU" dirty="0" err="1"/>
              <a:t>endangered</a:t>
            </a:r>
            <a:r>
              <a:rPr lang="hu-HU" altLang="hu-HU" dirty="0"/>
              <a:t> species</a:t>
            </a:r>
            <a:r>
              <a:rPr lang="hu-HU" altLang="hu-HU" sz="700" dirty="0"/>
              <a:t> </a:t>
            </a:r>
            <a:endParaRPr lang="hu-HU" altLang="hu-HU" sz="1600" dirty="0">
              <a:latin typeface="Arial" panose="020B0604020202020204" pitchFamily="34" charset="0"/>
            </a:endParaRPr>
          </a:p>
          <a:p>
            <a:r>
              <a:rPr lang="hu-HU" dirty="0" err="1"/>
              <a:t>Endangered</a:t>
            </a:r>
            <a:r>
              <a:rPr lang="hu-HU" dirty="0"/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2785102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 </a:t>
            </a:r>
            <a:r>
              <a:rPr lang="hu-HU" b="1" dirty="0" err="1"/>
              <a:t>Convention</a:t>
            </a:r>
            <a:r>
              <a:rPr lang="hu-HU" b="1" dirty="0"/>
              <a:t> 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0184" y="2440845"/>
            <a:ext cx="8188469" cy="4195481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The </a:t>
            </a:r>
            <a:r>
              <a:rPr lang="hu-HU" u="sng" dirty="0" err="1"/>
              <a:t>Convention</a:t>
            </a:r>
            <a:r>
              <a:rPr lang="hu-HU" u="sng" dirty="0"/>
              <a:t> </a:t>
            </a:r>
            <a:r>
              <a:rPr lang="hu-HU" u="sng" dirty="0" err="1"/>
              <a:t>applies</a:t>
            </a:r>
            <a:r>
              <a:rPr lang="hu-HU" u="sng" dirty="0"/>
              <a:t> </a:t>
            </a:r>
            <a:r>
              <a:rPr lang="hu-HU" u="sng" dirty="0" err="1"/>
              <a:t>to</a:t>
            </a:r>
            <a:r>
              <a:rPr lang="hu-HU" u="sng" dirty="0"/>
              <a:t>:</a:t>
            </a:r>
          </a:p>
          <a:p>
            <a:pPr lvl="0"/>
            <a:r>
              <a:rPr lang="hu-HU" dirty="0" smtClean="0"/>
              <a:t> </a:t>
            </a:r>
            <a:r>
              <a:rPr lang="hu-HU" dirty="0" err="1"/>
              <a:t>live</a:t>
            </a:r>
            <a:r>
              <a:rPr lang="hu-HU" dirty="0"/>
              <a:t> </a:t>
            </a:r>
            <a:r>
              <a:rPr lang="hu-HU" dirty="0" err="1"/>
              <a:t>specimens</a:t>
            </a:r>
            <a:endParaRPr lang="hu-HU" dirty="0"/>
          </a:p>
          <a:p>
            <a:pPr lvl="0"/>
            <a:r>
              <a:rPr lang="hu-HU" dirty="0" smtClean="0"/>
              <a:t> </a:t>
            </a:r>
            <a:r>
              <a:rPr lang="hu-HU" dirty="0" err="1"/>
              <a:t>preparations</a:t>
            </a:r>
            <a:endParaRPr lang="hu-HU" dirty="0"/>
          </a:p>
          <a:p>
            <a:r>
              <a:rPr lang="hu-HU" dirty="0" smtClean="0"/>
              <a:t> </a:t>
            </a:r>
            <a:r>
              <a:rPr lang="hu-HU" dirty="0" err="1"/>
              <a:t>ornaments</a:t>
            </a:r>
            <a:r>
              <a:rPr lang="hu-HU" dirty="0"/>
              <a:t>, </a:t>
            </a:r>
            <a:r>
              <a:rPr lang="hu-HU" dirty="0" err="1" smtClean="0"/>
              <a:t>consumer</a:t>
            </a:r>
            <a:r>
              <a:rPr lang="hu-HU" dirty="0" smtClean="0"/>
              <a:t> </a:t>
            </a:r>
            <a:r>
              <a:rPr lang="hu-HU" dirty="0" err="1" smtClean="0"/>
              <a:t>goods</a:t>
            </a:r>
            <a:r>
              <a:rPr lang="hu-HU" dirty="0" smtClean="0"/>
              <a:t> made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powdered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	The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lists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permanent</a:t>
            </a:r>
            <a:r>
              <a:rPr lang="hu-HU" dirty="0"/>
              <a:t>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varying</a:t>
            </a:r>
            <a:r>
              <a:rPr lang="hu-HU" dirty="0" smtClean="0"/>
              <a:t>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	</a:t>
            </a:r>
            <a:r>
              <a:rPr lang="hu-HU" dirty="0" err="1"/>
              <a:t>threat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species.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339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Washington </a:t>
            </a:r>
            <a:r>
              <a:rPr lang="hu-HU" b="1" dirty="0" err="1"/>
              <a:t>Convention</a:t>
            </a:r>
            <a:r>
              <a:rPr lang="hu-HU" dirty="0"/>
              <a:t> </a:t>
            </a:r>
            <a:r>
              <a:rPr lang="hu-HU" b="1" dirty="0"/>
              <a:t>(CITES)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3" y="2052918"/>
            <a:ext cx="7782070" cy="4195481"/>
          </a:xfrm>
        </p:spPr>
        <p:txBody>
          <a:bodyPr/>
          <a:lstStyle/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adopted</a:t>
            </a:r>
            <a:r>
              <a:rPr lang="hu-HU" dirty="0"/>
              <a:t> in </a:t>
            </a:r>
            <a:r>
              <a:rPr lang="hu-HU" dirty="0" err="1"/>
              <a:t>March</a:t>
            </a:r>
            <a:r>
              <a:rPr lang="hu-HU" dirty="0"/>
              <a:t> 1973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became</a:t>
            </a:r>
            <a:r>
              <a:rPr lang="hu-HU" dirty="0"/>
              <a:t> </a:t>
            </a:r>
            <a:r>
              <a:rPr lang="hu-HU" dirty="0" err="1"/>
              <a:t>effective</a:t>
            </a:r>
            <a:r>
              <a:rPr lang="hu-HU" dirty="0"/>
              <a:t> in </a:t>
            </a:r>
            <a:r>
              <a:rPr lang="hu-HU" dirty="0" err="1"/>
              <a:t>July</a:t>
            </a:r>
            <a:r>
              <a:rPr lang="hu-HU" dirty="0"/>
              <a:t> 1975</a:t>
            </a:r>
          </a:p>
          <a:p>
            <a:endParaRPr lang="hu-HU" dirty="0"/>
          </a:p>
          <a:p>
            <a:r>
              <a:rPr lang="hu-HU" dirty="0"/>
              <a:t>In 1985 Hungary </a:t>
            </a:r>
            <a:r>
              <a:rPr lang="hu-HU" dirty="0" err="1"/>
              <a:t>joined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en-US" dirty="0"/>
              <a:t>The global agreement now has 183 parties, including the European Union, and regulates or, in some cases, prohibits the trade of nearly 35,000 species.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8698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Bern </a:t>
            </a:r>
            <a:r>
              <a:rPr lang="hu-HU" b="1" dirty="0" err="1"/>
              <a:t>Convention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422373"/>
            <a:ext cx="8946541" cy="4195481"/>
          </a:xfrm>
        </p:spPr>
        <p:txBody>
          <a:bodyPr/>
          <a:lstStyle/>
          <a:p>
            <a:r>
              <a:rPr lang="hu-HU" dirty="0"/>
              <a:t>1979. Bern</a:t>
            </a:r>
          </a:p>
          <a:p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became</a:t>
            </a:r>
            <a:r>
              <a:rPr lang="hu-HU" dirty="0"/>
              <a:t> </a:t>
            </a:r>
            <a:r>
              <a:rPr lang="hu-HU" dirty="0" err="1"/>
              <a:t>effective</a:t>
            </a:r>
            <a:r>
              <a:rPr lang="hu-HU" dirty="0"/>
              <a:t> in1982.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u="sng" dirty="0" err="1"/>
              <a:t>Its</a:t>
            </a:r>
            <a:r>
              <a:rPr lang="hu-HU" u="sng" dirty="0"/>
              <a:t> </a:t>
            </a:r>
            <a:r>
              <a:rPr lang="hu-HU" u="sng" dirty="0" err="1"/>
              <a:t>goal</a:t>
            </a:r>
            <a:r>
              <a:rPr lang="hu-HU" u="sng" dirty="0"/>
              <a:t>:</a:t>
            </a:r>
          </a:p>
          <a:p>
            <a:r>
              <a:rPr lang="en-US" dirty="0"/>
              <a:t>Protecting the habitat of wildlife and plants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2995">
            <a:off x="7638629" y="1547220"/>
            <a:ext cx="2940019" cy="22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3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Rio </a:t>
            </a:r>
            <a:r>
              <a:rPr lang="hu-HU" b="1" dirty="0" err="1"/>
              <a:t>Convention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0258" y="2330009"/>
            <a:ext cx="7458797" cy="4195481"/>
          </a:xfrm>
        </p:spPr>
        <p:txBody>
          <a:bodyPr/>
          <a:lstStyle/>
          <a:p>
            <a:r>
              <a:rPr lang="hu-HU" dirty="0"/>
              <a:t>J</a:t>
            </a:r>
            <a:r>
              <a:rPr lang="pt-BR" dirty="0"/>
              <a:t>uly 13, 1992, signed in Rio de Janeiro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 err="1"/>
              <a:t>Its</a:t>
            </a:r>
            <a:r>
              <a:rPr lang="hu-HU" u="sng" dirty="0"/>
              <a:t> </a:t>
            </a:r>
            <a:r>
              <a:rPr lang="hu-HU" u="sng" dirty="0" err="1"/>
              <a:t>goal</a:t>
            </a:r>
            <a:r>
              <a:rPr lang="hu-HU" u="sng" dirty="0"/>
              <a:t>:</a:t>
            </a:r>
          </a:p>
          <a:p>
            <a:r>
              <a:rPr lang="hu-HU" dirty="0" err="1"/>
              <a:t>Preserving</a:t>
            </a:r>
            <a:r>
              <a:rPr lang="hu-HU" dirty="0"/>
              <a:t> </a:t>
            </a:r>
            <a:r>
              <a:rPr lang="hu-HU" dirty="0" err="1"/>
              <a:t>biodiversity</a:t>
            </a:r>
            <a:endParaRPr lang="hu-HU" dirty="0"/>
          </a:p>
          <a:p>
            <a:r>
              <a:rPr lang="en-US" dirty="0"/>
              <a:t>The Convention on Biological Diversity is not a classic nature conservation convention, as its objectives are not just about nature conservation, but about exploitation directly for the benefit of society.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42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217CE11-03FC-484B-AD70-E51CA615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20" y="2475481"/>
            <a:ext cx="9404723" cy="1400530"/>
          </a:xfrm>
        </p:spPr>
        <p:txBody>
          <a:bodyPr/>
          <a:lstStyle/>
          <a:p>
            <a:r>
              <a:rPr lang="en-US" sz="4800" b="1" dirty="0"/>
              <a:t>Thank you for your attention</a:t>
            </a:r>
            <a:r>
              <a:rPr lang="hu-HU" sz="4800" b="1" dirty="0"/>
              <a:t>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E7B115E-3D7C-4EB4-927F-34614F6D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820" y="4350327"/>
            <a:ext cx="2858471" cy="79079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97360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203</Words>
  <Application>Microsoft Office PowerPoint</Application>
  <PresentationFormat>Egyéni</PresentationFormat>
  <Paragraphs>47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Ion</vt:lpstr>
      <vt:lpstr>International Biodiversity Conventions</vt:lpstr>
      <vt:lpstr>International Conventions</vt:lpstr>
      <vt:lpstr>Washington Convention (CITES)</vt:lpstr>
      <vt:lpstr>Washington Convention (CITES)</vt:lpstr>
      <vt:lpstr>Washington Convention (CITES)</vt:lpstr>
      <vt:lpstr>Bern Convention</vt:lpstr>
      <vt:lpstr>Rio Convention 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Windows-felhasználó</dc:creator>
  <cp:lastModifiedBy>MSZÁgi</cp:lastModifiedBy>
  <cp:revision>25</cp:revision>
  <dcterms:created xsi:type="dcterms:W3CDTF">2019-03-05T16:10:17Z</dcterms:created>
  <dcterms:modified xsi:type="dcterms:W3CDTF">2019-03-16T13:38:24Z</dcterms:modified>
</cp:coreProperties>
</file>