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media1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3" r:id="rId7"/>
    <p:sldId id="262" r:id="rId8"/>
    <p:sldId id="261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FF00"/>
    <a:srgbClr val="E6E6E6"/>
    <a:srgbClr val="15670F"/>
    <a:srgbClr val="197511"/>
    <a:srgbClr val="68BB12"/>
    <a:srgbClr val="0AC1F7"/>
    <a:srgbClr val="87F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4" d="100"/>
          <a:sy n="84" d="100"/>
        </p:scale>
        <p:origin x="-180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872E4ADF-457B-4DF2-A5D7-ED8D123B4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="" xmlns:a16="http://schemas.microsoft.com/office/drawing/2014/main" id="{81FF2B2D-C565-4E9A-8CD6-B31B9BBA01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6EC3A9E2-8239-445A-8405-982A096F4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E4123-A365-41FF-8478-E183C56E423E}" type="datetimeFigureOut">
              <a:rPr lang="hu-HU" smtClean="0"/>
              <a:t>2019.03.18.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73CD43F8-7C52-41FE-8BE5-B5B86DBE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C536B854-B167-43EC-B99E-C7875CD1B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43DB0-2753-4B18-9787-F0799EE6E0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152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1E507D12-1A3E-4EB7-B9F7-E6BBC03C9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="" xmlns:a16="http://schemas.microsoft.com/office/drawing/2014/main" id="{9D88DDFB-4795-4B22-B844-BC1B3772E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F2D2EC20-4BC7-410C-B80D-541B5CBC5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E4123-A365-41FF-8478-E183C56E423E}" type="datetimeFigureOut">
              <a:rPr lang="hu-HU" smtClean="0"/>
              <a:t>2019.03.18.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FF770734-82BF-45CE-8CAD-E6BC2A13B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02D8470F-6347-4A97-BBC8-8A19404FF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43DB0-2753-4B18-9787-F0799EE6E0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5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="" xmlns:a16="http://schemas.microsoft.com/office/drawing/2014/main" id="{2FE5D4D2-5683-43A2-A2D6-AD4B07B928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="" xmlns:a16="http://schemas.microsoft.com/office/drawing/2014/main" id="{662E1402-034A-414A-9668-773DC08AD8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F68F3408-9E6B-4565-B6B2-DF0AE00CD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E4123-A365-41FF-8478-E183C56E423E}" type="datetimeFigureOut">
              <a:rPr lang="hu-HU" smtClean="0"/>
              <a:t>2019.03.18.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30B424D4-0E40-4F0D-B601-3BFA22A20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01D6A79E-751F-4558-874B-4B216E63F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43DB0-2753-4B18-9787-F0799EE6E0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171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1DE961BC-B4F6-4342-A6F7-034932AF4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4E2BE172-DAEA-421A-B569-9F54B0B0C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FD73EC19-F0D1-4810-AC16-9952A8CE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E4123-A365-41FF-8478-E183C56E423E}" type="datetimeFigureOut">
              <a:rPr lang="hu-HU" smtClean="0"/>
              <a:t>2019.03.18.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1E805439-6EBA-4A62-AA48-E6E805FE5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5108A06B-AA77-4D1B-95B8-0B7567089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43DB0-2753-4B18-9787-F0799EE6E0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803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08498F84-52A3-420A-BD82-FFA38685D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="" xmlns:a16="http://schemas.microsoft.com/office/drawing/2014/main" id="{21F21CC1-3CC1-46CA-8F26-47E22F320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6503A7AB-4400-4607-BBFE-75D304057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E4123-A365-41FF-8478-E183C56E423E}" type="datetimeFigureOut">
              <a:rPr lang="hu-HU" smtClean="0"/>
              <a:t>2019.03.18.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5D6226FF-F155-45D6-9CBC-5D5344D04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14D6E1C0-EA33-4B03-8C46-DF212CA92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43DB0-2753-4B18-9787-F0799EE6E0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081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65740930-6345-4A20-983E-DF809623B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8DD4BE49-B657-40D4-B3AC-E59C613EC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="" xmlns:a16="http://schemas.microsoft.com/office/drawing/2014/main" id="{D78A1A40-D4EA-4467-91D0-B36660B382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="" xmlns:a16="http://schemas.microsoft.com/office/drawing/2014/main" id="{A63DDE0C-1203-4D49-B0B5-445A38AC2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E4123-A365-41FF-8478-E183C56E423E}" type="datetimeFigureOut">
              <a:rPr lang="hu-HU" smtClean="0"/>
              <a:t>2019.03.18.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="" xmlns:a16="http://schemas.microsoft.com/office/drawing/2014/main" id="{6E016C2E-326E-43F0-9B1E-EA95E85A6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="" xmlns:a16="http://schemas.microsoft.com/office/drawing/2014/main" id="{F42508B2-5563-43DD-8E07-34006372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43DB0-2753-4B18-9787-F0799EE6E0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545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FB357627-8D3E-4EAE-A2EE-D50C587A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="" xmlns:a16="http://schemas.microsoft.com/office/drawing/2014/main" id="{C2BF275C-8E83-428E-B919-31412767F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="" xmlns:a16="http://schemas.microsoft.com/office/drawing/2014/main" id="{6D794882-D153-453C-B517-4C6C934E0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="" xmlns:a16="http://schemas.microsoft.com/office/drawing/2014/main" id="{BC4E1B02-58A3-45E0-83CE-CC89B979B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="" xmlns:a16="http://schemas.microsoft.com/office/drawing/2014/main" id="{4437D035-4E8E-468B-9869-36E40DFC11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="" xmlns:a16="http://schemas.microsoft.com/office/drawing/2014/main" id="{68039F45-F98C-4523-AA7C-60251FA6E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E4123-A365-41FF-8478-E183C56E423E}" type="datetimeFigureOut">
              <a:rPr lang="hu-HU" smtClean="0"/>
              <a:t>2019.03.18.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="" xmlns:a16="http://schemas.microsoft.com/office/drawing/2014/main" id="{6DBF06A2-4657-4349-84C8-6436EC51B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="" xmlns:a16="http://schemas.microsoft.com/office/drawing/2014/main" id="{F41D6703-5EAE-479C-8E49-8A57D0D67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43DB0-2753-4B18-9787-F0799EE6E0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883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40B82F56-61C3-4C22-956B-BFC4EEB74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="" xmlns:a16="http://schemas.microsoft.com/office/drawing/2014/main" id="{183F5302-AF33-4ADC-8341-96E08C7CB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E4123-A365-41FF-8478-E183C56E423E}" type="datetimeFigureOut">
              <a:rPr lang="hu-HU" smtClean="0"/>
              <a:t>2019.03.18.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="" xmlns:a16="http://schemas.microsoft.com/office/drawing/2014/main" id="{A3D18073-B75D-4495-B1CC-F11569BF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="" xmlns:a16="http://schemas.microsoft.com/office/drawing/2014/main" id="{4B7B54DF-F34D-471A-B862-7ECF9C797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43DB0-2753-4B18-9787-F0799EE6E0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315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="" xmlns:a16="http://schemas.microsoft.com/office/drawing/2014/main" id="{B763550E-35E4-4F8A-8EF8-30BD47BA7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E4123-A365-41FF-8478-E183C56E423E}" type="datetimeFigureOut">
              <a:rPr lang="hu-HU" smtClean="0"/>
              <a:t>2019.03.18.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="" xmlns:a16="http://schemas.microsoft.com/office/drawing/2014/main" id="{87B903B1-1402-459D-981E-91106E6E4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="" xmlns:a16="http://schemas.microsoft.com/office/drawing/2014/main" id="{02E16D97-6FE6-4A55-B14D-5AE45B5B8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43DB0-2753-4B18-9787-F0799EE6E0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354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9EA9019C-24C5-44B3-B271-FF2C1312D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="" xmlns:a16="http://schemas.microsoft.com/office/drawing/2014/main" id="{6F76BA33-8A3D-4A7E-B064-127EDFFE3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="" xmlns:a16="http://schemas.microsoft.com/office/drawing/2014/main" id="{A0F216DD-B03C-4D3D-A15D-C0D28E5B9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="" xmlns:a16="http://schemas.microsoft.com/office/drawing/2014/main" id="{4B14753A-7575-43DB-ACB9-0437DD5D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E4123-A365-41FF-8478-E183C56E423E}" type="datetimeFigureOut">
              <a:rPr lang="hu-HU" smtClean="0"/>
              <a:t>2019.03.18.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="" xmlns:a16="http://schemas.microsoft.com/office/drawing/2014/main" id="{E3B2FF3C-403B-4BD3-82FC-37ACE81F5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="" xmlns:a16="http://schemas.microsoft.com/office/drawing/2014/main" id="{2BF6AEEE-1D51-4724-B4B9-327D3D1C4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43DB0-2753-4B18-9787-F0799EE6E0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362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87C9D6B4-DD14-40B3-8980-6171C55FA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="" xmlns:a16="http://schemas.microsoft.com/office/drawing/2014/main" id="{DBB4FF05-0C16-4D73-B39F-447B44C01D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="" xmlns:a16="http://schemas.microsoft.com/office/drawing/2014/main" id="{295162C2-C796-42FB-9EEA-B0C4E78A5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="" xmlns:a16="http://schemas.microsoft.com/office/drawing/2014/main" id="{5A3FAACD-7FCA-4485-82C9-FA892E1CD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E4123-A365-41FF-8478-E183C56E423E}" type="datetimeFigureOut">
              <a:rPr lang="hu-HU" smtClean="0"/>
              <a:t>2019.03.18.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="" xmlns:a16="http://schemas.microsoft.com/office/drawing/2014/main" id="{B5885492-2E40-447C-9901-8FEB7046D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="" xmlns:a16="http://schemas.microsoft.com/office/drawing/2014/main" id="{204EF5C0-881D-403D-BF56-E412C410F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43DB0-2753-4B18-9787-F0799EE6E0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633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="" xmlns:a16="http://schemas.microsoft.com/office/drawing/2014/main" id="{A58685F1-BA4C-48B6-8780-C7487C8E6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="" xmlns:a16="http://schemas.microsoft.com/office/drawing/2014/main" id="{752BC38D-79F2-42BD-8A98-CBECC6573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="" xmlns:a16="http://schemas.microsoft.com/office/drawing/2014/main" id="{9CFEE4C8-D4D1-4C30-8101-CFA579F10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E4123-A365-41FF-8478-E183C56E423E}" type="datetimeFigureOut">
              <a:rPr lang="hu-HU" smtClean="0"/>
              <a:t>2019.03.18.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="" xmlns:a16="http://schemas.microsoft.com/office/drawing/2014/main" id="{1AD2B8EB-3689-4B8A-889B-C29E5694E7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67C22D62-32D5-4A38-9B75-20FF31FF4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43DB0-2753-4B18-9787-F0799EE6E0A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938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="" xmlns:a16="http://schemas.microsoft.com/office/drawing/2014/main" id="{3A8B24D2-82E3-41A7-8C7C-C5F7C92C1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26490" y="130628"/>
            <a:ext cx="4801870" cy="3989815"/>
          </a:xfrm>
        </p:spPr>
        <p:txBody>
          <a:bodyPr>
            <a:normAutofit/>
          </a:bodyPr>
          <a:lstStyle/>
          <a:p>
            <a:r>
              <a:rPr lang="hu-HU" b="1" u="sng" dirty="0">
                <a:latin typeface="Britannic Bold" panose="020B0903060703020204" pitchFamily="34" charset="0"/>
              </a:rPr>
              <a:t>Globális</a:t>
            </a:r>
            <a:br>
              <a:rPr lang="hu-HU" b="1" u="sng" dirty="0">
                <a:latin typeface="Britannic Bold" panose="020B0903060703020204" pitchFamily="34" charset="0"/>
              </a:rPr>
            </a:br>
            <a:r>
              <a:rPr lang="hu-HU" b="1" u="sng" dirty="0" smtClean="0">
                <a:latin typeface="Britannic Bold" panose="020B0903060703020204" pitchFamily="34" charset="0"/>
              </a:rPr>
              <a:t>problémák- az esőerdők pusztulása</a:t>
            </a:r>
            <a:endParaRPr lang="hu-HU" b="1" u="sng" dirty="0">
              <a:latin typeface="Britannic Bold" panose="020B0903060703020204" pitchFamily="34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="" xmlns:a16="http://schemas.microsoft.com/office/drawing/2014/main" id="{8E6F9815-880A-42A8-A619-F397ADC46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0000">
            <a:off x="585277" y="745507"/>
            <a:ext cx="5058443" cy="28453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Kép 11" descr="A képen játék, baba látható&#10;&#10;Ez egy automatikusan létrehozott leírás.">
            <a:extLst>
              <a:ext uri="{FF2B5EF4-FFF2-40B4-BE49-F238E27FC236}">
                <a16:creationId xmlns="" xmlns:a16="http://schemas.microsoft.com/office/drawing/2014/main" id="{5A267EF4-512D-4050-8970-9F75AFFB7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000">
            <a:off x="3495735" y="1486909"/>
            <a:ext cx="2233152" cy="1914131"/>
          </a:xfrm>
          <a:prstGeom prst="rect">
            <a:avLst/>
          </a:prstGeom>
        </p:spPr>
      </p:pic>
      <p:pic>
        <p:nvPicPr>
          <p:cNvPr id="14" name="Kép 13" descr="A képen növény, fű, fa, kültéri látható&#10;&#10;Ez egy automatikusan létrehozott leírás.">
            <a:extLst>
              <a:ext uri="{FF2B5EF4-FFF2-40B4-BE49-F238E27FC236}">
                <a16:creationId xmlns="" xmlns:a16="http://schemas.microsoft.com/office/drawing/2014/main" id="{686E28EE-0F84-4B8E-8A29-BC94C0DA4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474">
            <a:off x="807430" y="3750766"/>
            <a:ext cx="4913665" cy="24568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Kép 20" descr="A képen objektum látható&#10;&#10;Ez egy automatikusan létrehozott leírás.">
            <a:extLst>
              <a:ext uri="{FF2B5EF4-FFF2-40B4-BE49-F238E27FC236}">
                <a16:creationId xmlns="" xmlns:a16="http://schemas.microsoft.com/office/drawing/2014/main" id="{FE0A5158-16F6-4655-83F7-0F55FD7EC4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8" y="4829582"/>
            <a:ext cx="2243590" cy="181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8BB12"/>
            </a:gs>
            <a:gs pos="100000">
              <a:srgbClr val="15670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06332" y="3023933"/>
            <a:ext cx="1015303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</a:rPr>
              <a:t>A trópusi esőerdő a világ egyik legősibb és leggazdagabb természetes élőhelye. A Föld felszínének körülbelül csupán 6 százalékát borítja, mégis az állat- és növényfajok több mint felének ad otthont.</a:t>
            </a:r>
            <a:endParaRPr lang="en-US" sz="2300" b="1" dirty="0">
              <a:solidFill>
                <a:schemeClr val="bg1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3214">
            <a:off x="850669" y="462206"/>
            <a:ext cx="3546764" cy="2216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843">
            <a:off x="7107126" y="469338"/>
            <a:ext cx="3791253" cy="2202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370">
            <a:off x="813897" y="4246922"/>
            <a:ext cx="3428430" cy="21427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3296">
            <a:off x="7105474" y="4316537"/>
            <a:ext cx="3659560" cy="20585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953" y="1955739"/>
            <a:ext cx="1295400" cy="989686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524" y="294356"/>
            <a:ext cx="1838751" cy="1340014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1800">
            <a:off x="10081761" y="3725168"/>
            <a:ext cx="1555203" cy="1224263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75" y="5204708"/>
            <a:ext cx="1210535" cy="1458695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038" y="5053945"/>
            <a:ext cx="1459230" cy="176022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" y="3675663"/>
            <a:ext cx="951270" cy="10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0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8BB12"/>
            </a:gs>
            <a:gs pos="100000">
              <a:srgbClr val="15670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75CF57FF-E5DC-488D-AE78-3C3F799BB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0226" y="330026"/>
            <a:ext cx="7826676" cy="705897"/>
          </a:xfrm>
        </p:spPr>
        <p:txBody>
          <a:bodyPr>
            <a:noAutofit/>
          </a:bodyPr>
          <a:lstStyle/>
          <a:p>
            <a:r>
              <a:rPr lang="hu-HU" sz="7200" b="1" u="sng" dirty="0"/>
              <a:t>Esőerdők pusztulása</a:t>
            </a:r>
          </a:p>
        </p:txBody>
      </p:sp>
      <p:grpSp>
        <p:nvGrpSpPr>
          <p:cNvPr id="3" name="Csoportba foglalás 2"/>
          <p:cNvGrpSpPr/>
          <p:nvPr/>
        </p:nvGrpSpPr>
        <p:grpSpPr>
          <a:xfrm>
            <a:off x="389477" y="330026"/>
            <a:ext cx="3757218" cy="3753235"/>
            <a:chOff x="389477" y="330026"/>
            <a:chExt cx="3757218" cy="3753235"/>
          </a:xfrm>
        </p:grpSpPr>
        <p:pic>
          <p:nvPicPr>
            <p:cNvPr id="8" name="Kép 7">
              <a:extLst>
                <a:ext uri="{FF2B5EF4-FFF2-40B4-BE49-F238E27FC236}">
                  <a16:creationId xmlns="" xmlns:a16="http://schemas.microsoft.com/office/drawing/2014/main" id="{DFF88ADE-AEBE-452B-B326-94F0F7810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118001">
              <a:off x="1591510" y="2422172"/>
              <a:ext cx="2555185" cy="166108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Kép 6">
              <a:extLst>
                <a:ext uri="{FF2B5EF4-FFF2-40B4-BE49-F238E27FC236}">
                  <a16:creationId xmlns="" xmlns:a16="http://schemas.microsoft.com/office/drawing/2014/main" id="{F8DBDAB1-7A5F-4006-8276-31E159264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477" y="330026"/>
              <a:ext cx="3420254" cy="228017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864" y="4472586"/>
            <a:ext cx="3090915" cy="1934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94CA3EB2-5489-4E4B-846A-FC01B1AEF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070" y="2734151"/>
            <a:ext cx="1554480" cy="1037130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Szövegdoboz 8"/>
          <p:cNvSpPr txBox="1"/>
          <p:nvPr/>
        </p:nvSpPr>
        <p:spPr>
          <a:xfrm>
            <a:off x="4250226" y="795159"/>
            <a:ext cx="74291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800" dirty="0">
                <a:solidFill>
                  <a:srgbClr val="003300"/>
                </a:solidFill>
              </a:rPr>
              <a:t> </a:t>
            </a:r>
            <a:endParaRPr lang="en-US" sz="2800" dirty="0">
              <a:solidFill>
                <a:srgbClr val="003300"/>
              </a:solidFill>
            </a:endParaRPr>
          </a:p>
          <a:p>
            <a:pPr algn="just"/>
            <a:r>
              <a:rPr lang="hu-HU" sz="2800" b="1" dirty="0">
                <a:solidFill>
                  <a:srgbClr val="003300"/>
                </a:solidFill>
              </a:rPr>
              <a:t>Néhány ezer évvel ezelőtt, amíg az emberiség nem kezdte el átalakítani a tájat,</a:t>
            </a:r>
            <a:br>
              <a:rPr lang="hu-HU" sz="2800" b="1" dirty="0">
                <a:solidFill>
                  <a:srgbClr val="003300"/>
                </a:solidFill>
              </a:rPr>
            </a:br>
            <a:r>
              <a:rPr lang="hu-HU" sz="2800" b="1" dirty="0">
                <a:solidFill>
                  <a:srgbClr val="003300"/>
                </a:solidFill>
              </a:rPr>
              <a:t>a Föld szárazföldi részének 40%-a erdős, zöld terület volt, ez napjainkra felére csökkent. </a:t>
            </a:r>
            <a:endParaRPr lang="en-US" sz="2800" b="1" dirty="0">
              <a:solidFill>
                <a:srgbClr val="003300"/>
              </a:solidFill>
            </a:endParaRPr>
          </a:p>
          <a:p>
            <a:pPr algn="just"/>
            <a:endParaRPr lang="en-US" sz="2800" dirty="0">
              <a:solidFill>
                <a:srgbClr val="00330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89477" y="4547400"/>
            <a:ext cx="82058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b="1" dirty="0">
                <a:solidFill>
                  <a:schemeClr val="bg1"/>
                </a:solidFill>
              </a:rPr>
              <a:t>A trópusi esőerdők valaha több mint kétszer akkora területet borítottak, mint jelenleg. Pusztulásuk főként a legutóbbi 40 évben gyorsult föl és vált riasztóvá. A szakértők 1976-ban 57 000 km2-re becsülték az évente eltűnő esőerdő nagyságát. 1990-re ez a folyamat olyan mértékűvé vált, hogy az évenkénti fogyatkozás már a 142 000 km2 nagyságot is eléri.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51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8BB12"/>
            </a:gs>
            <a:gs pos="100000">
              <a:srgbClr val="15670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71120" y="121920"/>
            <a:ext cx="9519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u="sng" dirty="0"/>
              <a:t>Esőerdők  pusztulásainak okai:</a:t>
            </a:r>
            <a:endParaRPr lang="en-US" sz="5400" b="1" u="sng" dirty="0"/>
          </a:p>
        </p:txBody>
      </p:sp>
      <p:sp>
        <p:nvSpPr>
          <p:cNvPr id="6" name="Szövegdoboz 5"/>
          <p:cNvSpPr txBox="1"/>
          <p:nvPr/>
        </p:nvSpPr>
        <p:spPr>
          <a:xfrm>
            <a:off x="2722879" y="1085890"/>
            <a:ext cx="7246151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800" b="1" dirty="0">
                <a:solidFill>
                  <a:schemeClr val="bg1"/>
                </a:solidFill>
              </a:rPr>
              <a:t>Nagymértékű fakitermelés (mahagóni, tíkfa)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800" b="1" dirty="0">
                <a:solidFill>
                  <a:schemeClr val="bg1"/>
                </a:solidFill>
              </a:rPr>
              <a:t>Erdőterületek felégetése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800" b="1" dirty="0">
                <a:solidFill>
                  <a:schemeClr val="bg1"/>
                </a:solidFill>
              </a:rPr>
              <a:t>Külszíni fejtés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800" b="1" dirty="0">
                <a:solidFill>
                  <a:schemeClr val="bg1"/>
                </a:solidFill>
              </a:rPr>
              <a:t>Gátak, víztározók építése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800" b="1" dirty="0">
                <a:solidFill>
                  <a:schemeClr val="bg1"/>
                </a:solidFill>
              </a:rPr>
              <a:t>Legeltetéshez szükséges területek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" y="4521200"/>
            <a:ext cx="3277062" cy="2048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1" t="10314" r="21919" b="9315"/>
          <a:stretch/>
        </p:blipFill>
        <p:spPr>
          <a:xfrm>
            <a:off x="2722879" y="4450517"/>
            <a:ext cx="2063673" cy="1582894"/>
          </a:xfrm>
          <a:prstGeom prst="ellipse">
            <a:avLst/>
          </a:prstGeom>
          <a:ln w="285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99" y="1329730"/>
            <a:ext cx="1828681" cy="2435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440" y="4387547"/>
            <a:ext cx="3850640" cy="2165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564" y="4894215"/>
            <a:ext cx="1883716" cy="14154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440" y="1945655"/>
            <a:ext cx="2445510" cy="1612639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9416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8BB12"/>
            </a:gs>
            <a:gs pos="100000">
              <a:srgbClr val="15670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2399" y="142240"/>
            <a:ext cx="117666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u="sng" dirty="0"/>
              <a:t>Az esőerdők irtásának evolúciós hatásai:</a:t>
            </a:r>
            <a:endParaRPr lang="en-US" sz="5400" b="1" u="sng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468" y="3429000"/>
            <a:ext cx="4814614" cy="3063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Szövegdoboz 6"/>
          <p:cNvSpPr txBox="1"/>
          <p:nvPr/>
        </p:nvSpPr>
        <p:spPr>
          <a:xfrm>
            <a:off x="7104468" y="1246287"/>
            <a:ext cx="4735962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hu-HU" b="1" dirty="0">
                <a:solidFill>
                  <a:schemeClr val="bg1"/>
                </a:solidFill>
              </a:rPr>
              <a:t>Az évi 15 millió hektárra kiterjedő erdőirtás következtében a zárt trópusi erdőkben élő fajok körülbelül 6-14%-a fog eltűnni 2015-re, és 17-35%-a 2040-re. Ha az erdőirtás mértéke évi 10 millió hektárra csökkenne, akkor az esőerdőkben élő fajok 9-19%-a tűnne el 2040-re hozzávetőlegesen.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0588">
            <a:off x="316370" y="1259967"/>
            <a:ext cx="2280428" cy="17629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123">
            <a:off x="3828136" y="1210139"/>
            <a:ext cx="2813678" cy="17585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6919">
            <a:off x="2681586" y="1988230"/>
            <a:ext cx="1516075" cy="2279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Szövegdoboz 11"/>
          <p:cNvSpPr txBox="1"/>
          <p:nvPr/>
        </p:nvSpPr>
        <p:spPr>
          <a:xfrm>
            <a:off x="284479" y="4513580"/>
            <a:ext cx="64211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dirty="0">
                <a:solidFill>
                  <a:schemeClr val="bg1"/>
                </a:solidFill>
              </a:rPr>
              <a:t>Az erdőkben megfogyatkozott a nagytestű madarak száma, amelyek a fák gyümölcseivel táplálkoznak, és segítik a magok szétszóródását. A gyümölcsevő tukánok és kotingák nagy szerepet játszottak  ebben a folyamatban. De ahogy az esőerdő területe csökkent, ezek a madarak is eltűntek, és csak olyan kisebbek maradtak meg helyettük, mint a rigók.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08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8BB12"/>
            </a:gs>
            <a:gs pos="100000">
              <a:srgbClr val="15670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82880" y="91440"/>
            <a:ext cx="995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u="sng" dirty="0"/>
              <a:t>Az erdőpusztítás következményei:</a:t>
            </a:r>
            <a:endParaRPr lang="en-US" sz="4400" b="1" u="sng" dirty="0"/>
          </a:p>
        </p:txBody>
      </p:sp>
      <p:sp>
        <p:nvSpPr>
          <p:cNvPr id="3" name="Szövegdoboz 2"/>
          <p:cNvSpPr txBox="1"/>
          <p:nvPr/>
        </p:nvSpPr>
        <p:spPr>
          <a:xfrm>
            <a:off x="182880" y="802640"/>
            <a:ext cx="799592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100" b="1" dirty="0">
                <a:solidFill>
                  <a:schemeClr val="bg1"/>
                </a:solidFill>
              </a:rPr>
              <a:t>Mivel az erdő rendkívül összetett ökológiai rendszer, eltűnésével számos állat- és növényfaj kihal. A mértéktelen, felelőtlen esőerdőirtásnak többféle súlyos következménye van. 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6197600" y="4563705"/>
            <a:ext cx="590296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100" b="1" dirty="0">
                <a:solidFill>
                  <a:schemeClr val="bg1"/>
                </a:solidFill>
              </a:rPr>
              <a:t>A természetes növénytakaró eltávolítása után fedetlenül maradt talajból az erős esőzés kimossa a tápanyagokat, emiatt rövidesen terméketlenné válik. A bőséges csapadék súlyos talajeróziót is okoz. A csapadékvíz, amelyet immár nem szívnak fel a növények, elönti a felszínt, áradásokat, földcsuszamlásokat idéz elő.</a:t>
            </a:r>
            <a:endParaRPr lang="en-US" sz="2100" b="1" dirty="0">
              <a:solidFill>
                <a:schemeClr val="bg1"/>
              </a:solidFill>
            </a:endParaRPr>
          </a:p>
          <a:p>
            <a:pPr algn="just"/>
            <a:endParaRPr lang="en-US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890693"/>
            <a:ext cx="3159760" cy="2369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60" y="1544320"/>
            <a:ext cx="5689601" cy="3009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701" y="2892256"/>
            <a:ext cx="2000277" cy="1500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 descr="http://www.nyf.hu/others/html/kornyezettud/global/Image6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76" y="4543385"/>
            <a:ext cx="4570730" cy="2119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89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3901" y="132080"/>
            <a:ext cx="4405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u="sng" dirty="0">
                <a:solidFill>
                  <a:schemeClr val="bg1"/>
                </a:solidFill>
              </a:rPr>
              <a:t>Az esőerdők védelme:</a:t>
            </a:r>
            <a:endParaRPr lang="en-US" sz="3600" b="1" u="sng" dirty="0">
              <a:solidFill>
                <a:schemeClr val="bg1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21920" y="808891"/>
            <a:ext cx="354584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</a:rPr>
              <a:t>Az oktatás nélkülözhetetlen része az esőerdők megmentésének. Ahhoz, hogy az emberek meg akarják menteni az esőerdőket, látniuk kell azok szépségét és érteniük fontosságát.</a:t>
            </a:r>
          </a:p>
          <a:p>
            <a:endParaRPr lang="hu-HU" b="1" dirty="0">
              <a:solidFill>
                <a:schemeClr val="bg1"/>
              </a:solidFill>
            </a:endParaRPr>
          </a:p>
          <a:p>
            <a:r>
              <a:rPr lang="hu-HU" b="1" dirty="0">
                <a:solidFill>
                  <a:schemeClr val="bg1"/>
                </a:solidFill>
              </a:rPr>
              <a:t>Máig 145 ezer négyzetkilométernyi területet sikerült nemzeti parkká, ökológiai állomássá vagy biológiai rezervátummá nyilvánítani, és ezzel szigorú védelem alá helyezni.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8BB12"/>
            </a:gs>
            <a:gs pos="100000">
              <a:srgbClr val="15670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802606"/>
            <a:ext cx="12192000" cy="505539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3"/>
            <a:ext cx="12192000" cy="5055393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3340758" y="1537928"/>
            <a:ext cx="55104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4400" b="1" u="sng" dirty="0">
                <a:solidFill>
                  <a:schemeClr val="bg1"/>
                </a:solidFill>
              </a:rPr>
              <a:t>Köszönöm a figyelmet!</a:t>
            </a:r>
            <a:endParaRPr lang="en-US" sz="4400" b="1" u="sng" dirty="0">
              <a:solidFill>
                <a:schemeClr val="bg1"/>
              </a:solidFill>
            </a:endParaRPr>
          </a:p>
        </p:txBody>
      </p:sp>
      <p:pic>
        <p:nvPicPr>
          <p:cNvPr id="4" name="mosomacc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77919" y="2613660"/>
            <a:ext cx="4836160" cy="272034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316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367</Words>
  <Application>Microsoft Office PowerPoint</Application>
  <PresentationFormat>Egyéni</PresentationFormat>
  <Paragraphs>23</Paragraphs>
  <Slides>8</Slides>
  <Notes>0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9" baseType="lpstr">
      <vt:lpstr>Office-téma</vt:lpstr>
      <vt:lpstr>Globális problémák- az esőerdők pusztulása</vt:lpstr>
      <vt:lpstr>PowerPoint bemutató</vt:lpstr>
      <vt:lpstr>Esőerdők pusztulása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Globális problémák</dc:title>
  <dc:creator>Zsófi</dc:creator>
  <cp:lastModifiedBy>MSZÁgi</cp:lastModifiedBy>
  <cp:revision>27</cp:revision>
  <dcterms:created xsi:type="dcterms:W3CDTF">2019-02-24T18:49:19Z</dcterms:created>
  <dcterms:modified xsi:type="dcterms:W3CDTF">2019-03-18T17:06:50Z</dcterms:modified>
</cp:coreProperties>
</file>