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7" r:id="rId2"/>
    <p:sldId id="256" r:id="rId3"/>
    <p:sldId id="257" r:id="rId4"/>
    <p:sldId id="259" r:id="rId5"/>
    <p:sldId id="260" r:id="rId6"/>
    <p:sldId id="261" r:id="rId7"/>
    <p:sldId id="262" r:id="rId8"/>
    <p:sldId id="263" r:id="rId9"/>
    <p:sldId id="280" r:id="rId10"/>
    <p:sldId id="278"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35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593F9E55-AD3E-4A91-B7E3-286613CB16DB}" type="datetimeFigureOut">
              <a:rPr lang="el-GR" smtClean="0"/>
              <a:pPr/>
              <a:t>20/3/2019</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E02A6F98-CB00-46FF-AA93-E7AE98905C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93F9E55-AD3E-4A91-B7E3-286613CB16DB}" type="datetimeFigureOut">
              <a:rPr lang="el-GR" smtClean="0"/>
              <a:pPr/>
              <a:t>20/3/2019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93F9E55-AD3E-4A91-B7E3-286613CB16DB}" type="datetimeFigureOut">
              <a:rPr lang="el-GR" smtClean="0"/>
              <a:pPr/>
              <a:t>20/3/2019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93F9E55-AD3E-4A91-B7E3-286613CB16DB}" type="datetimeFigureOut">
              <a:rPr lang="el-GR" smtClean="0"/>
              <a:pPr/>
              <a:t>20/3/2019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
        <p:nvSpPr>
          <p:cNvPr id="7" name="6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93F9E55-AD3E-4A91-B7E3-286613CB16DB}" type="datetimeFigureOut">
              <a:rPr lang="el-GR" smtClean="0"/>
              <a:pPr/>
              <a:t>20/3/2019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93F9E55-AD3E-4A91-B7E3-286613CB16DB}" type="datetimeFigureOut">
              <a:rPr lang="el-GR" smtClean="0"/>
              <a:pPr/>
              <a:t>20/3/2019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
        <p:nvSpPr>
          <p:cNvPr id="8" name="7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593F9E55-AD3E-4A91-B7E3-286613CB16DB}" type="datetimeFigureOut">
              <a:rPr lang="el-GR" smtClean="0"/>
              <a:pPr/>
              <a:t>20/3/2019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593F9E55-AD3E-4A91-B7E3-286613CB16DB}" type="datetimeFigureOut">
              <a:rPr lang="el-GR" smtClean="0"/>
              <a:pPr/>
              <a:t>20/3/2019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
        <p:nvSpPr>
          <p:cNvPr id="6" name="5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93F9E55-AD3E-4A91-B7E3-286613CB16DB}" type="datetimeFigureOut">
              <a:rPr lang="el-GR" smtClean="0"/>
              <a:pPr/>
              <a:t>20/3/2019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p>
            <a:fld id="{593F9E55-AD3E-4A91-B7E3-286613CB16DB}" type="datetimeFigureOut">
              <a:rPr lang="el-GR" smtClean="0"/>
              <a:pPr/>
              <a:t>20/3/2019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593F9E55-AD3E-4A91-B7E3-286613CB16DB}" type="datetimeFigureOut">
              <a:rPr lang="el-GR" smtClean="0"/>
              <a:pPr/>
              <a:t>20/3/2019</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E02A6F98-CB00-46FF-AA93-E7AE98905C1D}"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93F9E55-AD3E-4A91-B7E3-286613CB16DB}" type="datetimeFigureOut">
              <a:rPr lang="el-GR" smtClean="0"/>
              <a:pPr/>
              <a:t>20/3/2019</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2A6F98-CB00-46FF-AA93-E7AE98905C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915815" y="196277"/>
            <a:ext cx="6201399" cy="1405141"/>
          </a:xfrm>
        </p:spPr>
        <p:txBody>
          <a:bodyPr>
            <a:normAutofit fontScale="90000"/>
          </a:bodyPr>
          <a:lstStyle/>
          <a:p>
            <a:r>
              <a:rPr lang="el-GR" dirty="0" smtClean="0">
                <a:solidFill>
                  <a:schemeClr val="accent3">
                    <a:lumMod val="75000"/>
                  </a:schemeClr>
                </a:solidFill>
              </a:rPr>
              <a:t>ΤΟ ΦΑΙΝΟΜΕΝΟ ΤΗΣ ΕΡΗΜΟΠΟΙΗΣΗΣ</a:t>
            </a:r>
            <a:endParaRPr lang="el-GR" dirty="0">
              <a:solidFill>
                <a:schemeClr val="accent3">
                  <a:lumMod val="75000"/>
                </a:schemeClr>
              </a:solidFill>
            </a:endParaRPr>
          </a:p>
        </p:txBody>
      </p:sp>
      <p:sp>
        <p:nvSpPr>
          <p:cNvPr id="3" name="Υπότιτλος 2"/>
          <p:cNvSpPr>
            <a:spLocks noGrp="1"/>
          </p:cNvSpPr>
          <p:nvPr>
            <p:ph type="subTitle" idx="1"/>
          </p:nvPr>
        </p:nvSpPr>
        <p:spPr>
          <a:xfrm>
            <a:off x="611560" y="2078092"/>
            <a:ext cx="7846640" cy="4674079"/>
          </a:xfrm>
        </p:spPr>
        <p:txBody>
          <a:bodyPr/>
          <a:lstStyle/>
          <a:p>
            <a:endParaRPr lang="en-US" dirty="0" smtClean="0"/>
          </a:p>
          <a:p>
            <a:endParaRPr lang="en-US" dirty="0"/>
          </a:p>
          <a:p>
            <a:endParaRPr lang="en-US" dirty="0" smtClean="0"/>
          </a:p>
          <a:p>
            <a:endParaRPr lang="en-US" dirty="0"/>
          </a:p>
          <a:p>
            <a:endParaRPr lang="en-US" dirty="0" smtClean="0"/>
          </a:p>
          <a:p>
            <a:pPr algn="l"/>
            <a:endParaRPr lang="el-GR" dirty="0" smtClean="0"/>
          </a:p>
          <a:p>
            <a:pPr algn="l"/>
            <a:endParaRPr lang="el-GR" dirty="0"/>
          </a:p>
          <a:p>
            <a:pPr algn="l"/>
            <a:endParaRPr lang="el-GR" dirty="0" smtClean="0"/>
          </a:p>
          <a:p>
            <a:pPr algn="l"/>
            <a:r>
              <a:rPr lang="el-GR" dirty="0" smtClean="0"/>
              <a:t>Νικόλαος </a:t>
            </a:r>
            <a:r>
              <a:rPr lang="el-GR" dirty="0" err="1" smtClean="0"/>
              <a:t>Γιαννικάκης</a:t>
            </a:r>
            <a:endParaRPr lang="el-GR" dirty="0"/>
          </a:p>
        </p:txBody>
      </p:sp>
      <p:pic>
        <p:nvPicPr>
          <p:cNvPr id="4" name="Picture 4" descr="49393535_2198377220206796_8415893179907178496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4" y="1601418"/>
            <a:ext cx="4032450" cy="354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5o ΓΕΛ Πετρούπολης"/>
          <p:cNvPicPr>
            <a:picLocks noChangeAspect="1" noChangeArrowheads="1"/>
          </p:cNvPicPr>
          <p:nvPr/>
        </p:nvPicPr>
        <p:blipFill rotWithShape="1">
          <a:blip r:embed="rId3">
            <a:extLst/>
          </a:blip>
          <a:srcRect l="2941" r="73409"/>
          <a:stretch/>
        </p:blipFill>
        <p:spPr bwMode="auto">
          <a:xfrm>
            <a:off x="7164201" y="4811310"/>
            <a:ext cx="1953014" cy="19408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6" name="Picture 5" desc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536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2276872"/>
            <a:ext cx="8229600" cy="3730419"/>
          </a:xfrm>
        </p:spPr>
        <p:txBody>
          <a:bodyPr>
            <a:normAutofit/>
          </a:bodyPr>
          <a:lstStyle/>
          <a:p>
            <a:pPr algn="ctr"/>
            <a:r>
              <a:rPr lang="el-GR" sz="4000" b="1" dirty="0" smtClean="0">
                <a:solidFill>
                  <a:schemeClr val="accent5">
                    <a:lumMod val="60000"/>
                    <a:lumOff val="40000"/>
                  </a:schemeClr>
                </a:solidFill>
              </a:rPr>
              <a:t>Ευχαριστούμε για την προσοχή σας</a:t>
            </a:r>
            <a:endParaRPr lang="el-GR" sz="4000" b="1" dirty="0">
              <a:solidFill>
                <a:schemeClr val="accent5">
                  <a:lumMod val="60000"/>
                  <a:lumOff val="40000"/>
                </a:schemeClr>
              </a:solidFill>
            </a:endParaRPr>
          </a:p>
        </p:txBody>
      </p:sp>
      <p:sp>
        <p:nvSpPr>
          <p:cNvPr id="3" name="Τίτλος 2"/>
          <p:cNvSpPr>
            <a:spLocks noGrp="1"/>
          </p:cNvSpPr>
          <p:nvPr>
            <p:ph type="title"/>
          </p:nvPr>
        </p:nvSpPr>
        <p:spPr/>
        <p:txBody>
          <a:bodyPr/>
          <a:lstStyle/>
          <a:p>
            <a:endParaRPr lang="el-GR" dirty="0"/>
          </a:p>
        </p:txBody>
      </p:sp>
      <p:pic>
        <p:nvPicPr>
          <p:cNvPr id="4" name="Picture 5"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 y="14427"/>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5o ΓΕΛ Πετρούπολης"/>
          <p:cNvPicPr>
            <a:picLocks noChangeAspect="1" noChangeArrowheads="1"/>
          </p:cNvPicPr>
          <p:nvPr/>
        </p:nvPicPr>
        <p:blipFill rotWithShape="1">
          <a:blip r:embed="rId3">
            <a:extLst/>
          </a:blip>
          <a:srcRect l="2941" r="73409"/>
          <a:stretch/>
        </p:blipFill>
        <p:spPr bwMode="auto">
          <a:xfrm>
            <a:off x="7164201" y="4811310"/>
            <a:ext cx="1953014" cy="19408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401298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857356" y="908721"/>
            <a:ext cx="6600844" cy="662891"/>
          </a:xfrm>
        </p:spPr>
        <p:txBody>
          <a:bodyPr/>
          <a:lstStyle/>
          <a:p>
            <a:pPr algn="ctr"/>
            <a:r>
              <a:rPr lang="el-GR" sz="3600" dirty="0" smtClean="0">
                <a:latin typeface="Arial" pitchFamily="34" charset="0"/>
                <a:cs typeface="Arial" pitchFamily="34" charset="0"/>
              </a:rPr>
              <a:t>ΕΡΗΜΟΠΟΙΗΣΗ </a:t>
            </a:r>
            <a:endParaRPr lang="el-GR" sz="3600" b="1" dirty="0">
              <a:latin typeface="Arial" pitchFamily="34" charset="0"/>
              <a:cs typeface="Arial" pitchFamily="34" charset="0"/>
            </a:endParaRPr>
          </a:p>
        </p:txBody>
      </p:sp>
      <p:sp>
        <p:nvSpPr>
          <p:cNvPr id="3" name="Υπότιτλος 2"/>
          <p:cNvSpPr>
            <a:spLocks noGrp="1"/>
          </p:cNvSpPr>
          <p:nvPr>
            <p:ph type="subTitle" idx="1"/>
          </p:nvPr>
        </p:nvSpPr>
        <p:spPr>
          <a:xfrm>
            <a:off x="928662" y="1428736"/>
            <a:ext cx="6832848" cy="3714776"/>
          </a:xfrm>
        </p:spPr>
        <p:txBody>
          <a:bodyPr>
            <a:normAutofit fontScale="70000" lnSpcReduction="20000"/>
          </a:bodyPr>
          <a:lstStyle/>
          <a:p>
            <a:endParaRPr lang="el-GR" b="1" dirty="0" smtClean="0"/>
          </a:p>
          <a:p>
            <a:pPr marL="342900" lvl="0" indent="-342900" algn="l" fontAlgn="base">
              <a:spcBef>
                <a:spcPct val="0"/>
              </a:spcBef>
              <a:spcAft>
                <a:spcPct val="0"/>
              </a:spcAft>
            </a:pPr>
            <a:r>
              <a:rPr lang="el-GR" sz="3200" dirty="0" smtClean="0">
                <a:solidFill>
                  <a:srgbClr val="000000"/>
                </a:solidFill>
                <a:latin typeface="Times New Roman" pitchFamily="18" charset="0"/>
                <a:cs typeface="Times New Roman" pitchFamily="18" charset="0"/>
              </a:rPr>
              <a:t>Ερημοποίηση είναι μια διεργασία που στερεί μια άνυδρη ή</a:t>
            </a:r>
            <a:endParaRPr lang="en-US" sz="3200" dirty="0" smtClean="0">
              <a:solidFill>
                <a:srgbClr val="000000"/>
              </a:solidFill>
              <a:latin typeface="Times New Roman" pitchFamily="18" charset="0"/>
              <a:cs typeface="Times New Roman" pitchFamily="18" charset="0"/>
            </a:endParaRPr>
          </a:p>
          <a:p>
            <a:pPr marL="342900" lvl="0" indent="-342900" algn="l" fontAlgn="base">
              <a:spcBef>
                <a:spcPct val="0"/>
              </a:spcBef>
              <a:spcAft>
                <a:spcPct val="0"/>
              </a:spcAft>
            </a:pPr>
            <a:r>
              <a:rPr lang="el-GR" sz="3200" dirty="0" smtClean="0">
                <a:solidFill>
                  <a:srgbClr val="000000"/>
                </a:solidFill>
                <a:latin typeface="Times New Roman" pitchFamily="18" charset="0"/>
                <a:cs typeface="Times New Roman" pitchFamily="18" charset="0"/>
              </a:rPr>
              <a:t> </a:t>
            </a:r>
            <a:r>
              <a:rPr lang="el-GR" sz="3200" dirty="0" err="1" smtClean="0">
                <a:solidFill>
                  <a:srgbClr val="000000"/>
                </a:solidFill>
                <a:latin typeface="Times New Roman" pitchFamily="18" charset="0"/>
                <a:cs typeface="Times New Roman" pitchFamily="18" charset="0"/>
              </a:rPr>
              <a:t>ημιάνυδρη</a:t>
            </a:r>
            <a:r>
              <a:rPr lang="el-GR" sz="3200" dirty="0" smtClean="0">
                <a:solidFill>
                  <a:srgbClr val="000000"/>
                </a:solidFill>
                <a:latin typeface="Times New Roman" pitchFamily="18" charset="0"/>
                <a:cs typeface="Times New Roman" pitchFamily="18" charset="0"/>
              </a:rPr>
              <a:t> περιοχή από τις δυνατότητες που είχε παλαιότερα να</a:t>
            </a:r>
            <a:endParaRPr lang="en-US" sz="3200" dirty="0" smtClean="0">
              <a:solidFill>
                <a:srgbClr val="000000"/>
              </a:solidFill>
              <a:latin typeface="Times New Roman" pitchFamily="18" charset="0"/>
              <a:cs typeface="Times New Roman" pitchFamily="18" charset="0"/>
            </a:endParaRPr>
          </a:p>
          <a:p>
            <a:pPr marL="342900" lvl="0" indent="-342900" algn="l" fontAlgn="base">
              <a:spcBef>
                <a:spcPct val="0"/>
              </a:spcBef>
              <a:spcAft>
                <a:spcPct val="0"/>
              </a:spcAft>
            </a:pPr>
            <a:r>
              <a:rPr lang="el-GR" sz="3200" dirty="0" smtClean="0">
                <a:solidFill>
                  <a:srgbClr val="000000"/>
                </a:solidFill>
                <a:latin typeface="Times New Roman" pitchFamily="18" charset="0"/>
                <a:cs typeface="Times New Roman" pitchFamily="18" charset="0"/>
              </a:rPr>
              <a:t> συντηρήσει τη ζωή. Η διεργασία αυτή χαρακτηρίζεται από:</a:t>
            </a:r>
          </a:p>
          <a:p>
            <a:pPr marL="342900" lvl="0" indent="-342900" algn="l" fontAlgn="base">
              <a:spcBef>
                <a:spcPct val="0"/>
              </a:spcBef>
              <a:spcAft>
                <a:spcPct val="0"/>
              </a:spcAft>
              <a:buFont typeface="Wingdings" pitchFamily="2" charset="2"/>
              <a:buChar char="Ø"/>
            </a:pPr>
            <a:r>
              <a:rPr lang="el-GR" sz="3200" dirty="0" smtClean="0">
                <a:solidFill>
                  <a:srgbClr val="000000"/>
                </a:solidFill>
                <a:latin typeface="Times New Roman" pitchFamily="18" charset="0"/>
                <a:cs typeface="Times New Roman" pitchFamily="18" charset="0"/>
              </a:rPr>
              <a:t>πτώση του υδροφόρου ορίζοντα,</a:t>
            </a:r>
          </a:p>
          <a:p>
            <a:pPr marL="342900" lvl="0" indent="-342900" algn="l" fontAlgn="base">
              <a:spcBef>
                <a:spcPct val="0"/>
              </a:spcBef>
              <a:spcAft>
                <a:spcPct val="0"/>
              </a:spcAft>
              <a:buFont typeface="Wingdings" pitchFamily="2" charset="2"/>
              <a:buChar char="Ø"/>
            </a:pPr>
            <a:r>
              <a:rPr lang="el-GR" sz="3200" dirty="0" smtClean="0">
                <a:solidFill>
                  <a:srgbClr val="000000"/>
                </a:solidFill>
                <a:latin typeface="Times New Roman" pitchFamily="18" charset="0"/>
                <a:cs typeface="Times New Roman" pitchFamily="18" charset="0"/>
              </a:rPr>
              <a:t>εμπλουτισμό σε άλατα της επιφάνειας του εδάφους και του νερού</a:t>
            </a:r>
          </a:p>
          <a:p>
            <a:pPr marL="342900" lvl="0" indent="-342900" algn="l" fontAlgn="base">
              <a:spcBef>
                <a:spcPct val="0"/>
              </a:spcBef>
              <a:spcAft>
                <a:spcPct val="0"/>
              </a:spcAft>
              <a:buFont typeface="Wingdings" pitchFamily="2" charset="2"/>
              <a:buChar char="Ø"/>
            </a:pPr>
            <a:r>
              <a:rPr lang="el-GR" sz="3200" dirty="0" smtClean="0">
                <a:solidFill>
                  <a:srgbClr val="000000"/>
                </a:solidFill>
                <a:latin typeface="Times New Roman" pitchFamily="18" charset="0"/>
                <a:cs typeface="Times New Roman" pitchFamily="18" charset="0"/>
              </a:rPr>
              <a:t>ελάττωση των επιφανειακών νερών</a:t>
            </a:r>
          </a:p>
          <a:p>
            <a:pPr marL="342900" lvl="0" indent="-342900" algn="l" fontAlgn="base">
              <a:spcBef>
                <a:spcPct val="0"/>
              </a:spcBef>
              <a:spcAft>
                <a:spcPct val="0"/>
              </a:spcAft>
              <a:buFont typeface="Wingdings" pitchFamily="2" charset="2"/>
              <a:buChar char="Ø"/>
            </a:pPr>
            <a:r>
              <a:rPr lang="el-GR" sz="3200" dirty="0" smtClean="0">
                <a:solidFill>
                  <a:srgbClr val="000000"/>
                </a:solidFill>
                <a:latin typeface="Times New Roman" pitchFamily="18" charset="0"/>
                <a:cs typeface="Times New Roman" pitchFamily="18" charset="0"/>
              </a:rPr>
              <a:t>αυξανόμενη διάβρωση</a:t>
            </a:r>
            <a:r>
              <a:rPr lang="en-US" sz="3200" dirty="0" smtClean="0">
                <a:solidFill>
                  <a:srgbClr val="000000"/>
                </a:solidFill>
                <a:latin typeface="Times New Roman" pitchFamily="18" charset="0"/>
                <a:cs typeface="Times New Roman" pitchFamily="18" charset="0"/>
              </a:rPr>
              <a:t>  </a:t>
            </a:r>
            <a:r>
              <a:rPr lang="el-GR" sz="3200" dirty="0" smtClean="0">
                <a:solidFill>
                  <a:srgbClr val="000000"/>
                </a:solidFill>
                <a:latin typeface="Times New Roman" pitchFamily="18" charset="0"/>
                <a:cs typeface="Times New Roman" pitchFamily="18" charset="0"/>
              </a:rPr>
              <a:t>και</a:t>
            </a:r>
            <a:r>
              <a:rPr lang="en-US" sz="3200" dirty="0" smtClean="0">
                <a:solidFill>
                  <a:srgbClr val="000000"/>
                </a:solidFill>
                <a:latin typeface="Times New Roman" pitchFamily="18" charset="0"/>
                <a:cs typeface="Times New Roman" pitchFamily="18" charset="0"/>
              </a:rPr>
              <a:t> </a:t>
            </a:r>
            <a:r>
              <a:rPr lang="el-GR" sz="3200" dirty="0" smtClean="0">
                <a:solidFill>
                  <a:srgbClr val="000000"/>
                </a:solidFill>
                <a:latin typeface="Times New Roman" pitchFamily="18" charset="0"/>
                <a:cs typeface="Times New Roman" pitchFamily="18" charset="0"/>
              </a:rPr>
              <a:t>εξαφάνιση της βλάστησης</a:t>
            </a:r>
          </a:p>
          <a:p>
            <a:pPr marL="342900" lvl="0" indent="-342900" algn="l" fontAlgn="base">
              <a:spcBef>
                <a:spcPct val="0"/>
              </a:spcBef>
              <a:spcAft>
                <a:spcPct val="0"/>
              </a:spcAft>
            </a:pPr>
            <a:endParaRPr lang="en-US" sz="2400" dirty="0">
              <a:solidFill>
                <a:srgbClr val="000000"/>
              </a:solidFill>
              <a:latin typeface="Arial" charset="0"/>
              <a:cs typeface="Arial" charset="0"/>
            </a:endParaRPr>
          </a:p>
          <a:p>
            <a:pPr marL="342900" lvl="0" indent="-342900" algn="l" fontAlgn="base">
              <a:spcBef>
                <a:spcPct val="0"/>
              </a:spcBef>
              <a:spcAft>
                <a:spcPct val="0"/>
              </a:spcAft>
            </a:pPr>
            <a:endParaRPr lang="en-US" sz="2400" dirty="0">
              <a:solidFill>
                <a:srgbClr val="000000"/>
              </a:solidFill>
              <a:latin typeface="Arial" charset="0"/>
              <a:cs typeface="Arial" charset="0"/>
            </a:endParaRPr>
          </a:p>
        </p:txBody>
      </p:sp>
      <p:pic>
        <p:nvPicPr>
          <p:cNvPr id="5" name="Picture 5"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09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348880"/>
            <a:ext cx="8229600" cy="3658411"/>
          </a:xfrm>
        </p:spPr>
        <p:txBody>
          <a:bodyPr/>
          <a:lstStyle/>
          <a:p>
            <a:pPr lvl="0" fontAlgn="base">
              <a:spcBef>
                <a:spcPct val="0"/>
              </a:spcBef>
              <a:spcAft>
                <a:spcPct val="0"/>
              </a:spcAft>
              <a:buFont typeface="Wingdings" pitchFamily="2" charset="2"/>
              <a:buChar char="Ø"/>
            </a:pPr>
            <a:r>
              <a:rPr lang="el-GR" sz="2400" dirty="0">
                <a:solidFill>
                  <a:srgbClr val="000000"/>
                </a:solidFill>
                <a:latin typeface="Arial" charset="0"/>
                <a:cs typeface="Arial" charset="0"/>
              </a:rPr>
              <a:t>Το 1977 το γραφείο UNEP όριζε ως </a:t>
            </a:r>
            <a:r>
              <a:rPr lang="el-GR" sz="2400" dirty="0" smtClean="0">
                <a:solidFill>
                  <a:srgbClr val="000000"/>
                </a:solidFill>
                <a:latin typeface="Arial" charset="0"/>
                <a:cs typeface="Arial" charset="0"/>
              </a:rPr>
              <a:t>ερημοποίηση</a:t>
            </a:r>
          </a:p>
          <a:p>
            <a:pPr lvl="0" fontAlgn="base">
              <a:spcBef>
                <a:spcPct val="0"/>
              </a:spcBef>
              <a:spcAft>
                <a:spcPct val="0"/>
              </a:spcAft>
              <a:buNone/>
            </a:pPr>
            <a:endParaRPr lang="el-GR" sz="2400" dirty="0" smtClean="0">
              <a:solidFill>
                <a:srgbClr val="000000"/>
              </a:solidFill>
              <a:latin typeface="Arial" charset="0"/>
              <a:cs typeface="Arial" charset="0"/>
            </a:endParaRPr>
          </a:p>
          <a:p>
            <a:pPr lvl="0" fontAlgn="base">
              <a:spcBef>
                <a:spcPct val="0"/>
              </a:spcBef>
              <a:spcAft>
                <a:spcPct val="0"/>
              </a:spcAft>
              <a:buNone/>
            </a:pPr>
            <a:r>
              <a:rPr lang="el-GR" sz="2400" dirty="0" smtClean="0">
                <a:solidFill>
                  <a:srgbClr val="000000"/>
                </a:solidFill>
                <a:latin typeface="Arial" charset="0"/>
                <a:cs typeface="Arial" charset="0"/>
              </a:rPr>
              <a:t> </a:t>
            </a:r>
            <a:r>
              <a:rPr lang="el-GR" sz="2400" dirty="0">
                <a:solidFill>
                  <a:srgbClr val="000000"/>
                </a:solidFill>
                <a:latin typeface="Arial" charset="0"/>
                <a:cs typeface="Arial" charset="0"/>
              </a:rPr>
              <a:t>«</a:t>
            </a:r>
            <a:r>
              <a:rPr lang="el-GR" sz="2400" dirty="0" smtClean="0">
                <a:solidFill>
                  <a:srgbClr val="000000"/>
                </a:solidFill>
                <a:latin typeface="Arial" charset="0"/>
                <a:cs typeface="Arial" charset="0"/>
              </a:rPr>
              <a:t>τον  περιορισμό </a:t>
            </a:r>
            <a:r>
              <a:rPr lang="el-GR" sz="2400" dirty="0">
                <a:solidFill>
                  <a:srgbClr val="000000"/>
                </a:solidFill>
                <a:latin typeface="Arial" charset="0"/>
                <a:cs typeface="Arial" charset="0"/>
              </a:rPr>
              <a:t>ή την καταστροφή των βιολογικών </a:t>
            </a:r>
            <a:r>
              <a:rPr lang="el-GR" sz="2400" dirty="0" smtClean="0">
                <a:solidFill>
                  <a:srgbClr val="000000"/>
                </a:solidFill>
                <a:latin typeface="Arial" charset="0"/>
                <a:cs typeface="Arial" charset="0"/>
              </a:rPr>
              <a:t>δυνατοτήτων της </a:t>
            </a:r>
            <a:r>
              <a:rPr lang="el-GR" sz="2400" dirty="0">
                <a:solidFill>
                  <a:srgbClr val="000000"/>
                </a:solidFill>
                <a:latin typeface="Arial" charset="0"/>
                <a:cs typeface="Arial" charset="0"/>
              </a:rPr>
              <a:t>γης που μπορούν να οδηγήσουν σε συνθήκες όμοιες </a:t>
            </a:r>
            <a:r>
              <a:rPr lang="el-GR" sz="2400" dirty="0" smtClean="0">
                <a:solidFill>
                  <a:srgbClr val="000000"/>
                </a:solidFill>
                <a:latin typeface="Arial" charset="0"/>
                <a:cs typeface="Arial" charset="0"/>
              </a:rPr>
              <a:t>με αυτές </a:t>
            </a:r>
            <a:r>
              <a:rPr lang="el-GR" sz="2400" dirty="0">
                <a:solidFill>
                  <a:srgbClr val="000000"/>
                </a:solidFill>
                <a:latin typeface="Arial" charset="0"/>
                <a:cs typeface="Arial" charset="0"/>
              </a:rPr>
              <a:t>της ερήμου και ένα είδος υποβάθμισης </a:t>
            </a:r>
            <a:r>
              <a:rPr lang="el-GR" sz="2400" dirty="0" smtClean="0">
                <a:solidFill>
                  <a:srgbClr val="000000"/>
                </a:solidFill>
                <a:latin typeface="Arial" charset="0"/>
                <a:cs typeface="Arial" charset="0"/>
              </a:rPr>
              <a:t>των οικοσυστημάτων </a:t>
            </a:r>
            <a:r>
              <a:rPr lang="el-GR" sz="2400" dirty="0">
                <a:solidFill>
                  <a:srgbClr val="000000"/>
                </a:solidFill>
                <a:latin typeface="Arial" charset="0"/>
                <a:cs typeface="Arial" charset="0"/>
              </a:rPr>
              <a:t>ακολουθούμενο από μια </a:t>
            </a:r>
            <a:r>
              <a:rPr lang="el-GR" sz="2400" dirty="0" smtClean="0">
                <a:solidFill>
                  <a:srgbClr val="000000"/>
                </a:solidFill>
                <a:latin typeface="Arial" charset="0"/>
                <a:cs typeface="Arial" charset="0"/>
              </a:rPr>
              <a:t>συνεχιζόμενη μείωση </a:t>
            </a:r>
            <a:r>
              <a:rPr lang="el-GR" sz="2400" dirty="0">
                <a:solidFill>
                  <a:srgbClr val="000000"/>
                </a:solidFill>
                <a:latin typeface="Arial" charset="0"/>
                <a:cs typeface="Arial" charset="0"/>
              </a:rPr>
              <a:t>των βιολογικών τους δυνατοτήτων».</a:t>
            </a:r>
            <a:r>
              <a:rPr lang="el-GR" sz="1800" dirty="0">
                <a:solidFill>
                  <a:srgbClr val="000000"/>
                </a:solidFill>
                <a:latin typeface="Arial" charset="0"/>
                <a:cs typeface="Arial" charset="0"/>
              </a:rPr>
              <a:t> </a:t>
            </a:r>
            <a:endParaRPr lang="en-US" sz="1800" dirty="0">
              <a:solidFill>
                <a:srgbClr val="000000"/>
              </a:solidFill>
              <a:latin typeface="Arial" charset="0"/>
              <a:cs typeface="Arial" charset="0"/>
            </a:endParaRPr>
          </a:p>
          <a:p>
            <a:endParaRPr lang="el-GR" dirty="0"/>
          </a:p>
        </p:txBody>
      </p:sp>
      <p:sp>
        <p:nvSpPr>
          <p:cNvPr id="2" name="Τίτλος 1"/>
          <p:cNvSpPr>
            <a:spLocks noGrp="1"/>
          </p:cNvSpPr>
          <p:nvPr>
            <p:ph type="title"/>
          </p:nvPr>
        </p:nvSpPr>
        <p:spPr>
          <a:xfrm>
            <a:off x="3563888" y="620688"/>
            <a:ext cx="5122912" cy="1440160"/>
          </a:xfrm>
        </p:spPr>
        <p:txBody>
          <a:bodyPr>
            <a:normAutofit fontScale="90000"/>
          </a:bodyPr>
          <a:lstStyle/>
          <a:p>
            <a:pPr lvl="0" fontAlgn="base" hangingPunct="0">
              <a:spcAft>
                <a:spcPct val="0"/>
              </a:spcAft>
            </a:pPr>
            <a:r>
              <a:rPr lang="el-GR" sz="4000" b="1" dirty="0">
                <a:solidFill>
                  <a:srgbClr val="000000"/>
                </a:solidFill>
                <a:latin typeface="Arial" charset="0"/>
                <a:ea typeface="+mn-ea"/>
                <a:cs typeface="Arial" charset="0"/>
              </a:rPr>
              <a:t>Εξέλιξη του ορισμού της Ερημοποίησης </a:t>
            </a:r>
            <a:br>
              <a:rPr lang="el-GR" sz="4000" b="1" dirty="0">
                <a:solidFill>
                  <a:srgbClr val="000000"/>
                </a:solidFill>
                <a:latin typeface="Arial" charset="0"/>
                <a:ea typeface="+mn-ea"/>
                <a:cs typeface="Arial" charset="0"/>
              </a:rPr>
            </a:br>
            <a:endParaRPr lang="el-GR" dirty="0"/>
          </a:p>
        </p:txBody>
      </p:sp>
      <p:pic>
        <p:nvPicPr>
          <p:cNvPr id="4" name="Picture 5"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709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fontAlgn="base">
              <a:spcBef>
                <a:spcPct val="0"/>
              </a:spcBef>
              <a:spcAft>
                <a:spcPct val="0"/>
              </a:spcAft>
              <a:buNone/>
            </a:pPr>
            <a:r>
              <a:rPr lang="el-GR" sz="2400" dirty="0">
                <a:solidFill>
                  <a:srgbClr val="000000"/>
                </a:solidFill>
                <a:latin typeface="Arial" charset="0"/>
                <a:cs typeface="Arial" charset="0"/>
              </a:rPr>
              <a:t>Το </a:t>
            </a:r>
            <a:r>
              <a:rPr lang="el-GR" sz="2400" b="1" dirty="0">
                <a:solidFill>
                  <a:srgbClr val="000000"/>
                </a:solidFill>
                <a:latin typeface="Arial" charset="0"/>
                <a:cs typeface="Arial" charset="0"/>
              </a:rPr>
              <a:t>1984 </a:t>
            </a:r>
            <a:r>
              <a:rPr lang="el-GR" sz="2400" dirty="0">
                <a:solidFill>
                  <a:srgbClr val="000000"/>
                </a:solidFill>
                <a:latin typeface="Arial" charset="0"/>
                <a:cs typeface="Arial" charset="0"/>
              </a:rPr>
              <a:t>επιτυγχάνεται η συμφωνία του UNEP και του FAO</a:t>
            </a:r>
          </a:p>
          <a:p>
            <a:pPr lvl="0" fontAlgn="base">
              <a:spcBef>
                <a:spcPct val="0"/>
              </a:spcBef>
              <a:spcAft>
                <a:spcPct val="0"/>
              </a:spcAft>
              <a:buNone/>
            </a:pPr>
            <a:r>
              <a:rPr lang="el-GR" sz="2400" dirty="0">
                <a:solidFill>
                  <a:srgbClr val="000000"/>
                </a:solidFill>
                <a:latin typeface="Arial" charset="0"/>
                <a:cs typeface="Arial" charset="0"/>
              </a:rPr>
              <a:t>να οριστεί η ερημοποίηση ως «όλες οι διατυπώσεις που</a:t>
            </a:r>
          </a:p>
          <a:p>
            <a:pPr lvl="0" fontAlgn="base">
              <a:spcBef>
                <a:spcPct val="0"/>
              </a:spcBef>
              <a:spcAft>
                <a:spcPct val="0"/>
              </a:spcAft>
              <a:buNone/>
            </a:pPr>
            <a:r>
              <a:rPr lang="el-GR" sz="2400" dirty="0">
                <a:solidFill>
                  <a:srgbClr val="000000"/>
                </a:solidFill>
                <a:latin typeface="Arial" charset="0"/>
                <a:cs typeface="Arial" charset="0"/>
              </a:rPr>
              <a:t>υποδηλώνουν </a:t>
            </a:r>
            <a:r>
              <a:rPr lang="el-GR" sz="2400" dirty="0" err="1">
                <a:solidFill>
                  <a:srgbClr val="000000"/>
                </a:solidFill>
                <a:latin typeface="Arial" charset="0"/>
                <a:cs typeface="Arial" charset="0"/>
              </a:rPr>
              <a:t>κοινωνικο‐οικονομικές</a:t>
            </a:r>
            <a:r>
              <a:rPr lang="el-GR" sz="2400" dirty="0">
                <a:solidFill>
                  <a:srgbClr val="000000"/>
                </a:solidFill>
                <a:latin typeface="Arial" charset="0"/>
                <a:cs typeface="Arial" charset="0"/>
              </a:rPr>
              <a:t>, φυσικές και</a:t>
            </a:r>
          </a:p>
          <a:p>
            <a:pPr lvl="0" fontAlgn="base">
              <a:spcBef>
                <a:spcPct val="0"/>
              </a:spcBef>
              <a:spcAft>
                <a:spcPct val="0"/>
              </a:spcAft>
              <a:buNone/>
            </a:pPr>
            <a:r>
              <a:rPr lang="el-GR" sz="2400" dirty="0">
                <a:solidFill>
                  <a:srgbClr val="000000"/>
                </a:solidFill>
                <a:latin typeface="Arial" charset="0"/>
                <a:cs typeface="Arial" charset="0"/>
              </a:rPr>
              <a:t>ανθρώπινες διεργασίες που προκαλούν τροποποίηση</a:t>
            </a:r>
            <a:r>
              <a:rPr lang="en-US" sz="2400" dirty="0">
                <a:solidFill>
                  <a:srgbClr val="000000"/>
                </a:solidFill>
                <a:latin typeface="Arial" charset="0"/>
                <a:cs typeface="Arial" charset="0"/>
              </a:rPr>
              <a:t>:</a:t>
            </a:r>
            <a:endParaRPr lang="el-GR" sz="2400" dirty="0">
              <a:solidFill>
                <a:srgbClr val="000000"/>
              </a:solidFill>
              <a:latin typeface="Arial" charset="0"/>
              <a:cs typeface="Arial" charset="0"/>
            </a:endParaRPr>
          </a:p>
          <a:p>
            <a:pPr lvl="0" fontAlgn="base">
              <a:spcBef>
                <a:spcPct val="0"/>
              </a:spcBef>
              <a:spcAft>
                <a:spcPct val="0"/>
              </a:spcAft>
              <a:buFont typeface="Wingdings" pitchFamily="2" charset="2"/>
              <a:buChar char="§"/>
            </a:pPr>
            <a:r>
              <a:rPr lang="el-GR" sz="2400" b="1" dirty="0">
                <a:solidFill>
                  <a:srgbClr val="000000"/>
                </a:solidFill>
                <a:latin typeface="Arial" charset="0"/>
                <a:cs typeface="Arial" charset="0"/>
              </a:rPr>
              <a:t>στην ισορροπία του εδάφους</a:t>
            </a:r>
          </a:p>
          <a:p>
            <a:pPr lvl="0" fontAlgn="base">
              <a:spcBef>
                <a:spcPct val="0"/>
              </a:spcBef>
              <a:spcAft>
                <a:spcPct val="0"/>
              </a:spcAft>
              <a:buFont typeface="Wingdings" pitchFamily="2" charset="2"/>
              <a:buChar char="§"/>
            </a:pPr>
            <a:r>
              <a:rPr lang="el-GR" sz="2400" b="1" dirty="0">
                <a:solidFill>
                  <a:srgbClr val="000000"/>
                </a:solidFill>
                <a:latin typeface="Arial" charset="0"/>
                <a:cs typeface="Arial" charset="0"/>
              </a:rPr>
              <a:t>της βλάστησης</a:t>
            </a:r>
          </a:p>
          <a:p>
            <a:pPr lvl="0" fontAlgn="base">
              <a:spcBef>
                <a:spcPct val="0"/>
              </a:spcBef>
              <a:spcAft>
                <a:spcPct val="0"/>
              </a:spcAft>
              <a:buFont typeface="Wingdings" pitchFamily="2" charset="2"/>
              <a:buChar char="§"/>
            </a:pPr>
            <a:r>
              <a:rPr lang="el-GR" sz="2400" b="1" dirty="0">
                <a:solidFill>
                  <a:srgbClr val="000000"/>
                </a:solidFill>
                <a:latin typeface="Arial" charset="0"/>
                <a:cs typeface="Arial" charset="0"/>
              </a:rPr>
              <a:t>της ατμόσφαιρας</a:t>
            </a:r>
          </a:p>
          <a:p>
            <a:pPr lvl="0" fontAlgn="base">
              <a:spcBef>
                <a:spcPct val="0"/>
              </a:spcBef>
              <a:spcAft>
                <a:spcPct val="0"/>
              </a:spcAft>
              <a:buFont typeface="Wingdings" pitchFamily="2" charset="2"/>
              <a:buChar char="§"/>
            </a:pPr>
            <a:r>
              <a:rPr lang="el-GR" sz="2400" b="1" dirty="0">
                <a:solidFill>
                  <a:srgbClr val="000000"/>
                </a:solidFill>
                <a:latin typeface="Arial" charset="0"/>
                <a:cs typeface="Arial" charset="0"/>
              </a:rPr>
              <a:t> του νερού </a:t>
            </a:r>
          </a:p>
          <a:p>
            <a:pPr lvl="0" fontAlgn="base">
              <a:spcBef>
                <a:spcPct val="0"/>
              </a:spcBef>
              <a:spcAft>
                <a:spcPct val="0"/>
              </a:spcAft>
              <a:buNone/>
            </a:pPr>
            <a:r>
              <a:rPr lang="el-GR" sz="2400" dirty="0">
                <a:solidFill>
                  <a:srgbClr val="000000"/>
                </a:solidFill>
                <a:latin typeface="Arial" charset="0"/>
                <a:cs typeface="Arial" charset="0"/>
              </a:rPr>
              <a:t>σε περιοχές που χαρακτηρίζονται από ξηρασία που</a:t>
            </a:r>
          </a:p>
          <a:p>
            <a:pPr lvl="0" fontAlgn="base">
              <a:spcBef>
                <a:spcPct val="0"/>
              </a:spcBef>
              <a:spcAft>
                <a:spcPct val="0"/>
              </a:spcAft>
              <a:buNone/>
            </a:pPr>
            <a:r>
              <a:rPr lang="el-GR" sz="2400" dirty="0">
                <a:solidFill>
                  <a:srgbClr val="000000"/>
                </a:solidFill>
                <a:latin typeface="Arial" charset="0"/>
                <a:cs typeface="Arial" charset="0"/>
              </a:rPr>
              <a:t>προκαλείται από εδαφικούς και κλιματικούς παράγοντες». </a:t>
            </a:r>
            <a:endParaRPr lang="en-US" sz="2400" dirty="0">
              <a:solidFill>
                <a:srgbClr val="000000"/>
              </a:solidFill>
              <a:latin typeface="Arial" charset="0"/>
              <a:cs typeface="Arial" charset="0"/>
            </a:endParaRPr>
          </a:p>
          <a:p>
            <a:endParaRPr lang="el-GR" dirty="0"/>
          </a:p>
        </p:txBody>
      </p:sp>
      <p:sp>
        <p:nvSpPr>
          <p:cNvPr id="2" name="Τίτλος 1"/>
          <p:cNvSpPr>
            <a:spLocks noGrp="1"/>
          </p:cNvSpPr>
          <p:nvPr>
            <p:ph type="title"/>
          </p:nvPr>
        </p:nvSpPr>
        <p:spPr/>
        <p:txBody>
          <a:bodyPr>
            <a:normAutofit fontScale="90000"/>
          </a:bodyPr>
          <a:lstStyle/>
          <a:p>
            <a:pPr lvl="0" fontAlgn="base" hangingPunct="0">
              <a:spcAft>
                <a:spcPct val="0"/>
              </a:spcAft>
            </a:pPr>
            <a:r>
              <a:rPr lang="el-GR" sz="4000" b="1" dirty="0">
                <a:solidFill>
                  <a:srgbClr val="000000"/>
                </a:solidFill>
                <a:latin typeface="Arial" charset="0"/>
                <a:ea typeface="+mn-ea"/>
                <a:cs typeface="Arial" charset="0"/>
              </a:rPr>
              <a:t/>
            </a:r>
            <a:br>
              <a:rPr lang="el-GR" sz="4000" b="1" dirty="0">
                <a:solidFill>
                  <a:srgbClr val="000000"/>
                </a:solidFill>
                <a:latin typeface="Arial" charset="0"/>
                <a:ea typeface="+mn-ea"/>
                <a:cs typeface="Arial" charset="0"/>
              </a:rPr>
            </a:br>
            <a:endParaRPr lang="el-GR" dirty="0"/>
          </a:p>
        </p:txBody>
      </p:sp>
      <p:pic>
        <p:nvPicPr>
          <p:cNvPr id="4" name="Picture 5"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286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fontAlgn="base">
              <a:spcBef>
                <a:spcPct val="0"/>
              </a:spcBef>
              <a:spcAft>
                <a:spcPct val="0"/>
              </a:spcAft>
              <a:buFont typeface="Wingdings" pitchFamily="2" charset="2"/>
              <a:buChar char="Ø"/>
            </a:pPr>
            <a:endParaRPr lang="el-GR" sz="2400" dirty="0">
              <a:solidFill>
                <a:srgbClr val="000000"/>
              </a:solidFill>
              <a:latin typeface="Arial" charset="0"/>
              <a:cs typeface="Arial" charset="0"/>
            </a:endParaRPr>
          </a:p>
          <a:p>
            <a:pPr lvl="0" fontAlgn="base">
              <a:spcBef>
                <a:spcPct val="0"/>
              </a:spcBef>
              <a:spcAft>
                <a:spcPct val="0"/>
              </a:spcAft>
              <a:buFont typeface="Wingdings" pitchFamily="2" charset="2"/>
              <a:buChar char="Ø"/>
            </a:pPr>
            <a:endParaRPr lang="el-GR" sz="2400" dirty="0" smtClean="0">
              <a:solidFill>
                <a:srgbClr val="000000"/>
              </a:solidFill>
              <a:latin typeface="Arial" charset="0"/>
              <a:cs typeface="Arial" charset="0"/>
            </a:endParaRPr>
          </a:p>
          <a:p>
            <a:pPr lvl="0" fontAlgn="base">
              <a:spcBef>
                <a:spcPct val="0"/>
              </a:spcBef>
              <a:spcAft>
                <a:spcPct val="0"/>
              </a:spcAft>
              <a:buFont typeface="Wingdings" pitchFamily="2" charset="2"/>
              <a:buChar char="Ø"/>
            </a:pPr>
            <a:endParaRPr lang="el-GR" sz="2400" dirty="0" smtClean="0">
              <a:solidFill>
                <a:srgbClr val="000000"/>
              </a:solidFill>
              <a:latin typeface="Arial" charset="0"/>
              <a:cs typeface="Arial" charset="0"/>
            </a:endParaRPr>
          </a:p>
          <a:p>
            <a:pPr lvl="0" fontAlgn="base">
              <a:spcBef>
                <a:spcPct val="0"/>
              </a:spcBef>
              <a:spcAft>
                <a:spcPct val="0"/>
              </a:spcAft>
              <a:buNone/>
            </a:pPr>
            <a:r>
              <a:rPr lang="el-GR" sz="2400" b="1" dirty="0" smtClean="0">
                <a:solidFill>
                  <a:srgbClr val="000000"/>
                </a:solidFill>
                <a:latin typeface="Arial" charset="0"/>
                <a:cs typeface="Arial" charset="0"/>
              </a:rPr>
              <a:t>   Οι </a:t>
            </a:r>
            <a:r>
              <a:rPr lang="el-GR" sz="2400" b="1" dirty="0">
                <a:solidFill>
                  <a:srgbClr val="000000"/>
                </a:solidFill>
                <a:latin typeface="Arial" charset="0"/>
                <a:cs typeface="Arial" charset="0"/>
              </a:rPr>
              <a:t>κλιματικές αλλαγές </a:t>
            </a:r>
            <a:r>
              <a:rPr lang="el-GR" sz="2400" dirty="0">
                <a:solidFill>
                  <a:srgbClr val="000000"/>
                </a:solidFill>
                <a:latin typeface="Arial" charset="0"/>
                <a:cs typeface="Arial" charset="0"/>
              </a:rPr>
              <a:t>ως </a:t>
            </a:r>
            <a:r>
              <a:rPr lang="el-GR" sz="2400" b="1" dirty="0">
                <a:solidFill>
                  <a:srgbClr val="000000"/>
                </a:solidFill>
                <a:latin typeface="Arial" charset="0"/>
                <a:cs typeface="Arial" charset="0"/>
              </a:rPr>
              <a:t>βασικός παράγοντας </a:t>
            </a:r>
            <a:r>
              <a:rPr lang="el-GR" sz="2400" dirty="0">
                <a:solidFill>
                  <a:srgbClr val="000000"/>
                </a:solidFill>
                <a:latin typeface="Arial" charset="0"/>
                <a:cs typeface="Arial" charset="0"/>
              </a:rPr>
              <a:t>πέρα από την ανθρώπινη δραστηριότητα προστέθηκαν ως </a:t>
            </a:r>
            <a:r>
              <a:rPr lang="el-GR" sz="2400" b="1" dirty="0">
                <a:solidFill>
                  <a:srgbClr val="000000"/>
                </a:solidFill>
                <a:latin typeface="Arial" charset="0"/>
                <a:cs typeface="Arial" charset="0"/>
              </a:rPr>
              <a:t>παράγοντας στον ορισμό της ερημοποίησης σε μια ακόμη αναθεώρηση το 1994. </a:t>
            </a:r>
            <a:endParaRPr lang="en-US" sz="2400" b="1" dirty="0">
              <a:solidFill>
                <a:srgbClr val="000000"/>
              </a:solidFill>
              <a:latin typeface="Arial" charset="0"/>
              <a:cs typeface="Arial" charset="0"/>
            </a:endParaRPr>
          </a:p>
          <a:p>
            <a:endParaRPr lang="el-GR" dirty="0"/>
          </a:p>
        </p:txBody>
      </p:sp>
      <p:sp>
        <p:nvSpPr>
          <p:cNvPr id="2" name="Τίτλος 1"/>
          <p:cNvSpPr>
            <a:spLocks noGrp="1"/>
          </p:cNvSpPr>
          <p:nvPr>
            <p:ph type="title"/>
          </p:nvPr>
        </p:nvSpPr>
        <p:spPr/>
        <p:txBody>
          <a:bodyPr>
            <a:normAutofit fontScale="90000"/>
          </a:bodyPr>
          <a:lstStyle/>
          <a:p>
            <a:pPr lvl="0" fontAlgn="base" hangingPunct="0">
              <a:spcAft>
                <a:spcPct val="0"/>
              </a:spcAft>
            </a:pPr>
            <a:r>
              <a:rPr lang="el-GR" sz="4000" b="1" dirty="0">
                <a:solidFill>
                  <a:srgbClr val="000000"/>
                </a:solidFill>
                <a:latin typeface="Arial" charset="0"/>
                <a:ea typeface="+mn-ea"/>
                <a:cs typeface="Arial" charset="0"/>
              </a:rPr>
              <a:t/>
            </a:r>
            <a:br>
              <a:rPr lang="el-GR" sz="4000" b="1" dirty="0">
                <a:solidFill>
                  <a:srgbClr val="000000"/>
                </a:solidFill>
                <a:latin typeface="Arial" charset="0"/>
                <a:ea typeface="+mn-ea"/>
                <a:cs typeface="Arial" charset="0"/>
              </a:rPr>
            </a:br>
            <a:endParaRPr lang="el-GR" dirty="0"/>
          </a:p>
        </p:txBody>
      </p:sp>
      <p:pic>
        <p:nvPicPr>
          <p:cNvPr id="4" name="Picture 5"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976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916832"/>
            <a:ext cx="8229600" cy="4090459"/>
          </a:xfrm>
        </p:spPr>
        <p:txBody>
          <a:bodyPr/>
          <a:lstStyle/>
          <a:p>
            <a:pPr lvl="0" fontAlgn="base">
              <a:spcBef>
                <a:spcPct val="0"/>
              </a:spcBef>
              <a:spcAft>
                <a:spcPct val="0"/>
              </a:spcAft>
              <a:buFont typeface="Wingdings" pitchFamily="2" charset="2"/>
              <a:buChar char="q"/>
            </a:pPr>
            <a:r>
              <a:rPr lang="el-GR" sz="2400" dirty="0">
                <a:solidFill>
                  <a:srgbClr val="000000"/>
                </a:solidFill>
                <a:latin typeface="Arial" charset="0"/>
                <a:cs typeface="Arial" charset="0"/>
              </a:rPr>
              <a:t>Η ερημοποίηση απειλεί σήμερα σε παγκόσμια κλίμακα ευρύτατα γεωγραφικά συστήματα στα οποία το έδαφος έχει φθάσει σε τελικό στάδιο υποβάθμισης και αδυνατεί να παρέχει τον απαραίτητο ζωτικό χώρο, νερό και θρεπτικά συστατικά. </a:t>
            </a:r>
            <a:endParaRPr lang="en-US" sz="2400" dirty="0">
              <a:solidFill>
                <a:srgbClr val="000000"/>
              </a:solidFill>
              <a:latin typeface="Arial" charset="0"/>
              <a:cs typeface="Arial" charset="0"/>
            </a:endParaRPr>
          </a:p>
          <a:p>
            <a:pPr lvl="0" fontAlgn="base">
              <a:spcBef>
                <a:spcPct val="0"/>
              </a:spcBef>
              <a:spcAft>
                <a:spcPct val="0"/>
              </a:spcAft>
              <a:buFont typeface="Wingdings" pitchFamily="2" charset="2"/>
              <a:buChar char="q"/>
            </a:pPr>
            <a:endParaRPr lang="en-US" sz="2400" dirty="0">
              <a:solidFill>
                <a:srgbClr val="000000"/>
              </a:solidFill>
              <a:latin typeface="Arial" charset="0"/>
              <a:cs typeface="Arial" charset="0"/>
            </a:endParaRPr>
          </a:p>
          <a:p>
            <a:pPr lvl="0" fontAlgn="base">
              <a:spcBef>
                <a:spcPct val="0"/>
              </a:spcBef>
              <a:spcAft>
                <a:spcPct val="0"/>
              </a:spcAft>
              <a:buFont typeface="Wingdings" pitchFamily="2" charset="2"/>
              <a:buChar char="q"/>
            </a:pPr>
            <a:r>
              <a:rPr lang="el-GR" sz="2400" dirty="0">
                <a:solidFill>
                  <a:srgbClr val="000000"/>
                </a:solidFill>
                <a:latin typeface="Arial" charset="0"/>
                <a:cs typeface="Arial" charset="0"/>
              </a:rPr>
              <a:t>Σύμφωνα με τα πρόσφατα στοιχεία του FAO (Οργανισμός Τροφίμων &amp; Γεωργίας), πάνω από 36.000 εκατομμύρια στρέμματα γης σε 100 χώρες έχουν σήμερα υποστεί ερημοποίηση.</a:t>
            </a:r>
            <a:r>
              <a:rPr lang="el-GR" sz="1800" dirty="0">
                <a:solidFill>
                  <a:srgbClr val="000000"/>
                </a:solidFill>
                <a:latin typeface="Arial" charset="0"/>
                <a:cs typeface="Arial" charset="0"/>
              </a:rPr>
              <a:t> </a:t>
            </a:r>
            <a:endParaRPr lang="en-US" sz="1800" dirty="0">
              <a:solidFill>
                <a:srgbClr val="000000"/>
              </a:solidFill>
              <a:latin typeface="Arial" charset="0"/>
              <a:cs typeface="Arial" charset="0"/>
            </a:endParaRPr>
          </a:p>
          <a:p>
            <a:endParaRPr lang="el-GR" dirty="0"/>
          </a:p>
        </p:txBody>
      </p:sp>
      <p:sp>
        <p:nvSpPr>
          <p:cNvPr id="2" name="Τίτλος 1"/>
          <p:cNvSpPr>
            <a:spLocks noGrp="1"/>
          </p:cNvSpPr>
          <p:nvPr>
            <p:ph type="title"/>
          </p:nvPr>
        </p:nvSpPr>
        <p:spPr>
          <a:xfrm>
            <a:off x="3779912" y="274638"/>
            <a:ext cx="4906888" cy="1206690"/>
          </a:xfrm>
        </p:spPr>
        <p:txBody>
          <a:bodyPr>
            <a:normAutofit fontScale="90000"/>
          </a:bodyPr>
          <a:lstStyle/>
          <a:p>
            <a:pPr lvl="0" fontAlgn="base" hangingPunct="0">
              <a:spcAft>
                <a:spcPct val="0"/>
              </a:spcAft>
            </a:pPr>
            <a:r>
              <a:rPr lang="el-GR" b="1" dirty="0">
                <a:solidFill>
                  <a:srgbClr val="000000"/>
                </a:solidFill>
                <a:latin typeface="Arial" charset="0"/>
                <a:ea typeface="+mn-ea"/>
                <a:cs typeface="Arial" charset="0"/>
              </a:rPr>
              <a:t>Εκδήλωση της Ερημοποίησης</a:t>
            </a:r>
            <a:r>
              <a:rPr lang="el-GR" sz="1800" dirty="0">
                <a:solidFill>
                  <a:srgbClr val="000000"/>
                </a:solidFill>
                <a:latin typeface="Arial" charset="0"/>
                <a:ea typeface="+mn-ea"/>
                <a:cs typeface="Arial" charset="0"/>
              </a:rPr>
              <a:t> </a:t>
            </a:r>
            <a:br>
              <a:rPr lang="el-GR" sz="1800" dirty="0">
                <a:solidFill>
                  <a:srgbClr val="000000"/>
                </a:solidFill>
                <a:latin typeface="Arial" charset="0"/>
                <a:ea typeface="+mn-ea"/>
                <a:cs typeface="Arial" charset="0"/>
              </a:rPr>
            </a:br>
            <a:endParaRPr lang="el-GR" dirty="0"/>
          </a:p>
        </p:txBody>
      </p:sp>
      <p:pic>
        <p:nvPicPr>
          <p:cNvPr id="4" name="Picture 5"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328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fontAlgn="base">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Η ερημοποίηση εμφανίζεται</a:t>
            </a:r>
          </a:p>
          <a:p>
            <a:pPr lvl="0" fontAlgn="base">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σε όλες τις ηπείρους εκτός</a:t>
            </a:r>
          </a:p>
          <a:p>
            <a:pPr lvl="0" fontAlgn="base">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από την Ανταρκτική και</a:t>
            </a:r>
          </a:p>
          <a:p>
            <a:pPr lvl="0" fontAlgn="base">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επηρεάζει την ζωή</a:t>
            </a:r>
          </a:p>
          <a:p>
            <a:pPr lvl="0" fontAlgn="base">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εκατομμυρίων ανθρώπων</a:t>
            </a:r>
          </a:p>
          <a:p>
            <a:pPr lvl="0" fontAlgn="base">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και κυρίως των φτωχών που</a:t>
            </a:r>
          </a:p>
          <a:p>
            <a:pPr lvl="0" fontAlgn="base">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κατοικούν σε ξηρές</a:t>
            </a:r>
          </a:p>
          <a:p>
            <a:pPr lvl="0" fontAlgn="base">
              <a:spcBef>
                <a:spcPct val="0"/>
              </a:spcBef>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περιοχές του πλανήτη.</a:t>
            </a:r>
            <a:r>
              <a:rPr kumimoji="0" lang="el-GR" sz="2800" b="0" i="0" u="none" strike="noStrike" kern="0" cap="none" spc="0" normalizeH="0" baseline="0" noProof="0" dirty="0" smtClean="0">
                <a:ln>
                  <a:noFill/>
                </a:ln>
                <a:solidFill>
                  <a:srgbClr val="000000"/>
                </a:solidFill>
                <a:effectLst/>
                <a:uLnTx/>
                <a:uFillTx/>
                <a:latin typeface="Arial"/>
                <a:ea typeface="+mn-ea"/>
                <a:cs typeface="Arial"/>
              </a:rPr>
              <a:t> </a:t>
            </a:r>
          </a:p>
          <a:p>
            <a:endParaRPr lang="el-GR" dirty="0"/>
          </a:p>
        </p:txBody>
      </p:sp>
      <p:sp>
        <p:nvSpPr>
          <p:cNvPr id="2" name="Τίτλος 1"/>
          <p:cNvSpPr>
            <a:spLocks noGrp="1"/>
          </p:cNvSpPr>
          <p:nvPr>
            <p:ph type="title"/>
          </p:nvPr>
        </p:nvSpPr>
        <p:spPr/>
        <p:txBody>
          <a:bodyPr/>
          <a:lstStyle/>
          <a:p>
            <a:r>
              <a:rPr kumimoji="0" lang="el-GR" sz="4000" b="1" i="0" u="none" strike="noStrike" kern="0" cap="none" spc="0" normalizeH="0" baseline="0" noProof="0" dirty="0" smtClean="0">
                <a:ln>
                  <a:noFill/>
                </a:ln>
                <a:solidFill>
                  <a:srgbClr val="000000"/>
                </a:solidFill>
                <a:effectLst/>
                <a:uLnTx/>
                <a:uFillTx/>
                <a:latin typeface="Arial"/>
                <a:ea typeface="+mj-ea"/>
                <a:cs typeface="Arial"/>
              </a:rPr>
              <a:t>Εκδήλωση της Ερημοποίησης</a:t>
            </a:r>
            <a:r>
              <a:rPr kumimoji="0" lang="el-GR" sz="4000" b="0" i="0" u="none" strike="noStrike" kern="0" cap="none" spc="0" normalizeH="0" baseline="0" noProof="0" dirty="0" smtClean="0">
                <a:ln>
                  <a:noFill/>
                </a:ln>
                <a:solidFill>
                  <a:srgbClr val="000000"/>
                </a:solidFill>
                <a:effectLst/>
                <a:uLnTx/>
                <a:uFillTx/>
                <a:latin typeface="Arial"/>
                <a:ea typeface="+mj-ea"/>
                <a:cs typeface="Arial"/>
              </a:rPr>
              <a:t> </a:t>
            </a:r>
            <a:endParaRPr lang="el-GR" dirty="0"/>
          </a:p>
        </p:txBody>
      </p:sp>
      <p:pic>
        <p:nvPicPr>
          <p:cNvPr id="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357298"/>
            <a:ext cx="2853530" cy="185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430326"/>
            <a:ext cx="2665412" cy="228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741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lnSpcReduction="10000"/>
          </a:bodyPr>
          <a:lstStyle/>
          <a:p>
            <a:pPr lvl="0" fontAlgn="base">
              <a:spcBef>
                <a:spcPct val="0"/>
              </a:spcBef>
              <a:spcAft>
                <a:spcPct val="0"/>
              </a:spcAft>
              <a:buNone/>
            </a:pPr>
            <a:r>
              <a:rPr lang="el-GR" sz="2400" dirty="0" smtClean="0">
                <a:solidFill>
                  <a:srgbClr val="000000"/>
                </a:solidFill>
                <a:latin typeface="Arial" charset="0"/>
                <a:cs typeface="Arial" charset="0"/>
              </a:rPr>
              <a:t>    Σύμφωνα </a:t>
            </a:r>
            <a:r>
              <a:rPr lang="el-GR" sz="2400" dirty="0">
                <a:solidFill>
                  <a:srgbClr val="000000"/>
                </a:solidFill>
                <a:latin typeface="Arial" charset="0"/>
                <a:cs typeface="Arial" charset="0"/>
              </a:rPr>
              <a:t>με</a:t>
            </a:r>
            <a:r>
              <a:rPr lang="el-GR" sz="1800" dirty="0">
                <a:solidFill>
                  <a:srgbClr val="000000"/>
                </a:solidFill>
                <a:latin typeface="Arial" charset="0"/>
                <a:cs typeface="Arial" charset="0"/>
              </a:rPr>
              <a:t> </a:t>
            </a:r>
            <a:r>
              <a:rPr lang="el-GR" sz="2400" dirty="0">
                <a:solidFill>
                  <a:srgbClr val="000000"/>
                </a:solidFill>
                <a:latin typeface="Arial" charset="0"/>
                <a:cs typeface="Arial" charset="0"/>
              </a:rPr>
              <a:t>έκθεση </a:t>
            </a:r>
            <a:r>
              <a:rPr lang="el-GR" sz="2400" dirty="0" err="1">
                <a:solidFill>
                  <a:srgbClr val="000000"/>
                </a:solidFill>
                <a:latin typeface="Arial" charset="0"/>
                <a:cs typeface="Arial" charset="0"/>
              </a:rPr>
              <a:t>World</a:t>
            </a:r>
            <a:r>
              <a:rPr lang="el-GR" sz="2400" dirty="0">
                <a:solidFill>
                  <a:srgbClr val="000000"/>
                </a:solidFill>
                <a:latin typeface="Arial" charset="0"/>
                <a:cs typeface="Arial" charset="0"/>
              </a:rPr>
              <a:t> </a:t>
            </a:r>
            <a:r>
              <a:rPr lang="el-GR" sz="2400" dirty="0" err="1">
                <a:solidFill>
                  <a:srgbClr val="000000"/>
                </a:solidFill>
                <a:latin typeface="Arial" charset="0"/>
                <a:cs typeface="Arial" charset="0"/>
              </a:rPr>
              <a:t>Atlas</a:t>
            </a:r>
            <a:r>
              <a:rPr lang="el-GR" sz="2400" dirty="0">
                <a:solidFill>
                  <a:srgbClr val="000000"/>
                </a:solidFill>
                <a:latin typeface="Arial" charset="0"/>
                <a:cs typeface="Arial" charset="0"/>
              </a:rPr>
              <a:t> </a:t>
            </a:r>
            <a:r>
              <a:rPr lang="el-GR" sz="2400" dirty="0" err="1">
                <a:solidFill>
                  <a:srgbClr val="000000"/>
                </a:solidFill>
                <a:latin typeface="Arial" charset="0"/>
                <a:cs typeface="Arial" charset="0"/>
              </a:rPr>
              <a:t>of</a:t>
            </a:r>
            <a:r>
              <a:rPr lang="el-GR" sz="2400" dirty="0">
                <a:solidFill>
                  <a:srgbClr val="000000"/>
                </a:solidFill>
                <a:latin typeface="Arial" charset="0"/>
                <a:cs typeface="Arial" charset="0"/>
              </a:rPr>
              <a:t> </a:t>
            </a:r>
            <a:r>
              <a:rPr lang="el-GR" sz="2400" dirty="0" err="1">
                <a:solidFill>
                  <a:srgbClr val="000000"/>
                </a:solidFill>
                <a:latin typeface="Arial" charset="0"/>
                <a:cs typeface="Arial" charset="0"/>
              </a:rPr>
              <a:t>Desertification</a:t>
            </a:r>
            <a:r>
              <a:rPr lang="el-GR" sz="2400" dirty="0">
                <a:solidFill>
                  <a:srgbClr val="000000"/>
                </a:solidFill>
                <a:latin typeface="Arial" charset="0"/>
                <a:cs typeface="Arial" charset="0"/>
              </a:rPr>
              <a:t> της UNEP:</a:t>
            </a:r>
          </a:p>
          <a:p>
            <a:pPr lvl="0" fontAlgn="base">
              <a:spcBef>
                <a:spcPct val="0"/>
              </a:spcBef>
              <a:spcAft>
                <a:spcPct val="0"/>
              </a:spcAft>
              <a:buNone/>
            </a:pPr>
            <a:endParaRPr lang="el-GR" sz="2400" dirty="0">
              <a:solidFill>
                <a:srgbClr val="000000"/>
              </a:solidFill>
              <a:latin typeface="Arial" charset="0"/>
              <a:cs typeface="Arial" charset="0"/>
            </a:endParaRPr>
          </a:p>
          <a:p>
            <a:pPr lvl="0" fontAlgn="base">
              <a:spcBef>
                <a:spcPct val="0"/>
              </a:spcBef>
              <a:spcAft>
                <a:spcPct val="0"/>
              </a:spcAft>
              <a:buFont typeface="Wingdings" pitchFamily="2" charset="2"/>
              <a:buChar char="ü"/>
            </a:pPr>
            <a:r>
              <a:rPr lang="el-GR" sz="2400" dirty="0">
                <a:solidFill>
                  <a:srgbClr val="000000"/>
                </a:solidFill>
                <a:latin typeface="Arial" charset="0"/>
                <a:cs typeface="Arial" charset="0"/>
              </a:rPr>
              <a:t> </a:t>
            </a:r>
            <a:r>
              <a:rPr lang="el-GR" sz="2400" b="1" dirty="0">
                <a:solidFill>
                  <a:srgbClr val="000000"/>
                </a:solidFill>
                <a:latin typeface="Arial" charset="0"/>
                <a:cs typeface="Arial" charset="0"/>
              </a:rPr>
              <a:t>Το 1/6 του παγκόσμιου πληθυσμού απειλείται από τις συνέπειες της ερημοποίησης</a:t>
            </a:r>
            <a:r>
              <a:rPr lang="el-GR" sz="2400" dirty="0">
                <a:solidFill>
                  <a:srgbClr val="000000"/>
                </a:solidFill>
                <a:latin typeface="Arial" charset="0"/>
                <a:cs typeface="Arial" charset="0"/>
              </a:rPr>
              <a:t>.</a:t>
            </a:r>
          </a:p>
          <a:p>
            <a:pPr lvl="0" fontAlgn="base">
              <a:spcBef>
                <a:spcPct val="0"/>
              </a:spcBef>
              <a:spcAft>
                <a:spcPct val="0"/>
              </a:spcAft>
              <a:buFont typeface="Wingdings" pitchFamily="2" charset="2"/>
              <a:buChar char="ü"/>
            </a:pPr>
            <a:r>
              <a:rPr lang="el-GR" sz="2400" dirty="0">
                <a:solidFill>
                  <a:srgbClr val="000000"/>
                </a:solidFill>
                <a:latin typeface="Arial" charset="0"/>
                <a:cs typeface="Arial" charset="0"/>
              </a:rPr>
              <a:t> Το 1977 η υποβάθμιση του εδάφους δεν επέτρεπε σε 57 εκατομμύρια ανθρώπους να παράγουν αρκετή τροφή για να συντηρηθούν.</a:t>
            </a:r>
          </a:p>
          <a:p>
            <a:pPr lvl="0" fontAlgn="base">
              <a:spcBef>
                <a:spcPct val="0"/>
              </a:spcBef>
              <a:spcAft>
                <a:spcPct val="0"/>
              </a:spcAft>
              <a:buFont typeface="Wingdings" pitchFamily="2" charset="2"/>
              <a:buChar char="ü"/>
            </a:pPr>
            <a:r>
              <a:rPr lang="el-GR" sz="2400" dirty="0">
                <a:solidFill>
                  <a:srgbClr val="000000"/>
                </a:solidFill>
                <a:latin typeface="Arial" charset="0"/>
                <a:cs typeface="Arial" charset="0"/>
              </a:rPr>
              <a:t> Το 1984 ο αριθμός τους αυξήθηκε σε 135 εκατομμύρια.</a:t>
            </a:r>
          </a:p>
          <a:p>
            <a:pPr lvl="0" fontAlgn="base">
              <a:spcBef>
                <a:spcPct val="0"/>
              </a:spcBef>
              <a:spcAft>
                <a:spcPct val="0"/>
              </a:spcAft>
              <a:buFont typeface="Wingdings" pitchFamily="2" charset="2"/>
              <a:buChar char="ü"/>
            </a:pPr>
            <a:r>
              <a:rPr lang="el-GR" sz="2400" dirty="0">
                <a:solidFill>
                  <a:srgbClr val="000000"/>
                </a:solidFill>
                <a:latin typeface="Arial" charset="0"/>
                <a:cs typeface="Arial" charset="0"/>
              </a:rPr>
              <a:t> </a:t>
            </a:r>
            <a:r>
              <a:rPr lang="el-GR" sz="2400" b="1" dirty="0">
                <a:solidFill>
                  <a:srgbClr val="000000"/>
                </a:solidFill>
                <a:latin typeface="Arial" charset="0"/>
                <a:cs typeface="Arial" charset="0"/>
              </a:rPr>
              <a:t>Το διάστημα 2000-2005 ο πληθυσμός αυτός ξεπέρασε το 1 δισεκατομμύριο, γεγονός που θα οδηγήσει σε υπεραύξηση των οικονομικών μεταναστεύσεων</a:t>
            </a:r>
            <a:endParaRPr lang="el-GR" b="1" dirty="0"/>
          </a:p>
        </p:txBody>
      </p:sp>
      <p:sp>
        <p:nvSpPr>
          <p:cNvPr id="2" name="Τίτλος 1"/>
          <p:cNvSpPr>
            <a:spLocks noGrp="1"/>
          </p:cNvSpPr>
          <p:nvPr>
            <p:ph type="title"/>
          </p:nvPr>
        </p:nvSpPr>
        <p:spPr/>
        <p:txBody>
          <a:bodyPr>
            <a:noAutofit/>
          </a:bodyPr>
          <a:lstStyle/>
          <a:p>
            <a:pPr lvl="0" fontAlgn="base" hangingPunct="0">
              <a:spcAft>
                <a:spcPct val="0"/>
              </a:spcAft>
            </a:pPr>
            <a:r>
              <a:rPr lang="el-GR" sz="2800" dirty="0" smtClean="0">
                <a:solidFill>
                  <a:srgbClr val="000000"/>
                </a:solidFill>
                <a:latin typeface="Arial" charset="0"/>
                <a:ea typeface="+mn-ea"/>
                <a:cs typeface="Arial" charset="0"/>
              </a:rPr>
              <a:t/>
            </a:r>
            <a:br>
              <a:rPr lang="el-GR" sz="2800" dirty="0" smtClean="0">
                <a:solidFill>
                  <a:srgbClr val="000000"/>
                </a:solidFill>
                <a:latin typeface="Arial" charset="0"/>
                <a:ea typeface="+mn-ea"/>
                <a:cs typeface="Arial" charset="0"/>
              </a:rPr>
            </a:br>
            <a:r>
              <a:rPr lang="el-GR" sz="2800" dirty="0" smtClean="0">
                <a:solidFill>
                  <a:srgbClr val="000000"/>
                </a:solidFill>
                <a:latin typeface="Arial" charset="0"/>
                <a:ea typeface="+mn-ea"/>
                <a:cs typeface="Arial" charset="0"/>
              </a:rPr>
              <a:t>ΔΙΑΠΙΣΤΩΣΕΙΣ ΑΠΟ ΤΟ ΦΑΙΝΟΜΕΝΟ ΤΗΣ ΕΡΗΜΟΠΟΙΗΣΗΣ</a:t>
            </a:r>
            <a:r>
              <a:rPr lang="el-GR" sz="2800" dirty="0">
                <a:solidFill>
                  <a:srgbClr val="000000"/>
                </a:solidFill>
                <a:latin typeface="Arial" charset="0"/>
                <a:ea typeface="+mn-ea"/>
                <a:cs typeface="Arial" charset="0"/>
              </a:rPr>
              <a:t/>
            </a:r>
            <a:br>
              <a:rPr lang="el-GR" sz="2800" dirty="0">
                <a:solidFill>
                  <a:srgbClr val="000000"/>
                </a:solidFill>
                <a:latin typeface="Arial" charset="0"/>
                <a:ea typeface="+mn-ea"/>
                <a:cs typeface="Arial" charset="0"/>
              </a:rPr>
            </a:br>
            <a:endParaRPr lang="el-GR" sz="2800" dirty="0"/>
          </a:p>
        </p:txBody>
      </p:sp>
    </p:spTree>
    <p:extLst>
      <p:ext uri="{BB962C8B-B14F-4D97-AF65-F5344CB8AC3E}">
        <p14:creationId xmlns:p14="http://schemas.microsoft.com/office/powerpoint/2010/main" val="762724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fontAlgn="base">
              <a:spcBef>
                <a:spcPct val="0"/>
              </a:spcBef>
              <a:spcAft>
                <a:spcPct val="0"/>
              </a:spcAft>
              <a:buNone/>
            </a:pPr>
            <a:r>
              <a:rPr lang="el-GR" sz="2400" dirty="0" smtClean="0">
                <a:solidFill>
                  <a:srgbClr val="000000"/>
                </a:solidFill>
                <a:latin typeface="Arial" charset="0"/>
                <a:cs typeface="Arial" charset="0"/>
              </a:rPr>
              <a:t>   Τα </a:t>
            </a:r>
            <a:r>
              <a:rPr lang="el-GR" sz="2400" dirty="0">
                <a:solidFill>
                  <a:srgbClr val="000000"/>
                </a:solidFill>
                <a:latin typeface="Arial" charset="0"/>
                <a:cs typeface="Arial" charset="0"/>
              </a:rPr>
              <a:t>αίτια του φαινομένου εντοπίζονται κυρίως σε δύο κατηγορίες οι οποίες αλληλοεπηρεάζονται και είναι</a:t>
            </a:r>
            <a:r>
              <a:rPr lang="en-US" sz="2400" dirty="0">
                <a:solidFill>
                  <a:srgbClr val="000000"/>
                </a:solidFill>
                <a:latin typeface="Arial" charset="0"/>
                <a:cs typeface="Arial" charset="0"/>
              </a:rPr>
              <a:t>:</a:t>
            </a:r>
            <a:r>
              <a:rPr lang="el-GR" sz="2400" dirty="0">
                <a:solidFill>
                  <a:srgbClr val="000000"/>
                </a:solidFill>
                <a:latin typeface="Arial" charset="0"/>
                <a:cs typeface="Arial" charset="0"/>
              </a:rPr>
              <a:t> </a:t>
            </a:r>
            <a:endParaRPr lang="en-US" sz="2400" dirty="0">
              <a:solidFill>
                <a:srgbClr val="000000"/>
              </a:solidFill>
              <a:latin typeface="Arial" charset="0"/>
              <a:cs typeface="Arial" charset="0"/>
            </a:endParaRPr>
          </a:p>
          <a:p>
            <a:pPr lvl="0" fontAlgn="base">
              <a:spcBef>
                <a:spcPct val="0"/>
              </a:spcBef>
              <a:spcAft>
                <a:spcPct val="0"/>
              </a:spcAft>
              <a:buNone/>
            </a:pPr>
            <a:endParaRPr lang="el-GR" sz="2400" dirty="0">
              <a:solidFill>
                <a:srgbClr val="000000"/>
              </a:solidFill>
              <a:latin typeface="Arial" charset="0"/>
              <a:cs typeface="Arial" charset="0"/>
            </a:endParaRPr>
          </a:p>
          <a:p>
            <a:pPr lvl="0" fontAlgn="base">
              <a:spcBef>
                <a:spcPct val="0"/>
              </a:spcBef>
              <a:spcAft>
                <a:spcPct val="0"/>
              </a:spcAft>
              <a:buNone/>
            </a:pPr>
            <a:r>
              <a:rPr lang="el-GR" sz="2400" dirty="0">
                <a:solidFill>
                  <a:srgbClr val="000000"/>
                </a:solidFill>
                <a:latin typeface="Arial" charset="0"/>
                <a:cs typeface="Arial" charset="0"/>
              </a:rPr>
              <a:t>α) </a:t>
            </a:r>
            <a:r>
              <a:rPr lang="el-GR" sz="2400" b="1" dirty="0">
                <a:solidFill>
                  <a:srgbClr val="000000"/>
                </a:solidFill>
                <a:latin typeface="Arial" charset="0"/>
                <a:cs typeface="Arial" charset="0"/>
              </a:rPr>
              <a:t>η ανθρώπινη παρέμβαση</a:t>
            </a:r>
            <a:r>
              <a:rPr lang="en-US" sz="2400" dirty="0">
                <a:solidFill>
                  <a:srgbClr val="000000"/>
                </a:solidFill>
                <a:latin typeface="Arial" charset="0"/>
                <a:cs typeface="Arial" charset="0"/>
              </a:rPr>
              <a:t>(</a:t>
            </a:r>
            <a:r>
              <a:rPr lang="el-GR" sz="2400" dirty="0">
                <a:solidFill>
                  <a:srgbClr val="000000"/>
                </a:solidFill>
                <a:latin typeface="Arial" charset="0"/>
                <a:cs typeface="Arial" charset="0"/>
              </a:rPr>
              <a:t>η υπερεκμετάλλευση των φυσικών πόρων, η εντατικοποίηση των καλλιεργειών λόγω αύξησης πληθυσμού και αναγκών, ανορθόδοξες και ακατάλληλες τεχνικές χρήσεις της γης, κακή χρήση της άρδευσης, η </a:t>
            </a:r>
            <a:r>
              <a:rPr lang="el-GR" sz="2400" dirty="0" err="1">
                <a:solidFill>
                  <a:srgbClr val="000000"/>
                </a:solidFill>
                <a:latin typeface="Arial" charset="0"/>
                <a:cs typeface="Arial" charset="0"/>
              </a:rPr>
              <a:t>υπερβόσκηση</a:t>
            </a:r>
            <a:r>
              <a:rPr lang="en-US" sz="2400" dirty="0">
                <a:solidFill>
                  <a:srgbClr val="000000"/>
                </a:solidFill>
                <a:latin typeface="Arial" charset="0"/>
                <a:cs typeface="Arial" charset="0"/>
              </a:rPr>
              <a:t>)</a:t>
            </a:r>
            <a:r>
              <a:rPr lang="el-GR" sz="2400" dirty="0">
                <a:solidFill>
                  <a:srgbClr val="000000"/>
                </a:solidFill>
                <a:latin typeface="Arial" charset="0"/>
                <a:cs typeface="Arial" charset="0"/>
              </a:rPr>
              <a:t> </a:t>
            </a:r>
            <a:endParaRPr lang="en-US" sz="2400" dirty="0">
              <a:solidFill>
                <a:srgbClr val="000000"/>
              </a:solidFill>
              <a:latin typeface="Arial" charset="0"/>
              <a:cs typeface="Arial" charset="0"/>
            </a:endParaRPr>
          </a:p>
          <a:p>
            <a:pPr lvl="0" fontAlgn="base">
              <a:spcBef>
                <a:spcPct val="0"/>
              </a:spcBef>
              <a:spcAft>
                <a:spcPct val="0"/>
              </a:spcAft>
              <a:buNone/>
            </a:pPr>
            <a:endParaRPr lang="en-US" sz="2400" dirty="0">
              <a:solidFill>
                <a:srgbClr val="000000"/>
              </a:solidFill>
              <a:latin typeface="Arial" charset="0"/>
              <a:cs typeface="Arial" charset="0"/>
            </a:endParaRPr>
          </a:p>
          <a:p>
            <a:pPr lvl="0" fontAlgn="base">
              <a:spcBef>
                <a:spcPct val="0"/>
              </a:spcBef>
              <a:spcAft>
                <a:spcPct val="0"/>
              </a:spcAft>
              <a:buNone/>
            </a:pPr>
            <a:r>
              <a:rPr lang="el-GR" sz="2400" dirty="0" smtClean="0">
                <a:solidFill>
                  <a:srgbClr val="000000"/>
                </a:solidFill>
                <a:latin typeface="Arial" charset="0"/>
                <a:cs typeface="Arial" charset="0"/>
              </a:rPr>
              <a:t>β</a:t>
            </a:r>
            <a:r>
              <a:rPr lang="el-GR" sz="2400" dirty="0">
                <a:solidFill>
                  <a:srgbClr val="000000"/>
                </a:solidFill>
                <a:latin typeface="Arial" charset="0"/>
                <a:cs typeface="Arial" charset="0"/>
              </a:rPr>
              <a:t>) </a:t>
            </a:r>
            <a:r>
              <a:rPr lang="el-GR" sz="2400" b="1" dirty="0">
                <a:solidFill>
                  <a:srgbClr val="000000"/>
                </a:solidFill>
                <a:latin typeface="Arial" charset="0"/>
                <a:cs typeface="Arial" charset="0"/>
              </a:rPr>
              <a:t>κλιματολογικές αλλαγές</a:t>
            </a:r>
            <a:r>
              <a:rPr lang="el-GR" sz="2400" dirty="0">
                <a:solidFill>
                  <a:srgbClr val="000000"/>
                </a:solidFill>
                <a:latin typeface="Arial" charset="0"/>
                <a:cs typeface="Arial" charset="0"/>
              </a:rPr>
              <a:t> </a:t>
            </a:r>
            <a:r>
              <a:rPr lang="en-US" sz="2400" dirty="0">
                <a:solidFill>
                  <a:srgbClr val="000000"/>
                </a:solidFill>
                <a:latin typeface="Arial" charset="0"/>
                <a:cs typeface="Arial" charset="0"/>
              </a:rPr>
              <a:t>(</a:t>
            </a:r>
            <a:r>
              <a:rPr lang="el-GR" sz="2400" dirty="0">
                <a:solidFill>
                  <a:srgbClr val="000000"/>
                </a:solidFill>
                <a:latin typeface="Arial" charset="0"/>
                <a:cs typeface="Arial" charset="0"/>
              </a:rPr>
              <a:t>μεγάλες περίοδοι ξηρασίας, η μείωση των βροχοπτώσεων και οι μεγάλες ταχύτητες του ανέμου</a:t>
            </a:r>
            <a:r>
              <a:rPr lang="en-US" sz="2400" dirty="0">
                <a:solidFill>
                  <a:srgbClr val="000000"/>
                </a:solidFill>
                <a:latin typeface="Arial" charset="0"/>
                <a:cs typeface="Arial" charset="0"/>
              </a:rPr>
              <a:t>)</a:t>
            </a:r>
            <a:endParaRPr lang="en-US" sz="1800" dirty="0">
              <a:solidFill>
                <a:srgbClr val="000000"/>
              </a:solidFill>
              <a:latin typeface="Arial" charset="0"/>
              <a:cs typeface="Arial" charset="0"/>
            </a:endParaRPr>
          </a:p>
          <a:p>
            <a:endParaRPr lang="el-GR" dirty="0"/>
          </a:p>
        </p:txBody>
      </p:sp>
      <p:sp>
        <p:nvSpPr>
          <p:cNvPr id="2" name="Τίτλος 1"/>
          <p:cNvSpPr>
            <a:spLocks noGrp="1"/>
          </p:cNvSpPr>
          <p:nvPr>
            <p:ph type="title"/>
          </p:nvPr>
        </p:nvSpPr>
        <p:spPr>
          <a:xfrm>
            <a:off x="3851920" y="274638"/>
            <a:ext cx="4834880" cy="1206690"/>
          </a:xfrm>
        </p:spPr>
        <p:txBody>
          <a:bodyPr>
            <a:normAutofit fontScale="90000"/>
          </a:bodyPr>
          <a:lstStyle/>
          <a:p>
            <a:pPr lvl="0" fontAlgn="base" hangingPunct="0">
              <a:spcAft>
                <a:spcPct val="0"/>
              </a:spcAft>
            </a:pPr>
            <a:r>
              <a:rPr lang="el-GR" sz="4000" b="1" dirty="0" smtClean="0">
                <a:solidFill>
                  <a:srgbClr val="000000"/>
                </a:solidFill>
                <a:latin typeface="Arial" charset="0"/>
                <a:ea typeface="+mn-ea"/>
                <a:cs typeface="Arial" charset="0"/>
              </a:rPr>
              <a:t>Κύρια </a:t>
            </a:r>
            <a:r>
              <a:rPr lang="el-GR" sz="4000" b="1" dirty="0">
                <a:solidFill>
                  <a:srgbClr val="000000"/>
                </a:solidFill>
                <a:latin typeface="Arial" charset="0"/>
                <a:ea typeface="+mn-ea"/>
                <a:cs typeface="Arial" charset="0"/>
              </a:rPr>
              <a:t>Αίτια της Ερημοποίησης</a:t>
            </a:r>
            <a:r>
              <a:rPr lang="el-GR" b="1" dirty="0">
                <a:solidFill>
                  <a:srgbClr val="000000"/>
                </a:solidFill>
                <a:latin typeface="Arial" charset="0"/>
                <a:ea typeface="+mn-ea"/>
                <a:cs typeface="Arial" charset="0"/>
              </a:rPr>
              <a:t> </a:t>
            </a:r>
            <a:br>
              <a:rPr lang="el-GR" b="1" dirty="0">
                <a:solidFill>
                  <a:srgbClr val="000000"/>
                </a:solidFill>
                <a:latin typeface="Arial" charset="0"/>
                <a:ea typeface="+mn-ea"/>
                <a:cs typeface="Arial" charset="0"/>
              </a:rPr>
            </a:br>
            <a:endParaRPr lang="el-GR" dirty="0"/>
          </a:p>
        </p:txBody>
      </p:sp>
      <p:pic>
        <p:nvPicPr>
          <p:cNvPr id="4" name="Picture 5"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 y="14427"/>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098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1206</TotalTime>
  <Words>452</Words>
  <Application>Microsoft Office PowerPoint</Application>
  <PresentationFormat>Προβολή στην οθόνη (4:3)</PresentationFormat>
  <Paragraphs>66</Paragraphs>
  <Slides>10</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10</vt:i4>
      </vt:variant>
    </vt:vector>
  </HeadingPairs>
  <TitlesOfParts>
    <vt:vector size="18" baseType="lpstr">
      <vt:lpstr>Arial</vt:lpstr>
      <vt:lpstr>Lucida Sans Unicode</vt:lpstr>
      <vt:lpstr>Times New Roman</vt:lpstr>
      <vt:lpstr>Verdana</vt:lpstr>
      <vt:lpstr>Wingdings</vt:lpstr>
      <vt:lpstr>Wingdings 2</vt:lpstr>
      <vt:lpstr>Wingdings 3</vt:lpstr>
      <vt:lpstr>Συγκέντρωση</vt:lpstr>
      <vt:lpstr>ΤΟ ΦΑΙΝΟΜΕΝΟ ΤΗΣ ΕΡΗΜΟΠΟΙΗΣΗΣ</vt:lpstr>
      <vt:lpstr>ΕΡΗΜΟΠΟΙΗΣΗ </vt:lpstr>
      <vt:lpstr>Εξέλιξη του ορισμού της Ερημοποίησης  </vt:lpstr>
      <vt:lpstr> </vt:lpstr>
      <vt:lpstr> </vt:lpstr>
      <vt:lpstr>Εκδήλωση της Ερημοποίησης  </vt:lpstr>
      <vt:lpstr>Εκδήλωση της Ερημοποίησης </vt:lpstr>
      <vt:lpstr> ΔΙΑΠΙΣΤΩΣΕΙΣ ΑΠΟ ΤΟ ΦΑΙΝΟΜΕΝΟ ΤΗΣ ΕΡΗΜΟΠΟΙΗΣΗΣ </vt:lpstr>
      <vt:lpstr>Κύρια Αίτια της Ερημοποίησης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dc:title>
  <dc:creator>user</dc:creator>
  <cp:lastModifiedBy>kostas vergos</cp:lastModifiedBy>
  <cp:revision>14</cp:revision>
  <dcterms:created xsi:type="dcterms:W3CDTF">2019-02-26T16:32:56Z</dcterms:created>
  <dcterms:modified xsi:type="dcterms:W3CDTF">2019-03-20T14:43:11Z</dcterms:modified>
</cp:coreProperties>
</file>