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5" d="100"/>
          <a:sy n="85" d="100"/>
        </p:scale>
        <p:origin x="-102"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2C2BC0-572C-487D-BB2C-7A05C0DECD85}" type="datetimeFigureOut">
              <a:rPr lang="en-US" smtClean="0"/>
              <a:t>3/9/2019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086A7A2-CD53-43DF-80DC-0B115D003E5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28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C2BC0-572C-487D-BB2C-7A05C0DECD85}"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6A7A2-CD53-43DF-80DC-0B115D003E5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933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C2BC0-572C-487D-BB2C-7A05C0DECD85}"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6A7A2-CD53-43DF-80DC-0B115D003E5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056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C2BC0-572C-487D-BB2C-7A05C0DECD85}"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6A7A2-CD53-43DF-80DC-0B115D003E5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05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C2BC0-572C-487D-BB2C-7A05C0DECD85}"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6A7A2-CD53-43DF-80DC-0B115D003E5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7514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2C2BC0-572C-487D-BB2C-7A05C0DECD85}"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6A7A2-CD53-43DF-80DC-0B115D003E5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73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2C2BC0-572C-487D-BB2C-7A05C0DECD85}" type="datetimeFigureOut">
              <a:rPr lang="en-US" smtClean="0"/>
              <a:t>3/9/2019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6A7A2-CD53-43DF-80DC-0B115D003E5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038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2C2BC0-572C-487D-BB2C-7A05C0DECD85}" type="datetimeFigureOut">
              <a:rPr lang="en-US" smtClean="0"/>
              <a:t>3/9/2019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6A7A2-CD53-43DF-80DC-0B115D003E5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567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C2BC0-572C-487D-BB2C-7A05C0DECD85}" type="datetimeFigureOut">
              <a:rPr lang="en-US" smtClean="0"/>
              <a:t>3/9/2019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6A7A2-CD53-43DF-80DC-0B115D003E5D}" type="slidenum">
              <a:rPr lang="en-US" smtClean="0"/>
              <a:t>‹#›</a:t>
            </a:fld>
            <a:endParaRPr lang="en-US"/>
          </a:p>
        </p:txBody>
      </p:sp>
    </p:spTree>
    <p:extLst>
      <p:ext uri="{BB962C8B-B14F-4D97-AF65-F5344CB8AC3E}">
        <p14:creationId xmlns:p14="http://schemas.microsoft.com/office/powerpoint/2010/main" val="317447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2C2BC0-572C-487D-BB2C-7A05C0DECD85}"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6A7A2-CD53-43DF-80DC-0B115D003E5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73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62C2BC0-572C-487D-BB2C-7A05C0DECD85}" type="datetimeFigureOut">
              <a:rPr lang="en-US" smtClean="0"/>
              <a:t>3/9/2019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086A7A2-CD53-43DF-80DC-0B115D003E5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28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2C2BC0-572C-487D-BB2C-7A05C0DECD85}" type="datetimeFigureOut">
              <a:rPr lang="en-US" smtClean="0"/>
              <a:t>3/9/2019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086A7A2-CD53-43DF-80DC-0B115D003E5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284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9DFD0-2A84-44E7-BA35-B4C48DF4325C}"/>
              </a:ext>
            </a:extLst>
          </p:cNvPr>
          <p:cNvSpPr>
            <a:spLocks noGrp="1"/>
          </p:cNvSpPr>
          <p:nvPr>
            <p:ph type="ctrTitle"/>
          </p:nvPr>
        </p:nvSpPr>
        <p:spPr/>
        <p:txBody>
          <a:bodyPr/>
          <a:lstStyle/>
          <a:p>
            <a:r>
              <a:rPr lang="en-US" dirty="0"/>
              <a:t>Foreign exchange / Currency</a:t>
            </a:r>
          </a:p>
        </p:txBody>
      </p:sp>
      <p:sp>
        <p:nvSpPr>
          <p:cNvPr id="3" name="Subtitle 2">
            <a:extLst>
              <a:ext uri="{FF2B5EF4-FFF2-40B4-BE49-F238E27FC236}">
                <a16:creationId xmlns:a16="http://schemas.microsoft.com/office/drawing/2014/main" xmlns="" id="{210C2CE2-A900-4E76-AD54-1E7608B60861}"/>
              </a:ext>
            </a:extLst>
          </p:cNvPr>
          <p:cNvSpPr>
            <a:spLocks noGrp="1"/>
          </p:cNvSpPr>
          <p:nvPr>
            <p:ph type="subTitle" idx="1"/>
          </p:nvPr>
        </p:nvSpPr>
        <p:spPr/>
        <p:txBody>
          <a:bodyPr/>
          <a:lstStyle/>
          <a:p>
            <a:r>
              <a:rPr lang="en-US" dirty="0"/>
              <a:t>Quick guide</a:t>
            </a:r>
          </a:p>
          <a:p>
            <a:r>
              <a:rPr lang="en-US" dirty="0"/>
              <a:t>Made by: </a:t>
            </a:r>
            <a:r>
              <a:rPr lang="en-US" dirty="0" err="1"/>
              <a:t>Serfőző</a:t>
            </a:r>
            <a:r>
              <a:rPr lang="en-US" dirty="0"/>
              <a:t> </a:t>
            </a:r>
            <a:r>
              <a:rPr lang="en-US" dirty="0" err="1"/>
              <a:t>Gergő</a:t>
            </a:r>
            <a:endParaRPr lang="en-US" dirty="0"/>
          </a:p>
        </p:txBody>
      </p:sp>
    </p:spTree>
    <p:extLst>
      <p:ext uri="{BB962C8B-B14F-4D97-AF65-F5344CB8AC3E}">
        <p14:creationId xmlns:p14="http://schemas.microsoft.com/office/powerpoint/2010/main" val="268747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209FCD-2CFE-476C-91E4-7C997B220FE9}"/>
              </a:ext>
            </a:extLst>
          </p:cNvPr>
          <p:cNvSpPr>
            <a:spLocks noGrp="1"/>
          </p:cNvSpPr>
          <p:nvPr>
            <p:ph type="title"/>
          </p:nvPr>
        </p:nvSpPr>
        <p:spPr/>
        <p:txBody>
          <a:bodyPr/>
          <a:lstStyle/>
          <a:p>
            <a:r>
              <a:rPr lang="en-US" dirty="0"/>
              <a:t>Strengthening / Weakening</a:t>
            </a:r>
          </a:p>
        </p:txBody>
      </p:sp>
      <p:sp>
        <p:nvSpPr>
          <p:cNvPr id="3" name="Content Placeholder 2">
            <a:extLst>
              <a:ext uri="{FF2B5EF4-FFF2-40B4-BE49-F238E27FC236}">
                <a16:creationId xmlns:a16="http://schemas.microsoft.com/office/drawing/2014/main" xmlns="" id="{99BDFF50-CD44-41E3-8727-7D5EF5ED12C5}"/>
              </a:ext>
            </a:extLst>
          </p:cNvPr>
          <p:cNvSpPr>
            <a:spLocks noGrp="1"/>
          </p:cNvSpPr>
          <p:nvPr>
            <p:ph idx="1"/>
          </p:nvPr>
        </p:nvSpPr>
        <p:spPr/>
        <p:txBody>
          <a:bodyPr/>
          <a:lstStyle/>
          <a:p>
            <a:r>
              <a:rPr lang="en-US" dirty="0"/>
              <a:t>The change in the exchange rate is measured in currency points or percentages.</a:t>
            </a:r>
          </a:p>
          <a:p>
            <a:r>
              <a:rPr lang="en-US" dirty="0"/>
              <a:t>The currency, or base point: I the case of 1 unit of the listed currency the fourth decimal point, In the case of 100 units the second decimal point -&gt; base point</a:t>
            </a:r>
          </a:p>
          <a:p>
            <a:r>
              <a:rPr lang="en-US" b="1" dirty="0"/>
              <a:t>Base point: </a:t>
            </a:r>
            <a:r>
              <a:rPr lang="en-US" dirty="0"/>
              <a:t>The hundredth of a percent, the smallest measurement in an exchange rate.</a:t>
            </a:r>
          </a:p>
          <a:p>
            <a:endParaRPr lang="en-US" b="1" dirty="0"/>
          </a:p>
        </p:txBody>
      </p:sp>
      <p:graphicFrame>
        <p:nvGraphicFramePr>
          <p:cNvPr id="5" name="Table 4">
            <a:extLst>
              <a:ext uri="{FF2B5EF4-FFF2-40B4-BE49-F238E27FC236}">
                <a16:creationId xmlns:a16="http://schemas.microsoft.com/office/drawing/2014/main" xmlns="" id="{B8403BD3-5B27-40B1-A075-036540EB89F2}"/>
              </a:ext>
            </a:extLst>
          </p:cNvPr>
          <p:cNvGraphicFramePr>
            <a:graphicFrameLocks noGrp="1"/>
          </p:cNvGraphicFramePr>
          <p:nvPr>
            <p:extLst>
              <p:ext uri="{D42A27DB-BD31-4B8C-83A1-F6EECF244321}">
                <p14:modId xmlns:p14="http://schemas.microsoft.com/office/powerpoint/2010/main" val="1223681092"/>
              </p:ext>
            </p:extLst>
          </p:nvPr>
        </p:nvGraphicFramePr>
        <p:xfrm>
          <a:off x="1755163" y="4024929"/>
          <a:ext cx="8127999" cy="13817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4028474144"/>
                    </a:ext>
                  </a:extLst>
                </a:gridCol>
                <a:gridCol w="2709333">
                  <a:extLst>
                    <a:ext uri="{9D8B030D-6E8A-4147-A177-3AD203B41FA5}">
                      <a16:colId xmlns:a16="http://schemas.microsoft.com/office/drawing/2014/main" xmlns="" val="4226526757"/>
                    </a:ext>
                  </a:extLst>
                </a:gridCol>
                <a:gridCol w="2709333">
                  <a:extLst>
                    <a:ext uri="{9D8B030D-6E8A-4147-A177-3AD203B41FA5}">
                      <a16:colId xmlns:a16="http://schemas.microsoft.com/office/drawing/2014/main" xmlns="" val="1198406200"/>
                    </a:ext>
                  </a:extLst>
                </a:gridCol>
              </a:tblGrid>
              <a:tr h="370840">
                <a:tc>
                  <a:txBody>
                    <a:bodyPr/>
                    <a:lstStyle/>
                    <a:p>
                      <a:r>
                        <a:rPr lang="en-US" dirty="0"/>
                        <a:t>The changes in the </a:t>
                      </a:r>
                      <a:r>
                        <a:rPr lang="en-US" dirty="0" err="1"/>
                        <a:t>echange</a:t>
                      </a:r>
                      <a:r>
                        <a:rPr lang="en-US" dirty="0"/>
                        <a:t> rate</a:t>
                      </a:r>
                    </a:p>
                  </a:txBody>
                  <a:tcPr/>
                </a:tc>
                <a:tc>
                  <a:txBody>
                    <a:bodyPr/>
                    <a:lstStyle/>
                    <a:p>
                      <a:r>
                        <a:rPr lang="en-US" dirty="0"/>
                        <a:t>Strengthening </a:t>
                      </a:r>
                    </a:p>
                  </a:txBody>
                  <a:tcPr/>
                </a:tc>
                <a:tc>
                  <a:txBody>
                    <a:bodyPr/>
                    <a:lstStyle/>
                    <a:p>
                      <a:r>
                        <a:rPr lang="en-US" dirty="0"/>
                        <a:t>Weakening</a:t>
                      </a:r>
                    </a:p>
                  </a:txBody>
                  <a:tcPr/>
                </a:tc>
                <a:extLst>
                  <a:ext uri="{0D108BD9-81ED-4DB2-BD59-A6C34878D82A}">
                    <a16:rowId xmlns:a16="http://schemas.microsoft.com/office/drawing/2014/main" xmlns="" val="1099661610"/>
                  </a:ext>
                </a:extLst>
              </a:tr>
              <a:tr h="370840">
                <a:tc>
                  <a:txBody>
                    <a:bodyPr/>
                    <a:lstStyle/>
                    <a:p>
                      <a:r>
                        <a:rPr lang="en-US" dirty="0"/>
                        <a:t>Home currency:</a:t>
                      </a:r>
                    </a:p>
                  </a:txBody>
                  <a:tcPr/>
                </a:tc>
                <a:tc>
                  <a:txBody>
                    <a:bodyPr/>
                    <a:lstStyle/>
                    <a:p>
                      <a:r>
                        <a:rPr lang="en-US" dirty="0"/>
                        <a:t>Minus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Plus (+)</a:t>
                      </a:r>
                    </a:p>
                  </a:txBody>
                  <a:tcPr/>
                </a:tc>
                <a:extLst>
                  <a:ext uri="{0D108BD9-81ED-4DB2-BD59-A6C34878D82A}">
                    <a16:rowId xmlns:a16="http://schemas.microsoft.com/office/drawing/2014/main" xmlns="" val="1850180003"/>
                  </a:ext>
                </a:extLst>
              </a:tr>
              <a:tr h="370840">
                <a:tc>
                  <a:txBody>
                    <a:bodyPr/>
                    <a:lstStyle/>
                    <a:p>
                      <a:r>
                        <a:rPr lang="en-US" dirty="0"/>
                        <a:t>Foreign currency:</a:t>
                      </a:r>
                    </a:p>
                  </a:txBody>
                  <a:tcPr/>
                </a:tc>
                <a:tc>
                  <a:txBody>
                    <a:bodyPr/>
                    <a:lstStyle/>
                    <a:p>
                      <a:r>
                        <a:rPr lang="en-US" dirty="0"/>
                        <a:t>Plus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Minus (-)</a:t>
                      </a:r>
                    </a:p>
                  </a:txBody>
                  <a:tcPr/>
                </a:tc>
                <a:extLst>
                  <a:ext uri="{0D108BD9-81ED-4DB2-BD59-A6C34878D82A}">
                    <a16:rowId xmlns:a16="http://schemas.microsoft.com/office/drawing/2014/main" xmlns="" val="2482431421"/>
                  </a:ext>
                </a:extLst>
              </a:tr>
            </a:tbl>
          </a:graphicData>
        </a:graphic>
      </p:graphicFrame>
    </p:spTree>
    <p:extLst>
      <p:ext uri="{BB962C8B-B14F-4D97-AF65-F5344CB8AC3E}">
        <p14:creationId xmlns:p14="http://schemas.microsoft.com/office/powerpoint/2010/main" val="998249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9D1B1-C136-498B-B6A4-2123B94E909F}"/>
              </a:ext>
            </a:extLst>
          </p:cNvPr>
          <p:cNvSpPr>
            <a:spLocks noGrp="1"/>
          </p:cNvSpPr>
          <p:nvPr>
            <p:ph type="title"/>
          </p:nvPr>
        </p:nvSpPr>
        <p:spPr/>
        <p:txBody>
          <a:bodyPr/>
          <a:lstStyle/>
          <a:p>
            <a:r>
              <a:rPr lang="en-US" dirty="0"/>
              <a:t>Eurozone</a:t>
            </a:r>
          </a:p>
        </p:txBody>
      </p:sp>
      <p:sp>
        <p:nvSpPr>
          <p:cNvPr id="3" name="Content Placeholder 2">
            <a:extLst>
              <a:ext uri="{FF2B5EF4-FFF2-40B4-BE49-F238E27FC236}">
                <a16:creationId xmlns:a16="http://schemas.microsoft.com/office/drawing/2014/main" xmlns="" id="{22711EEC-25C2-44A3-9A89-60BA9260AD7D}"/>
              </a:ext>
            </a:extLst>
          </p:cNvPr>
          <p:cNvSpPr>
            <a:spLocks noGrp="1"/>
          </p:cNvSpPr>
          <p:nvPr>
            <p:ph idx="1"/>
          </p:nvPr>
        </p:nvSpPr>
        <p:spPr/>
        <p:txBody>
          <a:bodyPr>
            <a:normAutofit fontScale="92500" lnSpcReduction="10000"/>
          </a:bodyPr>
          <a:lstStyle/>
          <a:p>
            <a:r>
              <a:rPr lang="en-US" dirty="0"/>
              <a:t>One of aims of Hungary is to get into the eurozone but it has a lot of strict and predetermined requirements:</a:t>
            </a:r>
            <a:br>
              <a:rPr lang="en-US" dirty="0"/>
            </a:br>
            <a:r>
              <a:rPr lang="en-US" dirty="0"/>
              <a:t>The loss of budget needs to be lower than 3% of the gross income</a:t>
            </a:r>
          </a:p>
          <a:p>
            <a:pPr lvl="1"/>
            <a:r>
              <a:rPr lang="en-US" dirty="0"/>
              <a:t>The state debt needs to be lower than 60% of the gross value of all products</a:t>
            </a:r>
          </a:p>
          <a:p>
            <a:pPr lvl="1"/>
            <a:r>
              <a:rPr lang="en-US" dirty="0"/>
              <a:t>The inflation of the country can only exceed the 3 member states with lowest inflation rate by </a:t>
            </a:r>
            <a:br>
              <a:rPr lang="en-US" dirty="0"/>
            </a:br>
            <a:r>
              <a:rPr lang="en-US" dirty="0"/>
              <a:t>1,5 %. </a:t>
            </a:r>
          </a:p>
          <a:p>
            <a:pPr lvl="1"/>
            <a:r>
              <a:rPr lang="en-US" dirty="0"/>
              <a:t>The long term interest can only exceed the 3 member states with the lowest interest rate by 2%</a:t>
            </a:r>
          </a:p>
          <a:p>
            <a:pPr lvl="1"/>
            <a:r>
              <a:rPr lang="en-US" dirty="0"/>
              <a:t>The exchange rate of the home currency needs to be held between the fluctuation lines determined by the European Monetary System for two years without any serious cases of monetary tension</a:t>
            </a:r>
          </a:p>
        </p:txBody>
      </p:sp>
    </p:spTree>
    <p:extLst>
      <p:ext uri="{BB962C8B-B14F-4D97-AF65-F5344CB8AC3E}">
        <p14:creationId xmlns:p14="http://schemas.microsoft.com/office/powerpoint/2010/main" val="313566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C9362F-6AB8-4D9D-BD2B-2DD68D87F06C}"/>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xmlns="" id="{666DBDE7-B5BA-43F7-9932-C3F84C3BD051}"/>
              </a:ext>
            </a:extLst>
          </p:cNvPr>
          <p:cNvSpPr>
            <a:spLocks noGrp="1"/>
          </p:cNvSpPr>
          <p:nvPr>
            <p:ph idx="1"/>
          </p:nvPr>
        </p:nvSpPr>
        <p:spPr/>
        <p:txBody>
          <a:bodyPr>
            <a:normAutofit/>
          </a:bodyPr>
          <a:lstStyle/>
          <a:p>
            <a:r>
              <a:rPr lang="en-US" b="1" dirty="0"/>
              <a:t>Currency:</a:t>
            </a:r>
            <a:r>
              <a:rPr lang="en-US" dirty="0"/>
              <a:t> a system of money in general use in a particular country.</a:t>
            </a:r>
            <a:br>
              <a:rPr lang="en-US" dirty="0"/>
            </a:br>
            <a:r>
              <a:rPr lang="en-US" u="sng" dirty="0"/>
              <a:t>Forms:</a:t>
            </a:r>
            <a:r>
              <a:rPr lang="en-US" dirty="0"/>
              <a:t> cash (bills, coins) </a:t>
            </a:r>
          </a:p>
          <a:p>
            <a:r>
              <a:rPr lang="en-US" b="1" dirty="0"/>
              <a:t>Foreign currency account:  </a:t>
            </a:r>
            <a:r>
              <a:rPr lang="en-US" dirty="0"/>
              <a:t>A foreign currency account is a bank account in the currency of another country (e.g. a dollar account in the UK).</a:t>
            </a:r>
            <a:br>
              <a:rPr lang="en-US" dirty="0"/>
            </a:br>
            <a:r>
              <a:rPr lang="en-US" u="sng" dirty="0"/>
              <a:t>Forms:</a:t>
            </a:r>
            <a:r>
              <a:rPr lang="en-US" dirty="0"/>
              <a:t> Bank accounts</a:t>
            </a:r>
          </a:p>
          <a:p>
            <a:r>
              <a:rPr lang="en-US" b="1" dirty="0"/>
              <a:t>Exchange rate: </a:t>
            </a:r>
            <a:r>
              <a:rPr lang="en-US" dirty="0"/>
              <a:t>a the value of one currency for the purpose of conversion to another.</a:t>
            </a:r>
          </a:p>
        </p:txBody>
      </p:sp>
    </p:spTree>
    <p:extLst>
      <p:ext uri="{BB962C8B-B14F-4D97-AF65-F5344CB8AC3E}">
        <p14:creationId xmlns:p14="http://schemas.microsoft.com/office/powerpoint/2010/main" val="156499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45492F-E73D-4603-AEAB-C6DEBF2110AA}"/>
              </a:ext>
            </a:extLst>
          </p:cNvPr>
          <p:cNvSpPr>
            <a:spLocks noGrp="1"/>
          </p:cNvSpPr>
          <p:nvPr>
            <p:ph type="title"/>
          </p:nvPr>
        </p:nvSpPr>
        <p:spPr/>
        <p:txBody>
          <a:bodyPr/>
          <a:lstStyle/>
          <a:p>
            <a:r>
              <a:rPr lang="en-US" dirty="0"/>
              <a:t>Where do we use it?</a:t>
            </a:r>
          </a:p>
        </p:txBody>
      </p:sp>
      <p:sp>
        <p:nvSpPr>
          <p:cNvPr id="3" name="Content Placeholder 2">
            <a:extLst>
              <a:ext uri="{FF2B5EF4-FFF2-40B4-BE49-F238E27FC236}">
                <a16:creationId xmlns:a16="http://schemas.microsoft.com/office/drawing/2014/main" xmlns="" id="{AED6E453-6B53-4F86-B452-0CDE8238083A}"/>
              </a:ext>
            </a:extLst>
          </p:cNvPr>
          <p:cNvSpPr>
            <a:spLocks noGrp="1"/>
          </p:cNvSpPr>
          <p:nvPr>
            <p:ph idx="1"/>
          </p:nvPr>
        </p:nvSpPr>
        <p:spPr/>
        <p:txBody>
          <a:bodyPr/>
          <a:lstStyle/>
          <a:p>
            <a:r>
              <a:rPr lang="en-US" dirty="0"/>
              <a:t>Every country has it’s own unique currency, which can be used inside the borders of the nation by the locals, but with the agreement of different countries one currency can be official in said countries.</a:t>
            </a:r>
          </a:p>
          <a:p>
            <a:r>
              <a:rPr lang="en-US" dirty="0"/>
              <a:t>Amidst the cross country trading, the increasing production rates and other economical processes the idea of currency exchange came up.  The essential difference between foreign currency and foreign currency accounts is just formal. </a:t>
            </a:r>
          </a:p>
        </p:txBody>
      </p:sp>
    </p:spTree>
    <p:extLst>
      <p:ext uri="{BB962C8B-B14F-4D97-AF65-F5344CB8AC3E}">
        <p14:creationId xmlns:p14="http://schemas.microsoft.com/office/powerpoint/2010/main" val="198066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8B949-8BEA-480E-B183-905F553DB6D5}"/>
              </a:ext>
            </a:extLst>
          </p:cNvPr>
          <p:cNvSpPr>
            <a:spLocks noGrp="1"/>
          </p:cNvSpPr>
          <p:nvPr>
            <p:ph type="title"/>
          </p:nvPr>
        </p:nvSpPr>
        <p:spPr/>
        <p:txBody>
          <a:bodyPr/>
          <a:lstStyle/>
          <a:p>
            <a:r>
              <a:rPr lang="en-US" dirty="0" err="1"/>
              <a:t>Interpretion</a:t>
            </a:r>
            <a:r>
              <a:rPr lang="en-US" dirty="0"/>
              <a:t> and Grouping of </a:t>
            </a:r>
            <a:br>
              <a:rPr lang="en-US" dirty="0"/>
            </a:br>
            <a:r>
              <a:rPr lang="en-US" dirty="0"/>
              <a:t>exchange rates</a:t>
            </a:r>
          </a:p>
        </p:txBody>
      </p:sp>
      <p:sp>
        <p:nvSpPr>
          <p:cNvPr id="3" name="Content Placeholder 2">
            <a:extLst>
              <a:ext uri="{FF2B5EF4-FFF2-40B4-BE49-F238E27FC236}">
                <a16:creationId xmlns:a16="http://schemas.microsoft.com/office/drawing/2014/main" xmlns="" id="{F25E9508-5D2D-46F3-ABE6-70E0735B396B}"/>
              </a:ext>
            </a:extLst>
          </p:cNvPr>
          <p:cNvSpPr>
            <a:spLocks noGrp="1"/>
          </p:cNvSpPr>
          <p:nvPr>
            <p:ph idx="1"/>
          </p:nvPr>
        </p:nvSpPr>
        <p:spPr/>
        <p:txBody>
          <a:bodyPr>
            <a:normAutofit/>
          </a:bodyPr>
          <a:lstStyle/>
          <a:p>
            <a:r>
              <a:rPr lang="en-US" b="1" dirty="0"/>
              <a:t>As means of payment:</a:t>
            </a:r>
          </a:p>
          <a:p>
            <a:pPr lvl="1"/>
            <a:r>
              <a:rPr lang="en-US" b="1" dirty="0"/>
              <a:t>Currency exchange rate:</a:t>
            </a:r>
            <a:r>
              <a:rPr lang="en-US" dirty="0"/>
              <a:t> the value of one country's currency in relation to an another country’s currency.</a:t>
            </a:r>
          </a:p>
          <a:p>
            <a:pPr lvl="1"/>
            <a:r>
              <a:rPr lang="en-US" b="1" dirty="0"/>
              <a:t>Foreign exchange rate:</a:t>
            </a:r>
            <a:r>
              <a:rPr lang="en-US" dirty="0"/>
              <a:t> the price of the domestic currency stated in terms of another currency</a:t>
            </a:r>
            <a:r>
              <a:rPr lang="en-US" b="1" dirty="0"/>
              <a:t>.</a:t>
            </a:r>
            <a:endParaRPr lang="en-US" dirty="0"/>
          </a:p>
          <a:p>
            <a:r>
              <a:rPr lang="en-US" b="1" dirty="0"/>
              <a:t>As means of transaction:  </a:t>
            </a:r>
          </a:p>
          <a:p>
            <a:pPr lvl="1"/>
            <a:r>
              <a:rPr lang="en-US" b="1" dirty="0"/>
              <a:t>Buyer:</a:t>
            </a:r>
            <a:r>
              <a:rPr lang="en-US" dirty="0"/>
              <a:t> The buyer is willing to buy the foreign currency at the predetermined price.</a:t>
            </a:r>
          </a:p>
          <a:p>
            <a:pPr lvl="1"/>
            <a:r>
              <a:rPr lang="en-US" b="1" dirty="0"/>
              <a:t>Seller:</a:t>
            </a:r>
            <a:r>
              <a:rPr lang="en-US" dirty="0"/>
              <a:t> The seller is willing to sell the foreign currency at the predetermined price.</a:t>
            </a:r>
          </a:p>
        </p:txBody>
      </p:sp>
    </p:spTree>
    <p:extLst>
      <p:ext uri="{BB962C8B-B14F-4D97-AF65-F5344CB8AC3E}">
        <p14:creationId xmlns:p14="http://schemas.microsoft.com/office/powerpoint/2010/main" val="202377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729770-B136-48B6-9927-349D775090C4}"/>
              </a:ext>
            </a:extLst>
          </p:cNvPr>
          <p:cNvSpPr>
            <a:spLocks noGrp="1"/>
          </p:cNvSpPr>
          <p:nvPr>
            <p:ph type="title"/>
          </p:nvPr>
        </p:nvSpPr>
        <p:spPr/>
        <p:txBody>
          <a:bodyPr/>
          <a:lstStyle/>
          <a:p>
            <a:r>
              <a:rPr lang="en-US" dirty="0"/>
              <a:t>Currency conversion</a:t>
            </a:r>
          </a:p>
        </p:txBody>
      </p:sp>
      <p:sp>
        <p:nvSpPr>
          <p:cNvPr id="3" name="Content Placeholder 2">
            <a:extLst>
              <a:ext uri="{FF2B5EF4-FFF2-40B4-BE49-F238E27FC236}">
                <a16:creationId xmlns:a16="http://schemas.microsoft.com/office/drawing/2014/main" xmlns="" id="{3A255E63-92C8-4BDB-9BA4-E6B21AA481B4}"/>
              </a:ext>
            </a:extLst>
          </p:cNvPr>
          <p:cNvSpPr>
            <a:spLocks noGrp="1"/>
          </p:cNvSpPr>
          <p:nvPr>
            <p:ph idx="1"/>
          </p:nvPr>
        </p:nvSpPr>
        <p:spPr/>
        <p:txBody>
          <a:bodyPr>
            <a:normAutofit fontScale="92500" lnSpcReduction="20000"/>
          </a:bodyPr>
          <a:lstStyle/>
          <a:p>
            <a:r>
              <a:rPr lang="en-US" dirty="0"/>
              <a:t>A conversion from one currency to another</a:t>
            </a:r>
            <a:br>
              <a:rPr lang="en-US" dirty="0"/>
            </a:br>
            <a:r>
              <a:rPr lang="en-US" dirty="0"/>
              <a:t>In most cases it happens because the type of currency between the two parties differ. It can </a:t>
            </a:r>
            <a:r>
              <a:rPr lang="en-US" dirty="0" err="1"/>
              <a:t>occure</a:t>
            </a:r>
            <a:r>
              <a:rPr lang="en-US" dirty="0"/>
              <a:t> between banks as well as individual persons usually due to the money transfer between countries, or in an international bank if one has multiple bank accounts with different currencies.</a:t>
            </a:r>
          </a:p>
          <a:p>
            <a:r>
              <a:rPr lang="en-US" b="1" dirty="0"/>
              <a:t>Convertibility: </a:t>
            </a:r>
            <a:r>
              <a:rPr lang="en-US" dirty="0"/>
              <a:t>One of the properties of the currency is that it can be exchanged to a different type.</a:t>
            </a:r>
          </a:p>
          <a:p>
            <a:pPr lvl="1"/>
            <a:r>
              <a:rPr lang="en-US" dirty="0" err="1"/>
              <a:t>Requieremnt</a:t>
            </a:r>
            <a:r>
              <a:rPr lang="en-US" dirty="0"/>
              <a:t>:</a:t>
            </a:r>
          </a:p>
          <a:p>
            <a:pPr lvl="2"/>
            <a:r>
              <a:rPr lang="en-US" u="sng" dirty="0"/>
              <a:t>Monetary reserves</a:t>
            </a:r>
          </a:p>
          <a:p>
            <a:pPr lvl="2"/>
            <a:r>
              <a:rPr lang="en-US" u="sng" dirty="0"/>
              <a:t>Liberal economical politics</a:t>
            </a:r>
          </a:p>
          <a:p>
            <a:pPr lvl="2"/>
            <a:r>
              <a:rPr lang="en-US" u="sng" dirty="0"/>
              <a:t>Market economy</a:t>
            </a:r>
          </a:p>
        </p:txBody>
      </p:sp>
    </p:spTree>
    <p:extLst>
      <p:ext uri="{BB962C8B-B14F-4D97-AF65-F5344CB8AC3E}">
        <p14:creationId xmlns:p14="http://schemas.microsoft.com/office/powerpoint/2010/main" val="5794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930133-F18F-4C5A-9F14-624D2FE3AED3}"/>
              </a:ext>
            </a:extLst>
          </p:cNvPr>
          <p:cNvSpPr>
            <a:spLocks noGrp="1"/>
          </p:cNvSpPr>
          <p:nvPr>
            <p:ph type="title"/>
          </p:nvPr>
        </p:nvSpPr>
        <p:spPr/>
        <p:txBody>
          <a:bodyPr/>
          <a:lstStyle/>
          <a:p>
            <a:r>
              <a:rPr lang="en-US" dirty="0"/>
              <a:t>Levels</a:t>
            </a:r>
          </a:p>
        </p:txBody>
      </p:sp>
      <p:sp>
        <p:nvSpPr>
          <p:cNvPr id="3" name="Content Placeholder 2">
            <a:extLst>
              <a:ext uri="{FF2B5EF4-FFF2-40B4-BE49-F238E27FC236}">
                <a16:creationId xmlns:a16="http://schemas.microsoft.com/office/drawing/2014/main" xmlns="" id="{60B72C69-E585-4DC0-8752-C51A985FAF67}"/>
              </a:ext>
            </a:extLst>
          </p:cNvPr>
          <p:cNvSpPr>
            <a:spLocks noGrp="1"/>
          </p:cNvSpPr>
          <p:nvPr>
            <p:ph idx="1"/>
          </p:nvPr>
        </p:nvSpPr>
        <p:spPr/>
        <p:txBody>
          <a:bodyPr/>
          <a:lstStyle/>
          <a:p>
            <a:r>
              <a:rPr lang="en-US" u="sng" dirty="0"/>
              <a:t>Levels of central banks:</a:t>
            </a:r>
            <a:r>
              <a:rPr lang="en-US" dirty="0"/>
              <a:t> Only the central bank is permitted to exchange</a:t>
            </a:r>
          </a:p>
          <a:p>
            <a:r>
              <a:rPr lang="en-US" u="sng" dirty="0"/>
              <a:t>External convertibility: </a:t>
            </a:r>
            <a:r>
              <a:rPr lang="en-US" dirty="0"/>
              <a:t>Exchange is only allowed for the foreign currency users</a:t>
            </a:r>
          </a:p>
          <a:p>
            <a:r>
              <a:rPr lang="en-US" u="sng" dirty="0"/>
              <a:t>Internal convertibility : </a:t>
            </a:r>
            <a:r>
              <a:rPr lang="en-US" dirty="0"/>
              <a:t>Exchange is only allowed to the locals</a:t>
            </a:r>
          </a:p>
          <a:p>
            <a:r>
              <a:rPr lang="en-US" u="sng" dirty="0"/>
              <a:t>De facto: </a:t>
            </a:r>
            <a:r>
              <a:rPr lang="en-US" dirty="0"/>
              <a:t>You need permission to exchange, but they give it without any requirements</a:t>
            </a:r>
          </a:p>
          <a:p>
            <a:r>
              <a:rPr lang="en-US" u="sng" dirty="0"/>
              <a:t>De jure: </a:t>
            </a:r>
            <a:r>
              <a:rPr lang="en-US" dirty="0"/>
              <a:t>Permission is not needed, anyone can exchange</a:t>
            </a:r>
          </a:p>
          <a:p>
            <a:r>
              <a:rPr lang="en-US" u="sng" dirty="0"/>
              <a:t>Restricted convertibility: </a:t>
            </a:r>
            <a:r>
              <a:rPr lang="en-US" dirty="0"/>
              <a:t>It only spreads out to the balance of payments</a:t>
            </a:r>
          </a:p>
          <a:p>
            <a:r>
              <a:rPr lang="en-US" u="sng" dirty="0"/>
              <a:t>Complete:</a:t>
            </a:r>
            <a:r>
              <a:rPr lang="en-US" dirty="0"/>
              <a:t> Anyone can do it</a:t>
            </a:r>
          </a:p>
        </p:txBody>
      </p:sp>
    </p:spTree>
    <p:extLst>
      <p:ext uri="{BB962C8B-B14F-4D97-AF65-F5344CB8AC3E}">
        <p14:creationId xmlns:p14="http://schemas.microsoft.com/office/powerpoint/2010/main" val="38262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6846B-13BD-421A-BEF5-EA045B341321}"/>
              </a:ext>
            </a:extLst>
          </p:cNvPr>
          <p:cNvSpPr>
            <a:spLocks noGrp="1"/>
          </p:cNvSpPr>
          <p:nvPr>
            <p:ph type="title"/>
          </p:nvPr>
        </p:nvSpPr>
        <p:spPr/>
        <p:txBody>
          <a:bodyPr/>
          <a:lstStyle/>
          <a:p>
            <a:r>
              <a:rPr lang="en-US" dirty="0"/>
              <a:t>Types of Exchange rates</a:t>
            </a:r>
          </a:p>
        </p:txBody>
      </p:sp>
      <p:sp>
        <p:nvSpPr>
          <p:cNvPr id="3" name="Content Placeholder 2">
            <a:extLst>
              <a:ext uri="{FF2B5EF4-FFF2-40B4-BE49-F238E27FC236}">
                <a16:creationId xmlns:a16="http://schemas.microsoft.com/office/drawing/2014/main" xmlns="" id="{810614CF-7D4B-4C3F-A47E-F760896DA692}"/>
              </a:ext>
            </a:extLst>
          </p:cNvPr>
          <p:cNvSpPr>
            <a:spLocks noGrp="1"/>
          </p:cNvSpPr>
          <p:nvPr>
            <p:ph idx="1"/>
          </p:nvPr>
        </p:nvSpPr>
        <p:spPr/>
        <p:txBody>
          <a:bodyPr/>
          <a:lstStyle/>
          <a:p>
            <a:r>
              <a:rPr lang="en-US" dirty="0"/>
              <a:t>Fix exchange rate: In this case the fluctuation gap is really small due to the intervention of the state.</a:t>
            </a:r>
            <a:br>
              <a:rPr lang="en-US" dirty="0"/>
            </a:br>
            <a:r>
              <a:rPr lang="en-US" dirty="0"/>
              <a:t>Tied exchange rate: The currency exchange rate is locked by the government, thus the demand/supply rate is negated</a:t>
            </a:r>
          </a:p>
          <a:p>
            <a:r>
              <a:rPr lang="en-US" dirty="0"/>
              <a:t>Flexible exchange rate: It is based on the principle of demand/supply, the state cannot intervene</a:t>
            </a:r>
          </a:p>
        </p:txBody>
      </p:sp>
    </p:spTree>
    <p:extLst>
      <p:ext uri="{BB962C8B-B14F-4D97-AF65-F5344CB8AC3E}">
        <p14:creationId xmlns:p14="http://schemas.microsoft.com/office/powerpoint/2010/main" val="153346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E4BF57-CC4B-431F-B0B8-06A9912C6FDB}"/>
              </a:ext>
            </a:extLst>
          </p:cNvPr>
          <p:cNvSpPr>
            <a:spLocks noGrp="1"/>
          </p:cNvSpPr>
          <p:nvPr>
            <p:ph type="title"/>
          </p:nvPr>
        </p:nvSpPr>
        <p:spPr/>
        <p:txBody>
          <a:bodyPr/>
          <a:lstStyle/>
          <a:p>
            <a:r>
              <a:rPr lang="en-US" dirty="0"/>
              <a:t>The currency exchange rate of Forint</a:t>
            </a:r>
          </a:p>
        </p:txBody>
      </p:sp>
      <p:pic>
        <p:nvPicPr>
          <p:cNvPr id="5" name="Content Placeholder 4">
            <a:extLst>
              <a:ext uri="{FF2B5EF4-FFF2-40B4-BE49-F238E27FC236}">
                <a16:creationId xmlns:a16="http://schemas.microsoft.com/office/drawing/2014/main" xmlns="" id="{507E35EE-F37F-46FE-9819-CF13C83BB6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0679" y="1912477"/>
            <a:ext cx="7130641" cy="4779795"/>
          </a:xfrm>
        </p:spPr>
      </p:pic>
    </p:spTree>
    <p:extLst>
      <p:ext uri="{BB962C8B-B14F-4D97-AF65-F5344CB8AC3E}">
        <p14:creationId xmlns:p14="http://schemas.microsoft.com/office/powerpoint/2010/main" val="290341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D8EE1-1A64-4CBF-B994-A2269B36FF12}"/>
              </a:ext>
            </a:extLst>
          </p:cNvPr>
          <p:cNvSpPr>
            <a:spLocks noGrp="1"/>
          </p:cNvSpPr>
          <p:nvPr>
            <p:ph type="title"/>
          </p:nvPr>
        </p:nvSpPr>
        <p:spPr/>
        <p:txBody>
          <a:bodyPr/>
          <a:lstStyle/>
          <a:p>
            <a:r>
              <a:rPr lang="en-US" dirty="0"/>
              <a:t>Increase / Decrease</a:t>
            </a:r>
            <a:br>
              <a:rPr lang="en-US" dirty="0"/>
            </a:br>
            <a:r>
              <a:rPr lang="en-US" dirty="0"/>
              <a:t>Increasing / decreasing</a:t>
            </a:r>
          </a:p>
        </p:txBody>
      </p:sp>
      <p:sp>
        <p:nvSpPr>
          <p:cNvPr id="3" name="Content Placeholder 2">
            <a:extLst>
              <a:ext uri="{FF2B5EF4-FFF2-40B4-BE49-F238E27FC236}">
                <a16:creationId xmlns:a16="http://schemas.microsoft.com/office/drawing/2014/main" xmlns="" id="{BBACCDD2-BF35-4E8F-AF7E-B59C58EA2CD0}"/>
              </a:ext>
            </a:extLst>
          </p:cNvPr>
          <p:cNvSpPr>
            <a:spLocks noGrp="1"/>
          </p:cNvSpPr>
          <p:nvPr>
            <p:ph idx="1"/>
          </p:nvPr>
        </p:nvSpPr>
        <p:spPr/>
        <p:txBody>
          <a:bodyPr/>
          <a:lstStyle/>
          <a:p>
            <a:r>
              <a:rPr lang="en-US" dirty="0"/>
              <a:t>Increase / Decrease:</a:t>
            </a:r>
            <a:br>
              <a:rPr lang="en-US" dirty="0"/>
            </a:br>
            <a:r>
              <a:rPr lang="en-US" dirty="0"/>
              <a:t>According to the unanimous decision of the leaders of the system, the value of the currency is precisely monitored and controlled</a:t>
            </a:r>
          </a:p>
          <a:p>
            <a:r>
              <a:rPr lang="en-US" dirty="0"/>
              <a:t>Increasing / Decreasing:</a:t>
            </a:r>
            <a:br>
              <a:rPr lang="en-US" dirty="0"/>
            </a:br>
            <a:r>
              <a:rPr lang="en-US" dirty="0"/>
              <a:t>According to the demand/supply principle, and the item structure the value of the currency raises or falls</a:t>
            </a:r>
          </a:p>
        </p:txBody>
      </p:sp>
    </p:spTree>
    <p:extLst>
      <p:ext uri="{BB962C8B-B14F-4D97-AF65-F5344CB8AC3E}">
        <p14:creationId xmlns:p14="http://schemas.microsoft.com/office/powerpoint/2010/main" val="41461243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147</TotalTime>
  <Words>367</Words>
  <Application>Microsoft Office PowerPoint</Application>
  <PresentationFormat>Egyéni</PresentationFormat>
  <Paragraphs>58</Paragraphs>
  <Slides>11</Slides>
  <Notes>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Gallery</vt:lpstr>
      <vt:lpstr>Foreign exchange / Currency</vt:lpstr>
      <vt:lpstr>Definitions: </vt:lpstr>
      <vt:lpstr>Where do we use it?</vt:lpstr>
      <vt:lpstr>Interpretion and Grouping of  exchange rates</vt:lpstr>
      <vt:lpstr>Currency conversion</vt:lpstr>
      <vt:lpstr>Levels</vt:lpstr>
      <vt:lpstr>Types of Exchange rates</vt:lpstr>
      <vt:lpstr>The currency exchange rate of Forint</vt:lpstr>
      <vt:lpstr>Increase / Decrease Increasing / decreasing</vt:lpstr>
      <vt:lpstr>Strengthening / Weakening</vt:lpstr>
      <vt:lpstr>Eurozone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Deviza / Valuta</dc:title>
  <dc:creator>serfozogergo@gmail.com</dc:creator>
  <cp:lastModifiedBy>MSZÁgi</cp:lastModifiedBy>
  <cp:revision>21</cp:revision>
  <dcterms:created xsi:type="dcterms:W3CDTF">2019-01-08T20:15:52Z</dcterms:created>
  <dcterms:modified xsi:type="dcterms:W3CDTF">2019-03-09T20:48:49Z</dcterms:modified>
</cp:coreProperties>
</file>