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1" autoAdjust="0"/>
    <p:restoredTop sz="94660"/>
  </p:normalViewPr>
  <p:slideViewPr>
    <p:cSldViewPr snapToGrid="0">
      <p:cViewPr>
        <p:scale>
          <a:sx n="70" d="100"/>
          <a:sy n="70" d="100"/>
        </p:scale>
        <p:origin x="74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AE0FD0BC-535F-4D08-A858-626C64FD96DC}" type="datetimeFigureOut">
              <a:rPr lang="tr-TR" smtClean="0"/>
              <a:pPr/>
              <a:t>5.03.2019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3747DB-4E2F-408E-9506-9808E8685C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D0BC-535F-4D08-A858-626C64FD96DC}" type="datetimeFigureOut">
              <a:rPr lang="tr-TR" smtClean="0"/>
              <a:pPr/>
              <a:t>5.03.2019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47DB-4E2F-408E-9506-9808E8685C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D0BC-535F-4D08-A858-626C64FD96DC}" type="datetimeFigureOut">
              <a:rPr lang="tr-TR" smtClean="0"/>
              <a:pPr/>
              <a:t>5.03.2019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47DB-4E2F-408E-9506-9808E8685C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0FD0BC-535F-4D08-A858-626C64FD96DC}" type="datetimeFigureOut">
              <a:rPr lang="tr-TR" smtClean="0"/>
              <a:pPr/>
              <a:t>5.03.2019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3747DB-4E2F-408E-9506-9808E8685CB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AE0FD0BC-535F-4D08-A858-626C64FD96DC}" type="datetimeFigureOut">
              <a:rPr lang="tr-TR" smtClean="0"/>
              <a:pPr/>
              <a:t>5.03.2019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3747DB-4E2F-408E-9506-9808E8685C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D0BC-535F-4D08-A858-626C64FD96DC}" type="datetimeFigureOut">
              <a:rPr lang="tr-TR" smtClean="0"/>
              <a:pPr/>
              <a:t>5.03.2019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47DB-4E2F-408E-9506-9808E8685CB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D0BC-535F-4D08-A858-626C64FD96DC}" type="datetimeFigureOut">
              <a:rPr lang="tr-TR" smtClean="0"/>
              <a:pPr/>
              <a:t>5.03.2019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47DB-4E2F-408E-9506-9808E8685CB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0FD0BC-535F-4D08-A858-626C64FD96DC}" type="datetimeFigureOut">
              <a:rPr lang="tr-TR" smtClean="0"/>
              <a:pPr/>
              <a:t>5.03.2019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3747DB-4E2F-408E-9506-9808E8685CB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D0BC-535F-4D08-A858-626C64FD96DC}" type="datetimeFigureOut">
              <a:rPr lang="tr-TR" smtClean="0"/>
              <a:pPr/>
              <a:t>5.03.2019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47DB-4E2F-408E-9506-9808E8685C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0FD0BC-535F-4D08-A858-626C64FD96DC}" type="datetimeFigureOut">
              <a:rPr lang="tr-TR" smtClean="0"/>
              <a:pPr/>
              <a:t>5.03.2019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3747DB-4E2F-408E-9506-9808E8685CB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0FD0BC-535F-4D08-A858-626C64FD96DC}" type="datetimeFigureOut">
              <a:rPr lang="tr-TR" smtClean="0"/>
              <a:pPr/>
              <a:t>5.03.2019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3747DB-4E2F-408E-9506-9808E8685CB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E0FD0BC-535F-4D08-A858-626C64FD96DC}" type="datetimeFigureOut">
              <a:rPr lang="tr-TR" smtClean="0"/>
              <a:pPr/>
              <a:t>5.03.2019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3747DB-4E2F-408E-9506-9808E8685CB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macaristan%20&#246;&#287;renciler\haz&#305;rolanlar\behice\European%20Council%20-%20EUROPA%20-%20European%20Union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396F50D-FFA1-40CF-8DE5-F2E01A3E9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35374"/>
            <a:ext cx="9144000" cy="2387600"/>
          </a:xfrm>
        </p:spPr>
        <p:txBody>
          <a:bodyPr/>
          <a:lstStyle/>
          <a:p>
            <a:r>
              <a:rPr lang="hr-HR" dirty="0"/>
              <a:t>E</a:t>
            </a:r>
            <a:r>
              <a:rPr lang="hr-HR" b="1" dirty="0"/>
              <a:t>UROPSKO VIJEĆE</a:t>
            </a:r>
            <a:endParaRPr lang="tr-TR" b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BCF80C0-5309-40F7-92A9-1993CA2DC59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5003" y="2529464"/>
            <a:ext cx="4669941" cy="399932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6F1C6CE-281B-4193-991F-DD26DD8265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529464"/>
            <a:ext cx="5456393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8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2BA610E-01CE-4699-A562-6FDCCC2C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Imenovanje visokog predstavnika: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A882FD-653D-448C-8F03-1B4E744E7FF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Europsko vijeće nadležno je za imenovanje visokog predstavnika Unije za vanjske poslove i sigurnosnu politiku. Odluku o predloženom kandidatu mora potvrditi kvalificirana većina.</a:t>
            </a:r>
          </a:p>
          <a:p>
            <a:r>
              <a:rPr lang="en-US" dirty="0" err="1"/>
              <a:t>Europsko</a:t>
            </a:r>
            <a:r>
              <a:rPr lang="en-US" dirty="0"/>
              <a:t> </a:t>
            </a:r>
            <a:r>
              <a:rPr lang="en-US" dirty="0" err="1"/>
              <a:t>vijeće</a:t>
            </a:r>
            <a:r>
              <a:rPr lang="en-US" dirty="0"/>
              <a:t> </a:t>
            </a:r>
            <a:r>
              <a:rPr lang="en-US" dirty="0" err="1"/>
              <a:t>ujedno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odlučiti</a:t>
            </a:r>
            <a:r>
              <a:rPr lang="en-US" dirty="0"/>
              <a:t> </a:t>
            </a:r>
            <a:r>
              <a:rPr lang="en-US" dirty="0" err="1"/>
              <a:t>okončati</a:t>
            </a:r>
            <a:r>
              <a:rPr lang="en-US" dirty="0"/>
              <a:t> </a:t>
            </a:r>
            <a:r>
              <a:rPr lang="en-US" dirty="0" err="1"/>
              <a:t>petogodišnji</a:t>
            </a:r>
            <a:r>
              <a:rPr lang="en-US" dirty="0"/>
              <a:t> </a:t>
            </a:r>
            <a:r>
              <a:rPr lang="en-US" dirty="0" err="1"/>
              <a:t>mandat</a:t>
            </a:r>
            <a:r>
              <a:rPr lang="en-US" dirty="0"/>
              <a:t> </a:t>
            </a:r>
            <a:r>
              <a:rPr lang="en-US" dirty="0" err="1"/>
              <a:t>visokog</a:t>
            </a:r>
            <a:r>
              <a:rPr lang="en-US" dirty="0"/>
              <a:t> </a:t>
            </a:r>
            <a:r>
              <a:rPr lang="en-US" dirty="0" err="1"/>
              <a:t>predstavnika</a:t>
            </a:r>
            <a:r>
              <a:rPr lang="en-US" dirty="0"/>
              <a:t>, </a:t>
            </a:r>
            <a:r>
              <a:rPr lang="en-US" dirty="0" err="1"/>
              <a:t>također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to </a:t>
            </a:r>
            <a:r>
              <a:rPr lang="en-US" dirty="0" err="1"/>
              <a:t>potvrdi</a:t>
            </a:r>
            <a:r>
              <a:rPr lang="en-US" dirty="0"/>
              <a:t> </a:t>
            </a:r>
            <a:r>
              <a:rPr lang="en-US" dirty="0" err="1"/>
              <a:t>kvalificirana</a:t>
            </a:r>
            <a:r>
              <a:rPr lang="en-US" dirty="0"/>
              <a:t> </a:t>
            </a:r>
            <a:r>
              <a:rPr lang="en-US" dirty="0" err="1"/>
              <a:t>većina</a:t>
            </a:r>
            <a:r>
              <a:rPr lang="hr-H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19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C0F67AD-B6B4-45CE-8C3B-B2BBEB058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Imenovanje Europske kom</a:t>
            </a:r>
            <a:r>
              <a:rPr lang="hr-HR" dirty="0" err="1"/>
              <a:t>isi</a:t>
            </a:r>
            <a:r>
              <a:rPr lang="tr-TR" dirty="0"/>
              <a:t>je: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1D5536-7949-4C30-AEE1-23139FDA986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Europsko vijeće službeno imenuje cjelokupnu Europsku komisiju. Parlament glasuje o tijelu povjerenika, odnosno o predsjedniku Komisije, visokom predstavniku i drugim povjerenicima, upotrebom metode suglasnosti (većina danih glasova).</a:t>
            </a:r>
          </a:p>
          <a:p>
            <a:r>
              <a:rPr lang="tr-TR" dirty="0"/>
              <a:t>Nakon što Parlament da svoju suglasnost Europsko vijeće službeno imenuje Europsku komisiju. Odluku Europskog Vijeća mora podržati kvalificirana većina.</a:t>
            </a:r>
          </a:p>
        </p:txBody>
      </p:sp>
    </p:spTree>
    <p:extLst>
      <p:ext uri="{BB962C8B-B14F-4D97-AF65-F5344CB8AC3E}">
        <p14:creationId xmlns:p14="http://schemas.microsoft.com/office/powerpoint/2010/main" val="3862731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38FDD5C-E789-4B84-B833-03943D50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Imenovanja unutar Europske središnje banke: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234C2F-63FA-444A-9093-14DA7056ECA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Europsko</a:t>
            </a:r>
            <a:r>
              <a:rPr lang="en-US" dirty="0"/>
              <a:t> </a:t>
            </a:r>
            <a:r>
              <a:rPr lang="en-US" dirty="0" err="1"/>
              <a:t>vijeće</a:t>
            </a:r>
            <a:r>
              <a:rPr lang="en-US" dirty="0"/>
              <a:t> </a:t>
            </a:r>
            <a:r>
              <a:rPr lang="en-US" dirty="0" err="1"/>
              <a:t>imenuje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šest</a:t>
            </a:r>
            <a:r>
              <a:rPr lang="en-US" dirty="0"/>
              <a:t> </a:t>
            </a:r>
            <a:r>
              <a:rPr lang="en-US" dirty="0" err="1"/>
              <a:t>članova</a:t>
            </a:r>
            <a:r>
              <a:rPr lang="en-US" dirty="0"/>
              <a:t> </a:t>
            </a:r>
            <a:r>
              <a:rPr lang="en-US" dirty="0" err="1"/>
              <a:t>Izvršnog</a:t>
            </a:r>
            <a:r>
              <a:rPr lang="en-US" dirty="0"/>
              <a:t> </a:t>
            </a:r>
            <a:r>
              <a:rPr lang="en-US" dirty="0" err="1"/>
              <a:t>odbora</a:t>
            </a:r>
            <a:r>
              <a:rPr lang="en-US" dirty="0"/>
              <a:t> </a:t>
            </a:r>
            <a:r>
              <a:rPr lang="en-US" dirty="0" err="1"/>
              <a:t>Europske</a:t>
            </a:r>
            <a:r>
              <a:rPr lang="en-US" dirty="0"/>
              <a:t> </a:t>
            </a:r>
            <a:r>
              <a:rPr lang="en-US" dirty="0" err="1"/>
              <a:t>središnje</a:t>
            </a:r>
            <a:r>
              <a:rPr lang="en-US" dirty="0"/>
              <a:t> </a:t>
            </a:r>
            <a:r>
              <a:rPr lang="en-US" dirty="0" err="1"/>
              <a:t>banke</a:t>
            </a:r>
            <a:r>
              <a:rPr lang="en-US" dirty="0"/>
              <a:t> (ESB), </a:t>
            </a: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ostalim</a:t>
            </a:r>
            <a:r>
              <a:rPr lang="en-US" dirty="0"/>
              <a:t> </a:t>
            </a:r>
            <a:r>
              <a:rPr lang="en-US" dirty="0" err="1"/>
              <a:t>predsjednika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potpredsjednika</a:t>
            </a:r>
            <a:r>
              <a:rPr lang="en-US" dirty="0"/>
              <a:t> ESB-a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druga</a:t>
            </a:r>
            <a:r>
              <a:rPr lang="en-US" dirty="0"/>
              <a:t> </a:t>
            </a:r>
            <a:r>
              <a:rPr lang="en-US" dirty="0" err="1"/>
              <a:t>člana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707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52F4D98-AC44-4D1A-9806-30732D337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Predsjendik</a:t>
            </a:r>
            <a:r>
              <a:rPr lang="tr-TR" b="1" dirty="0"/>
              <a:t>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E87BEE-C9EC-48F1-9FC8-58EADB69863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Dužnost predsjednika Europskog vijeća trenutačno obnaša Donald Tusk. On je 1. prosinca 2014. zamijenio Hermana Van Rompuya.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FB54228-F3C6-44F4-A947-8D9CD25BD9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537" y="2778477"/>
            <a:ext cx="3810330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33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422D7C2-A8B6-4C19-A55B-AC99B16D2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u="sng" dirty="0"/>
              <a:t>Bivši predsjednik Europskog vijeća Herman Van Rompuy: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9E20688A-1F94-4AA8-9D74-248CB7D2022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1" y="1915297"/>
            <a:ext cx="3744432" cy="4790303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199BC997-1AC9-433F-B201-BF615782C2F7}"/>
              </a:ext>
            </a:extLst>
          </p:cNvPr>
          <p:cNvSpPr/>
          <p:nvPr/>
        </p:nvSpPr>
        <p:spPr>
          <a:xfrm>
            <a:off x="5067300" y="2067697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Herman Van </a:t>
            </a:r>
            <a:r>
              <a:rPr lang="hr-HR" sz="2800" dirty="0" err="1"/>
              <a:t>Rompuy</a:t>
            </a:r>
            <a:r>
              <a:rPr lang="hr-HR" sz="2800" dirty="0"/>
              <a:t> bio je prvi stalni predsjednik Europskog vijeća. Prvi je put izabran u studenome 2009., a potom je ponovno izabran za drugi mandat od lipnja 2012. do studenoga 2014. Donald Tusk zamijenio ga je 1. prosinca 2014.</a:t>
            </a:r>
          </a:p>
        </p:txBody>
      </p:sp>
    </p:spTree>
    <p:extLst>
      <p:ext uri="{BB962C8B-B14F-4D97-AF65-F5344CB8AC3E}">
        <p14:creationId xmlns:p14="http://schemas.microsoft.com/office/powerpoint/2010/main" val="1466246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AC534CB-3A43-4675-BFD5-82A016BA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Europodručje</a:t>
            </a:r>
            <a:r>
              <a:rPr lang="tr-TR" b="1" dirty="0"/>
              <a:t>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1BBC82-9BF7-4BDD-BB08-C3F9A17DEFA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Na sastancima na vrhu država europodručja sastaju se šefovi država ili vlada država europodručja, predsjednik sastanka na vrhu država europodručja i predsjednik Europske komisije. Na sastancima na vrhu država europodručja određuju se strateške smjernice o gospodarskoj politici u europodručju.</a:t>
            </a:r>
          </a:p>
          <a:p>
            <a:pPr marL="0" indent="0">
              <a:buNone/>
            </a:pPr>
            <a:r>
              <a:rPr lang="pl-PL" sz="3500" u="sng" dirty="0"/>
              <a:t>Uloga sastanaka na vrhu država europodručja</a:t>
            </a:r>
            <a:r>
              <a:rPr lang="en-US" sz="3500" u="sng" dirty="0"/>
              <a:t>:</a:t>
            </a:r>
            <a:endParaRPr lang="tr-TR" sz="3500" u="sng" dirty="0"/>
          </a:p>
          <a:p>
            <a:r>
              <a:rPr lang="hr-HR" dirty="0"/>
              <a:t>Na sastancima na vrhu država </a:t>
            </a:r>
            <a:r>
              <a:rPr lang="hr-HR" dirty="0" err="1"/>
              <a:t>europodručja</a:t>
            </a:r>
            <a:r>
              <a:rPr lang="hr-HR" dirty="0"/>
              <a:t> određuju se političke smjernice kako bi se osiguralo nesmetano funkcioniranje ekonomske i monetarne unije. Time se pomaže u koordinaciji svih relevantnih područja politike među državama članicama </a:t>
            </a:r>
            <a:r>
              <a:rPr lang="hr-HR" dirty="0" err="1"/>
              <a:t>europodručja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8940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A5FA8F4-2119-4FCA-9495-E5D30EB98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/>
              <a:t>Sastanci na vrhu država europodručja</a:t>
            </a:r>
            <a:r>
              <a:rPr lang="tr-TR" u="sng" dirty="0"/>
              <a:t>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C76E90-0B7E-4F56-A005-84A968DA0DC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7321" y="1825624"/>
            <a:ext cx="10726479" cy="4883519"/>
          </a:xfrm>
        </p:spPr>
        <p:txBody>
          <a:bodyPr>
            <a:normAutofit lnSpcReduction="10000"/>
          </a:bodyPr>
          <a:lstStyle/>
          <a:p>
            <a:r>
              <a:rPr lang="hr-HR" dirty="0"/>
              <a:t>U skladu s Ugovorom o stabilnosti, koordinaciji i upravljanju (TSCG) u ekonomskoj i monetarnoj uniji sastanci na vrhu država </a:t>
            </a:r>
            <a:r>
              <a:rPr lang="hr-HR" dirty="0" err="1"/>
              <a:t>europodručja</a:t>
            </a:r>
            <a:r>
              <a:rPr lang="hr-HR" dirty="0"/>
              <a:t> trebali bi se održavati najmanje dvaput godišnje. Ako je to moguće, sastanci bi se trebali održavati u Bruxellesu, nakon sastanaka Europskog vijeća.</a:t>
            </a:r>
            <a:endParaRPr lang="en-US" dirty="0"/>
          </a:p>
          <a:p>
            <a:endParaRPr lang="tr-TR" dirty="0"/>
          </a:p>
          <a:p>
            <a:pPr marL="0" indent="0">
              <a:buNone/>
            </a:pPr>
            <a:r>
              <a:rPr lang="tr-TR" sz="3200" u="sng" dirty="0"/>
              <a:t> </a:t>
            </a:r>
            <a:r>
              <a:rPr lang="hr-HR" sz="3500" u="sng" dirty="0"/>
              <a:t>Članovi</a:t>
            </a:r>
            <a:r>
              <a:rPr lang="tr-TR" sz="3500" u="sng" dirty="0"/>
              <a:t>:</a:t>
            </a:r>
            <a:endParaRPr lang="tr-TR" sz="3200" u="sng" dirty="0"/>
          </a:p>
          <a:p>
            <a:r>
              <a:rPr lang="hr-HR" dirty="0"/>
              <a:t>Članovi </a:t>
            </a:r>
            <a:r>
              <a:rPr lang="hr-HR" dirty="0" err="1"/>
              <a:t>Euroskupine</a:t>
            </a:r>
            <a:r>
              <a:rPr lang="hr-HR" dirty="0"/>
              <a:t> su države ili zemlje članice </a:t>
            </a:r>
            <a:r>
              <a:rPr lang="hr-HR" dirty="0" err="1"/>
              <a:t>europodručja</a:t>
            </a:r>
            <a:r>
              <a:rPr lang="hr-HR" dirty="0"/>
              <a:t>, predsjednik </a:t>
            </a:r>
            <a:r>
              <a:rPr lang="hr-HR" dirty="0" err="1"/>
              <a:t>Euroskupine</a:t>
            </a:r>
            <a:r>
              <a:rPr lang="hr-HR" dirty="0"/>
              <a:t> i predsjednik Europskog vijeća.</a:t>
            </a:r>
            <a:endParaRPr lang="en-US" dirty="0"/>
          </a:p>
          <a:p>
            <a:r>
              <a:rPr lang="hr-HR" dirty="0"/>
              <a:t>Kada je prikladno i najmanje jednom godišnje, čelnici država članica izvan </a:t>
            </a:r>
            <a:r>
              <a:rPr lang="hr-HR" dirty="0" err="1"/>
              <a:t>europodručja</a:t>
            </a:r>
            <a:r>
              <a:rPr lang="hr-HR" dirty="0"/>
              <a:t> koje su ratificirale Ugovor o stabilnosti, koordinaciji i upravljanju (TSCG) sudjeluju na sastancima</a:t>
            </a:r>
            <a:r>
              <a:rPr lang="en-US" dirty="0"/>
              <a:t>.</a:t>
            </a:r>
          </a:p>
          <a:p>
            <a:endParaRPr lang="tr-TR" u="sng" dirty="0"/>
          </a:p>
        </p:txBody>
      </p:sp>
    </p:spTree>
    <p:extLst>
      <p:ext uri="{BB962C8B-B14F-4D97-AF65-F5344CB8AC3E}">
        <p14:creationId xmlns:p14="http://schemas.microsoft.com/office/powerpoint/2010/main" val="2094952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733723-8FE5-4F14-B88F-2E97C29CF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Predsjednik </a:t>
            </a:r>
            <a:r>
              <a:rPr lang="hr-HR" u="sng" dirty="0" err="1"/>
              <a:t>Euroskupine</a:t>
            </a:r>
            <a:r>
              <a:rPr lang="tr-TR" u="sng" dirty="0"/>
              <a:t>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53958B-C0D3-47C0-BBDD-E296B3C8543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Lideri </a:t>
            </a:r>
            <a:r>
              <a:rPr lang="hr-HR" dirty="0" err="1"/>
              <a:t>europodručja</a:t>
            </a:r>
            <a:r>
              <a:rPr lang="hr-HR" dirty="0"/>
              <a:t> biraju predsjednika </a:t>
            </a:r>
            <a:r>
              <a:rPr lang="hr-HR" dirty="0" err="1"/>
              <a:t>Euroskupine</a:t>
            </a:r>
            <a:r>
              <a:rPr lang="hr-HR" dirty="0"/>
              <a:t> jednostavnom većinom u isto vrijeme kada Europsko vijeće bira svog predsjednika</a:t>
            </a:r>
            <a:r>
              <a:rPr lang="en-US" dirty="0"/>
              <a:t>. </a:t>
            </a:r>
            <a:r>
              <a:rPr lang="hr-HR" dirty="0"/>
              <a:t>Mandat predsjednika </a:t>
            </a:r>
            <a:r>
              <a:rPr lang="hr-HR" dirty="0" err="1"/>
              <a:t>Euroskupine</a:t>
            </a:r>
            <a:r>
              <a:rPr lang="hr-HR" dirty="0"/>
              <a:t> je 2.5 godine</a:t>
            </a:r>
            <a:r>
              <a:rPr lang="en-US" dirty="0"/>
              <a:t>.</a:t>
            </a:r>
          </a:p>
          <a:p>
            <a:r>
              <a:rPr lang="hr-HR" dirty="0"/>
              <a:t>Predsjednik </a:t>
            </a:r>
            <a:r>
              <a:rPr lang="hr-HR" dirty="0" err="1"/>
              <a:t>Euroskupine</a:t>
            </a:r>
            <a:r>
              <a:rPr lang="hr-HR" dirty="0"/>
              <a:t> izvješćuje Europski parlament nakon svakog sastanka </a:t>
            </a:r>
            <a:r>
              <a:rPr lang="hr-HR" dirty="0" err="1"/>
              <a:t>Euroskupie</a:t>
            </a:r>
            <a:r>
              <a:rPr lang="en-US" dirty="0"/>
              <a:t>. </a:t>
            </a:r>
            <a:r>
              <a:rPr lang="hr-HR" dirty="0"/>
              <a:t>On također obavještava sve države članice izvan </a:t>
            </a:r>
            <a:r>
              <a:rPr lang="hr-HR" dirty="0" err="1"/>
              <a:t>europodručja</a:t>
            </a:r>
            <a:r>
              <a:rPr lang="hr-HR" dirty="0"/>
              <a:t> o pripremama i </a:t>
            </a:r>
            <a:r>
              <a:rPr lang="hr-HR" dirty="0" err="1"/>
              <a:t>razultatima</a:t>
            </a:r>
            <a:r>
              <a:rPr lang="hr-HR" dirty="0"/>
              <a:t> sastanaka </a:t>
            </a:r>
            <a:r>
              <a:rPr lang="hr-HR" dirty="0" err="1"/>
              <a:t>Euroskupine</a:t>
            </a:r>
            <a:r>
              <a:rPr lang="hr-H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55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559C292-2477-48F8-B424-84D5BA81B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74"/>
            <a:ext cx="10515600" cy="1325563"/>
          </a:xfrm>
        </p:spPr>
        <p:txBody>
          <a:bodyPr/>
          <a:lstStyle/>
          <a:p>
            <a:r>
              <a:rPr lang="hr-HR" u="sng" dirty="0"/>
              <a:t>Članice Europskog vijeća</a:t>
            </a:r>
            <a:r>
              <a:rPr lang="en-US" u="sng" dirty="0"/>
              <a:t>:</a:t>
            </a:r>
            <a:endParaRPr lang="tr-TR" u="sng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719ED429-9E1D-45CA-9715-96D375C8530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/>
          <a:srcRect l="-166" t="14463" r="-331" b="14543"/>
          <a:stretch/>
        </p:blipFill>
        <p:spPr>
          <a:xfrm>
            <a:off x="1433621" y="1424215"/>
            <a:ext cx="7171760" cy="507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88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crosw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uropean Council - EUROPA - European Unio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2192000" cy="691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1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crosword-answ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BB2701C-1067-4E20-8D8C-FDC6D48B0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Pregled: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3F01E3-4C77-4741-8445-B9526F006BD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Uloga</a:t>
            </a:r>
            <a:r>
              <a:rPr lang="en-US" dirty="0"/>
              <a:t>: </a:t>
            </a:r>
            <a:r>
              <a:rPr lang="hr-HR" dirty="0"/>
              <a:t>Određuje opće političko usmjerenje i prioritete Europske Unije</a:t>
            </a:r>
            <a:endParaRPr lang="en-US" dirty="0"/>
          </a:p>
          <a:p>
            <a:r>
              <a:rPr lang="hr-HR" dirty="0"/>
              <a:t>Članovi</a:t>
            </a:r>
            <a:r>
              <a:rPr lang="en-US" dirty="0"/>
              <a:t>:</a:t>
            </a:r>
            <a:r>
              <a:rPr lang="hr-HR" dirty="0"/>
              <a:t> šefovi država ili vlada država članica Europske Unije</a:t>
            </a:r>
            <a:r>
              <a:rPr lang="en-US" dirty="0"/>
              <a:t>, </a:t>
            </a:r>
            <a:r>
              <a:rPr lang="hr-HR" dirty="0"/>
              <a:t>predsjednik Europskog vijeća i komisije, visoki predstavnik Unije za vanjske poslove i sigurnosnu politiku</a:t>
            </a:r>
            <a:endParaRPr lang="en-US" dirty="0"/>
          </a:p>
          <a:p>
            <a:r>
              <a:rPr lang="en-US" dirty="0"/>
              <a:t>Pre</a:t>
            </a:r>
            <a:r>
              <a:rPr lang="hr-HR" dirty="0" err="1"/>
              <a:t>dsjednik</a:t>
            </a:r>
            <a:r>
              <a:rPr lang="en-US" dirty="0"/>
              <a:t>: Donald Tusk</a:t>
            </a:r>
          </a:p>
          <a:p>
            <a:r>
              <a:rPr lang="hr-HR" dirty="0"/>
              <a:t>Osnovano</a:t>
            </a:r>
            <a:r>
              <a:rPr lang="en-US" dirty="0"/>
              <a:t>: 1974 (</a:t>
            </a:r>
            <a:r>
              <a:rPr lang="hr-HR" dirty="0"/>
              <a:t>neformalni </a:t>
            </a:r>
            <a:r>
              <a:rPr lang="en-US" dirty="0"/>
              <a:t>forum), 1992 (formal</a:t>
            </a:r>
            <a:r>
              <a:rPr lang="hr-HR" dirty="0"/>
              <a:t>ni</a:t>
            </a:r>
            <a:r>
              <a:rPr lang="en-US" dirty="0"/>
              <a:t> status), 2009 (</a:t>
            </a:r>
            <a:r>
              <a:rPr lang="hr-HR" dirty="0"/>
              <a:t>službena</a:t>
            </a:r>
            <a:r>
              <a:rPr lang="en-US" dirty="0"/>
              <a:t> EU </a:t>
            </a:r>
            <a:r>
              <a:rPr lang="en-US" dirty="0" err="1"/>
              <a:t>instit</a:t>
            </a:r>
            <a:r>
              <a:rPr lang="hr-HR" dirty="0" err="1"/>
              <a:t>ucija</a:t>
            </a:r>
            <a:r>
              <a:rPr lang="en-US" dirty="0"/>
              <a:t>)</a:t>
            </a:r>
          </a:p>
          <a:p>
            <a:r>
              <a:rPr lang="en-US" dirty="0"/>
              <a:t>Lo</a:t>
            </a:r>
            <a:r>
              <a:rPr lang="hr-HR" dirty="0" err="1"/>
              <a:t>kacija</a:t>
            </a:r>
            <a:r>
              <a:rPr lang="en-US" dirty="0"/>
              <a:t>: Brussels (</a:t>
            </a:r>
            <a:r>
              <a:rPr lang="en-US" dirty="0" err="1"/>
              <a:t>Belgi</a:t>
            </a:r>
            <a:r>
              <a:rPr lang="hr-HR" dirty="0"/>
              <a:t>ja</a:t>
            </a:r>
            <a:r>
              <a:rPr lang="en-US" dirty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614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FFA682-E1A1-4A89-9DDE-8834D664A70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50981" y="632685"/>
            <a:ext cx="10694581" cy="5784111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tr-TR" sz="4800" b="1" dirty="0"/>
              <a:t>    </a:t>
            </a:r>
            <a:endParaRPr lang="en-US" dirty="0"/>
          </a:p>
          <a:p>
            <a:r>
              <a:rPr lang="hr-HR" dirty="0"/>
              <a:t>Pregovara o zakonima unutar Europske</a:t>
            </a:r>
            <a:r>
              <a:rPr lang="en-US" dirty="0"/>
              <a:t> </a:t>
            </a:r>
            <a:r>
              <a:rPr lang="hr-HR" dirty="0"/>
              <a:t>Unije </a:t>
            </a:r>
            <a:r>
              <a:rPr lang="en-US" dirty="0"/>
              <a:t>– </a:t>
            </a:r>
            <a:r>
              <a:rPr lang="hr-HR" dirty="0"/>
              <a:t>ali ih ne donosi</a:t>
            </a:r>
            <a:r>
              <a:rPr lang="en-US" dirty="0"/>
              <a:t>.</a:t>
            </a:r>
          </a:p>
          <a:p>
            <a:r>
              <a:rPr lang="hr-HR" dirty="0"/>
              <a:t>Bavi se složenim ili osjetljivim problemima koji se ne mogu riješiti na nižim razinama međusobne suradnje.</a:t>
            </a:r>
          </a:p>
          <a:p>
            <a:r>
              <a:rPr lang="hr-HR" dirty="0"/>
              <a:t>Postavlja zajedničku vanjsku i sigurnosnu politiku EU-a, uzimajući u obzir strateške interese EU-a i obrambene implikacije</a:t>
            </a:r>
            <a:endParaRPr lang="en-US" dirty="0"/>
          </a:p>
          <a:p>
            <a:r>
              <a:rPr lang="en-US" dirty="0" err="1"/>
              <a:t>Nomin</a:t>
            </a:r>
            <a:r>
              <a:rPr lang="hr-HR" dirty="0" err="1"/>
              <a:t>ira</a:t>
            </a:r>
            <a:r>
              <a:rPr lang="hr-HR" dirty="0"/>
              <a:t> i određuje kandidate za određene uloge visokog profila EU-a, kao što su ESB i komisija</a:t>
            </a:r>
            <a:endParaRPr lang="en-US" dirty="0"/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846830" y="591751"/>
            <a:ext cx="55980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Što radi Europsko vijeće</a:t>
            </a:r>
            <a:r>
              <a:rPr lang="en-US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  <a:endParaRPr lang="tr-TR" sz="3000" b="1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2904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348DC2-D1F3-45A2-B4F6-368CAB9CD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Kako funkcionira Europsko vijeće</a:t>
            </a:r>
            <a:r>
              <a:rPr lang="en-US" b="1" dirty="0"/>
              <a:t>?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B0C4E5-D8B6-4B7A-BB7A-A5E6133C825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Obično se sastaje četiri puta godišnje – no predsjednik može sazvati dodatne sastanke radi rasprave o hitnim pitanjima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tr-TR" dirty="0"/>
              <a:t>Odluke uglavnom donosi konsenzusom – ali u nekim</a:t>
            </a:r>
            <a:r>
              <a:rPr lang="hr-HR" dirty="0"/>
              <a:t> </a:t>
            </a:r>
            <a:r>
              <a:rPr lang="tr-TR" dirty="0"/>
              <a:t>slučajevima i jednoglasno ili kvalificiranom</a:t>
            </a:r>
            <a:r>
              <a:rPr lang="hr-HR" dirty="0"/>
              <a:t> </a:t>
            </a:r>
            <a:r>
              <a:rPr lang="tr-TR" dirty="0"/>
              <a:t>većinom. Pravo glasa imaju samo šefovi država ili vlada.</a:t>
            </a:r>
          </a:p>
        </p:txBody>
      </p:sp>
    </p:spTree>
    <p:extLst>
      <p:ext uri="{BB962C8B-B14F-4D97-AF65-F5344CB8AC3E}">
        <p14:creationId xmlns:p14="http://schemas.microsoft.com/office/powerpoint/2010/main" val="3588580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46AE38D-9BEE-44EF-AF4E-8979530F2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Povijest Europskog vijeća</a:t>
            </a:r>
            <a:r>
              <a:rPr lang="en-US" b="1" dirty="0"/>
              <a:t>: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D346AE-3C79-4EF8-A50C-A5B36F0F78C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Europsko vijeće osnovano je 1974. godine kao neformalni forum za raspravu između šefova država i vlada zemalja članica EU-a. Uskoro se razvila uloga tijela odgovornog za utvrđivanjem ciljeva i prioriteta EU-a. </a:t>
            </a:r>
            <a:endParaRPr lang="en-US" dirty="0"/>
          </a:p>
          <a:p>
            <a:endParaRPr lang="en-US" dirty="0"/>
          </a:p>
          <a:p>
            <a:r>
              <a:rPr lang="hr-HR" dirty="0"/>
              <a:t>Prema ugovoru iz Maastrichta iz 1992. godine, Europsko vijeće dobilo je formalni status opće političke smjernice za EU i ulogu da osigura poticaj</a:t>
            </a:r>
            <a:endParaRPr lang="en-US" dirty="0"/>
          </a:p>
          <a:p>
            <a:endParaRPr lang="en-US" dirty="0"/>
          </a:p>
          <a:p>
            <a:r>
              <a:rPr lang="hr-HR" dirty="0"/>
              <a:t>U 2009. godini, nakon promjena koje je uveo </a:t>
            </a:r>
            <a:r>
              <a:rPr lang="hr-HR" dirty="0" err="1"/>
              <a:t>Lisabonski</a:t>
            </a:r>
            <a:r>
              <a:rPr lang="hr-HR" dirty="0"/>
              <a:t> ugovor, Europsko vijeće postalo je jedno od 7 institucija EU-a.</a:t>
            </a:r>
            <a:r>
              <a:rPr lang="en-US" dirty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510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5A9964A-4AAB-4C4C-9FC9-B46EC9B1A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Određivanje političkog programa EU-a</a:t>
            </a:r>
            <a:r>
              <a:rPr lang="en-US" b="1" dirty="0"/>
              <a:t>: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19CA2-51A2-4518-BA0D-B41E694E6F6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tr-TR" dirty="0"/>
              <a:t>Europsko vijeće jedna je od 7 institucija EU-a. Međutim, ono nije jedno od zakonodavnih tijela EU-a, stoga ne pregovara o zakonima EU-a niti ih donosi. Umjesto toga, njegova je glavna uloga određivanje općeg političkog smjera i prioriteta EU-a, što u načelu znači određivanje političkog programa EU-a</a:t>
            </a:r>
            <a:r>
              <a:rPr lang="hr-HR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022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4FFBF3E-7344-4522-AA3D-1AD2BFC7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6" y="324065"/>
            <a:ext cx="9956800" cy="1143000"/>
          </a:xfrm>
        </p:spPr>
        <p:txBody>
          <a:bodyPr/>
          <a:lstStyle/>
          <a:p>
            <a:r>
              <a:rPr lang="hr-HR" b="1" dirty="0"/>
              <a:t>Strateški program EU</a:t>
            </a:r>
            <a:r>
              <a:rPr lang="tr-TR" b="1" dirty="0"/>
              <a:t>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54B038-3DAC-45F7-9A58-87B549422CD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 </a:t>
            </a:r>
            <a:r>
              <a:rPr lang="en-US" dirty="0" err="1"/>
              <a:t>sastanku</a:t>
            </a:r>
            <a:r>
              <a:rPr lang="en-US" dirty="0"/>
              <a:t> u </a:t>
            </a:r>
            <a:r>
              <a:rPr lang="en-US" dirty="0" err="1"/>
              <a:t>Bruxellesu</a:t>
            </a:r>
            <a:r>
              <a:rPr lang="en-US" dirty="0"/>
              <a:t> 27. </a:t>
            </a:r>
            <a:r>
              <a:rPr lang="en-US" dirty="0" err="1"/>
              <a:t>lipnja</a:t>
            </a:r>
            <a:r>
              <a:rPr lang="en-US" dirty="0"/>
              <a:t> 2014. </a:t>
            </a:r>
            <a:r>
              <a:rPr lang="en-US" dirty="0" err="1"/>
              <a:t>Europsko</a:t>
            </a:r>
            <a:r>
              <a:rPr lang="en-US" dirty="0"/>
              <a:t> </a:t>
            </a:r>
            <a:r>
              <a:rPr lang="en-US" dirty="0" err="1"/>
              <a:t>vijeće</a:t>
            </a:r>
            <a:r>
              <a:rPr lang="en-US" dirty="0"/>
              <a:t> </a:t>
            </a:r>
            <a:r>
              <a:rPr lang="en-US" dirty="0" err="1"/>
              <a:t>dogovorilo</a:t>
            </a:r>
            <a:r>
              <a:rPr lang="en-US" dirty="0"/>
              <a:t> je pet </a:t>
            </a:r>
            <a:r>
              <a:rPr lang="en-US" dirty="0" err="1"/>
              <a:t>prioritetnih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usmjerilo</a:t>
            </a:r>
            <a:r>
              <a:rPr lang="en-US" dirty="0"/>
              <a:t> rad EU-a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sljedećih</a:t>
            </a:r>
            <a:r>
              <a:rPr lang="en-US" dirty="0"/>
              <a:t> pet </a:t>
            </a:r>
            <a:r>
              <a:rPr lang="en-US" dirty="0" err="1"/>
              <a:t>godina</a:t>
            </a:r>
            <a:r>
              <a:rPr lang="en-US" dirty="0"/>
              <a:t>.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prioriteti</a:t>
            </a:r>
            <a:r>
              <a:rPr lang="en-US" dirty="0"/>
              <a:t> </a:t>
            </a:r>
            <a:r>
              <a:rPr lang="en-US" dirty="0" err="1"/>
              <a:t>navedeni</a:t>
            </a:r>
            <a:r>
              <a:rPr lang="en-US" dirty="0"/>
              <a:t> u </a:t>
            </a:r>
            <a:r>
              <a:rPr lang="en-US" dirty="0" err="1"/>
              <a:t>dokumentu</a:t>
            </a:r>
            <a:r>
              <a:rPr lang="en-US" dirty="0"/>
              <a:t> „</a:t>
            </a:r>
            <a:r>
              <a:rPr lang="en-US" dirty="0" err="1"/>
              <a:t>Strateški</a:t>
            </a:r>
            <a:r>
              <a:rPr lang="en-US" dirty="0"/>
              <a:t> program za </a:t>
            </a:r>
            <a:r>
              <a:rPr lang="en-US" dirty="0" err="1"/>
              <a:t>Uniju</a:t>
            </a:r>
            <a:r>
              <a:rPr lang="en-US" dirty="0"/>
              <a:t> u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promjena</a:t>
            </a:r>
            <a:r>
              <a:rPr lang="en-US" dirty="0"/>
              <a:t>”. Taj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strateški</a:t>
            </a:r>
            <a:r>
              <a:rPr lang="en-US" dirty="0"/>
              <a:t> program </a:t>
            </a:r>
            <a:r>
              <a:rPr lang="en-US" dirty="0" err="1"/>
              <a:t>koristiti</a:t>
            </a:r>
            <a:r>
              <a:rPr lang="en-US" dirty="0"/>
              <a:t> za </a:t>
            </a:r>
            <a:r>
              <a:rPr lang="en-US" dirty="0" err="1"/>
              <a:t>planiranje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Europskog</a:t>
            </a:r>
            <a:r>
              <a:rPr lang="en-US" dirty="0"/>
              <a:t> </a:t>
            </a:r>
            <a:r>
              <a:rPr lang="en-US" dirty="0" err="1"/>
              <a:t>vijeća</a:t>
            </a:r>
            <a:r>
              <a:rPr lang="en-US" dirty="0"/>
              <a:t>, a </a:t>
            </a:r>
            <a:r>
              <a:rPr lang="en-US" dirty="0" err="1"/>
              <a:t>također</a:t>
            </a:r>
            <a:r>
              <a:rPr lang="en-US" dirty="0"/>
              <a:t> </a:t>
            </a:r>
            <a:r>
              <a:rPr lang="en-US" dirty="0" err="1"/>
              <a:t>služi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temelj</a:t>
            </a:r>
            <a:r>
              <a:rPr lang="en-US" dirty="0"/>
              <a:t> za </a:t>
            </a:r>
            <a:r>
              <a:rPr lang="en-US" dirty="0" err="1"/>
              <a:t>programe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ostalih</a:t>
            </a:r>
            <a:r>
              <a:rPr lang="en-US" dirty="0"/>
              <a:t> </a:t>
            </a:r>
            <a:r>
              <a:rPr lang="en-US" dirty="0" err="1"/>
              <a:t>institucija</a:t>
            </a:r>
            <a:r>
              <a:rPr lang="en-US" dirty="0"/>
              <a:t> EU-a. </a:t>
            </a:r>
          </a:p>
          <a:p>
            <a:r>
              <a:rPr lang="pl-PL" dirty="0"/>
              <a:t>Radna mjesta, rast i konkurentnost</a:t>
            </a:r>
            <a:endParaRPr lang="hr-HR" dirty="0"/>
          </a:p>
          <a:p>
            <a:r>
              <a:rPr lang="hr-HR" dirty="0"/>
              <a:t>Osnaživanje i zaštita građana</a:t>
            </a:r>
          </a:p>
          <a:p>
            <a:r>
              <a:rPr lang="hr-HR" dirty="0"/>
              <a:t>Energetska i klimatska politika</a:t>
            </a:r>
          </a:p>
          <a:p>
            <a:r>
              <a:rPr lang="hr-HR" dirty="0"/>
              <a:t>Sloboda, sigurnost i pravda</a:t>
            </a:r>
          </a:p>
          <a:p>
            <a:r>
              <a:rPr lang="hr-HR" dirty="0"/>
              <a:t>EU kao snažan globalni akter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9115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2791A7A-A554-4362-9CD7-A7BEE1EED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Izbor predsjednika Europskog vijeća</a:t>
            </a:r>
            <a:r>
              <a:rPr lang="tr-TR" b="1" dirty="0"/>
              <a:t>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C2660E-06B8-4CF2-82CF-D9269CFC891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48586" y="1690688"/>
            <a:ext cx="10652051" cy="4621545"/>
          </a:xfrm>
        </p:spPr>
        <p:txBody>
          <a:bodyPr>
            <a:normAutofit/>
          </a:bodyPr>
          <a:lstStyle/>
          <a:p>
            <a:r>
              <a:rPr lang="tr-TR" dirty="0"/>
              <a:t>Europsko vijeće bira svojeg predsjednika. Za to je potrebna kvalificirana većina. Mandat predsjednika traje 2,5 godine, a moguće ga je produljiti jednom.</a:t>
            </a:r>
          </a:p>
        </p:txBody>
      </p:sp>
    </p:spTree>
    <p:extLst>
      <p:ext uri="{BB962C8B-B14F-4D97-AF65-F5344CB8AC3E}">
        <p14:creationId xmlns:p14="http://schemas.microsoft.com/office/powerpoint/2010/main" val="2278021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251</TotalTime>
  <Words>919</Words>
  <Application>Microsoft Office PowerPoint</Application>
  <PresentationFormat>Široki zaslon</PresentationFormat>
  <Paragraphs>62</Paragraphs>
  <Slides>20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5" baseType="lpstr">
      <vt:lpstr>Arial</vt:lpstr>
      <vt:lpstr>Century Schoolbook</vt:lpstr>
      <vt:lpstr>Wingdings</vt:lpstr>
      <vt:lpstr>Wingdings 2</vt:lpstr>
      <vt:lpstr>Cumba</vt:lpstr>
      <vt:lpstr>EUROPSKO VIJEĆE</vt:lpstr>
      <vt:lpstr>PowerPoint prezentacija</vt:lpstr>
      <vt:lpstr>Pregled:</vt:lpstr>
      <vt:lpstr>PowerPoint prezentacija</vt:lpstr>
      <vt:lpstr>Kako funkcionira Europsko vijeće?</vt:lpstr>
      <vt:lpstr>Povijest Europskog vijeća:</vt:lpstr>
      <vt:lpstr>Određivanje političkog programa EU-a:</vt:lpstr>
      <vt:lpstr>Strateški program EU:</vt:lpstr>
      <vt:lpstr>Izbor predsjednika Europskog vijeća:</vt:lpstr>
      <vt:lpstr>Imenovanje visokog predstavnika:</vt:lpstr>
      <vt:lpstr>Imenovanje Europske komisije:</vt:lpstr>
      <vt:lpstr>Imenovanja unutar Europske središnje banke:</vt:lpstr>
      <vt:lpstr>Predsjendik:</vt:lpstr>
      <vt:lpstr>Bivši predsjednik Europskog vijeća Herman Van Rompuy:</vt:lpstr>
      <vt:lpstr>Europodručje:</vt:lpstr>
      <vt:lpstr>Sastanci na vrhu država europodručja:</vt:lpstr>
      <vt:lpstr>Predsjednik Euroskupine:</vt:lpstr>
      <vt:lpstr>Članice Europskog vijeća: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COUNCİL</dc:title>
  <dc:creator>Naciye YORULMAZ</dc:creator>
  <cp:lastModifiedBy>vanesa1777a@gmail.com</cp:lastModifiedBy>
  <cp:revision>33</cp:revision>
  <dcterms:created xsi:type="dcterms:W3CDTF">2018-12-17T15:14:57Z</dcterms:created>
  <dcterms:modified xsi:type="dcterms:W3CDTF">2019-03-05T12:32:42Z</dcterms:modified>
</cp:coreProperties>
</file>