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4" r:id="rId10"/>
    <p:sldId id="265" r:id="rId11"/>
    <p:sldId id="263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67" r:id="rId23"/>
    <p:sldId id="268" r:id="rId24"/>
    <p:sldId id="269" r:id="rId25"/>
    <p:sldId id="271" r:id="rId26"/>
    <p:sldId id="270" r:id="rId2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12A4D0-1BB1-4ADC-97C6-90E12F404DEB}" v="9" dt="2018-11-21T18:37:57.412"/>
    <p1510:client id="{46EB9E12-D497-4D25-AB93-D89A096088E1}" v="2" dt="2018-11-21T18:58:22.9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5" autoAdjust="0"/>
    <p:restoredTop sz="94660"/>
  </p:normalViewPr>
  <p:slideViewPr>
    <p:cSldViewPr snapToGrid="0">
      <p:cViewPr>
        <p:scale>
          <a:sx n="86" d="100"/>
          <a:sy n="86" d="100"/>
        </p:scale>
        <p:origin x="-102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2019.03.11.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43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2019.03.11.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4680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2019.03.11.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7213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2019.03.11.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8000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2019.03.11.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3793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dirty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2019.03.11.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1792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dirty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2019.03.11.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1199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2019.03.11.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725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2019.03.11.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044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2019.03.11.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290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2019.03.11.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55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2019.03.11.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850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2019.03.11.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621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2019.03.11.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228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2019.03.11.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73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2019.03.11.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069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2019.03.11.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415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5F1901C-D33B-4565-A7E4-5DF903098DB6}" type="datetimeFigureOut">
              <a:rPr lang="hu-HU" smtClean="0"/>
              <a:t>2019.03.11.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78397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E134C76-7FB4-4BB7-9322-DD8A4B179A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Snip Single Corner Rectangle 17">
            <a:extLst>
              <a:ext uri="{FF2B5EF4-FFF2-40B4-BE49-F238E27FC236}">
                <a16:creationId xmlns:a16="http://schemas.microsoft.com/office/drawing/2014/main" xmlns="" id="{C0C57804-4F33-4D85-AA3E-DA0F214BBD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9678988" cy="367347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6000" b="1" i="1">
                <a:solidFill>
                  <a:schemeClr val="tx2"/>
                </a:solidFill>
              </a:rPr>
              <a:t>Hatvan</a:t>
            </a:r>
            <a:r>
              <a:rPr lang="en-US" sz="6000">
                <a:solidFill>
                  <a:schemeClr val="tx2"/>
                </a:solidFill>
              </a:rPr>
              <a:t> </a:t>
            </a:r>
          </a:p>
        </p:txBody>
      </p:sp>
      <p:pic>
        <p:nvPicPr>
          <p:cNvPr id="4" name="Kép 5">
            <a:extLst>
              <a:ext uri="{FF2B5EF4-FFF2-40B4-BE49-F238E27FC236}">
                <a16:creationId xmlns:a16="http://schemas.microsoft.com/office/drawing/2014/main" xmlns="" id="{2664326A-3525-4F93-A64B-4F41535F3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691" y="1795463"/>
            <a:ext cx="2733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4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07C110E-377D-4047-9614-67FC04F09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577" y="-94951"/>
            <a:ext cx="10515600" cy="1325563"/>
          </a:xfrm>
        </p:spPr>
        <p:txBody>
          <a:bodyPr/>
          <a:lstStyle/>
          <a:p>
            <a:pPr algn="ctr"/>
            <a:r>
              <a:rPr lang="hu-HU" b="1" dirty="0">
                <a:latin typeface="Batang"/>
                <a:ea typeface="Batang"/>
                <a:cs typeface="Calibri Light"/>
              </a:rPr>
              <a:t>Hatvany Lajos </a:t>
            </a:r>
            <a:r>
              <a:rPr lang="hu-HU" b="1" dirty="0" smtClean="0">
                <a:latin typeface="Batang"/>
                <a:ea typeface="Batang"/>
                <a:cs typeface="Calibri Light"/>
              </a:rPr>
              <a:t>Museum</a:t>
            </a:r>
            <a:endParaRPr lang="hu-HU" b="1" dirty="0">
              <a:latin typeface="Batang"/>
              <a:ea typeface="Batang"/>
              <a:cs typeface="Calibri Light"/>
            </a:endParaRPr>
          </a:p>
        </p:txBody>
      </p:sp>
      <p:pic>
        <p:nvPicPr>
          <p:cNvPr id="4" name="Kép 4" descr="A képen épület, égbolt, kültéri, út látható&#10;&#10;A leírás teljesen megbízható">
            <a:extLst>
              <a:ext uri="{FF2B5EF4-FFF2-40B4-BE49-F238E27FC236}">
                <a16:creationId xmlns:a16="http://schemas.microsoft.com/office/drawing/2014/main" xmlns="" id="{1234B49D-2738-46E7-A006-19009F3F56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4545" y="1696228"/>
            <a:ext cx="4999664" cy="33017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586E38A5-9BD0-4CE8-8E4C-C61C3879A260}"/>
              </a:ext>
            </a:extLst>
          </p:cNvPr>
          <p:cNvSpPr txBox="1"/>
          <p:nvPr/>
        </p:nvSpPr>
        <p:spPr>
          <a:xfrm>
            <a:off x="5960853" y="5004758"/>
            <a:ext cx="5848708" cy="156966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§"/>
            </a:pPr>
            <a:r>
              <a:rPr lang="hu" sz="2400" b="1" dirty="0" smtClean="0">
                <a:latin typeface="Batang"/>
                <a:ea typeface="Batang"/>
                <a:cs typeface="Calibri"/>
              </a:rPr>
              <a:t>ethnological, archeological and visual arts exhibitions</a:t>
            </a:r>
          </a:p>
          <a:p>
            <a:pPr marL="342900" indent="-342900">
              <a:buFont typeface="Wingdings"/>
              <a:buChar char="§"/>
            </a:pPr>
            <a:r>
              <a:rPr lang="hu-HU" sz="2400" b="1" dirty="0">
                <a:latin typeface="Batang"/>
                <a:ea typeface="Batang"/>
                <a:cs typeface="Calibri"/>
              </a:rPr>
              <a:t>m</a:t>
            </a:r>
            <a:r>
              <a:rPr lang="hu" sz="2400" b="1" dirty="0" smtClean="0">
                <a:latin typeface="Batang"/>
                <a:ea typeface="Batang"/>
                <a:cs typeface="Calibri"/>
              </a:rPr>
              <a:t>useum of local history</a:t>
            </a:r>
          </a:p>
          <a:p>
            <a:pPr marL="342900" indent="-342900">
              <a:buFont typeface="Wingdings"/>
              <a:buChar char="§"/>
            </a:pPr>
            <a:r>
              <a:rPr lang="hu" sz="2400" b="1" smtClean="0">
                <a:latin typeface="Batang"/>
                <a:ea typeface="Batang"/>
                <a:cs typeface="Calibri"/>
              </a:rPr>
              <a:t>brewery</a:t>
            </a:r>
            <a:endParaRPr lang="hu-HU" sz="2400" b="1" dirty="0">
              <a:latin typeface="Batang"/>
              <a:ea typeface="Batang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598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8" descr="A képen épület, égbolt, kültéri, fű látható&#10;&#10;A leírás teljesen megbízható">
            <a:extLst>
              <a:ext uri="{FF2B5EF4-FFF2-40B4-BE49-F238E27FC236}">
                <a16:creationId xmlns:a16="http://schemas.microsoft.com/office/drawing/2014/main" xmlns="" id="{16B8A352-E513-4C99-9844-52C84B6EC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759" y="1119216"/>
            <a:ext cx="4641010" cy="292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xmlns="" id="{E9C77C9C-8BF3-4166-B252-BCE638F4F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313" y="5691"/>
            <a:ext cx="10515600" cy="1325563"/>
          </a:xfrm>
        </p:spPr>
        <p:txBody>
          <a:bodyPr/>
          <a:lstStyle/>
          <a:p>
            <a:pPr algn="ctr"/>
            <a:r>
              <a:rPr lang="hu-HU" b="1" dirty="0" err="1" smtClean="0">
                <a:latin typeface="Batang"/>
                <a:ea typeface="Batang"/>
                <a:cs typeface="Calibri Light"/>
              </a:rPr>
              <a:t>Secondary</a:t>
            </a:r>
            <a:r>
              <a:rPr lang="hu-HU" b="1" dirty="0" smtClean="0">
                <a:latin typeface="Batang"/>
                <a:ea typeface="Batang"/>
                <a:cs typeface="Calibri Light"/>
              </a:rPr>
              <a:t> </a:t>
            </a:r>
            <a:r>
              <a:rPr lang="hu-HU" b="1" dirty="0" err="1" smtClean="0">
                <a:latin typeface="Batang"/>
                <a:ea typeface="Batang"/>
                <a:cs typeface="Calibri Light"/>
              </a:rPr>
              <a:t>schools</a:t>
            </a:r>
            <a:endParaRPr lang="hu-HU" b="1" dirty="0">
              <a:latin typeface="Batang"/>
              <a:ea typeface="Batang"/>
              <a:cs typeface="Calibri Light"/>
            </a:endParaRPr>
          </a:p>
        </p:txBody>
      </p:sp>
      <p:pic>
        <p:nvPicPr>
          <p:cNvPr id="4" name="Kép 4" descr="A képen épület, kültéri, égbolt, út látható&#10;&#10;A leírás teljesen megbízható">
            <a:extLst>
              <a:ext uri="{FF2B5EF4-FFF2-40B4-BE49-F238E27FC236}">
                <a16:creationId xmlns:a16="http://schemas.microsoft.com/office/drawing/2014/main" xmlns="" id="{D56CE01C-4D42-408A-A03E-D9CE970B0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4269" y="1121135"/>
            <a:ext cx="4862972" cy="2913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Kép 6" descr="A képen épület, kültéri, égbolt, fa látható&#10;&#10;A leírás teljesen megbízható">
            <a:extLst>
              <a:ext uri="{FF2B5EF4-FFF2-40B4-BE49-F238E27FC236}">
                <a16:creationId xmlns:a16="http://schemas.microsoft.com/office/drawing/2014/main" xmlns="" id="{7D99CD6C-C956-4EB5-B26E-48E7BB3F0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343" y="3351017"/>
            <a:ext cx="4899803" cy="2743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132424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45B96CB-13C2-49CB-9F38-FD36CB144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778" y="346653"/>
            <a:ext cx="9598324" cy="114763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hu-HU" dirty="0"/>
              <a:t>Széchenyi </a:t>
            </a:r>
            <a:r>
              <a:rPr lang="hu-HU" dirty="0" err="1"/>
              <a:t>istván</a:t>
            </a:r>
            <a:r>
              <a:rPr lang="hu-HU" dirty="0"/>
              <a:t> </a:t>
            </a:r>
            <a:r>
              <a:rPr lang="hu-HU" dirty="0" err="1" smtClean="0"/>
              <a:t>roman</a:t>
            </a:r>
            <a:r>
              <a:rPr lang="hu-HU" dirty="0" smtClean="0"/>
              <a:t> </a:t>
            </a:r>
            <a:r>
              <a:rPr lang="hu-HU" dirty="0" err="1" smtClean="0"/>
              <a:t>catholic</a:t>
            </a:r>
            <a:r>
              <a:rPr lang="hu-HU" dirty="0" smtClean="0"/>
              <a:t> </a:t>
            </a:r>
            <a:r>
              <a:rPr lang="hu-HU" dirty="0" err="1" smtClean="0"/>
              <a:t>secondary</a:t>
            </a:r>
            <a:r>
              <a:rPr lang="hu-HU" dirty="0" smtClean="0"/>
              <a:t> </a:t>
            </a:r>
            <a:r>
              <a:rPr lang="hu-HU" dirty="0" err="1" smtClean="0"/>
              <a:t>school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34390187-A3D6-4538-8898-378C72FFD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4476" y="2411083"/>
            <a:ext cx="5702061" cy="43787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hu-HU" sz="2400" dirty="0" err="1" smtClean="0">
                <a:solidFill>
                  <a:schemeClr val="tx1"/>
                </a:solidFill>
              </a:rPr>
              <a:t>Two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  <a:r>
              <a:rPr lang="hu-HU" sz="2400" dirty="0" err="1" smtClean="0">
                <a:solidFill>
                  <a:schemeClr val="tx1"/>
                </a:solidFill>
              </a:rPr>
              <a:t>buildings</a:t>
            </a:r>
            <a:endParaRPr lang="hu-HU" sz="2400" dirty="0">
              <a:solidFill>
                <a:schemeClr val="tx1"/>
              </a:solidFill>
            </a:endParaRPr>
          </a:p>
        </p:txBody>
      </p:sp>
      <p:pic>
        <p:nvPicPr>
          <p:cNvPr id="4" name="Kép 4" descr="A képen kültéri, égbolt, fa, út látható&#10;&#10;A leírás teljesen megbízható">
            <a:extLst>
              <a:ext uri="{FF2B5EF4-FFF2-40B4-BE49-F238E27FC236}">
                <a16:creationId xmlns:a16="http://schemas.microsoft.com/office/drawing/2014/main" xmlns="" id="{52D0A63F-0CE8-40CA-902F-D94F19706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586" y="1814513"/>
            <a:ext cx="4574335" cy="2927050"/>
          </a:xfrm>
          <a:prstGeom prst="rect">
            <a:avLst/>
          </a:prstGeom>
        </p:spPr>
      </p:pic>
      <p:pic>
        <p:nvPicPr>
          <p:cNvPr id="6" name="Kép 6" descr="A képen fa, kültéri, fű, égbolt látható&#10;&#10;A leírás teljesen megbízható">
            <a:extLst>
              <a:ext uri="{FF2B5EF4-FFF2-40B4-BE49-F238E27FC236}">
                <a16:creationId xmlns:a16="http://schemas.microsoft.com/office/drawing/2014/main" xmlns="" id="{EA814369-AB30-43CB-BFE7-B918F6D87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986" y="3347058"/>
            <a:ext cx="4511614" cy="3010600"/>
          </a:xfrm>
          <a:prstGeom prst="rect">
            <a:avLst/>
          </a:prstGeom>
        </p:spPr>
      </p:pic>
      <p:pic>
        <p:nvPicPr>
          <p:cNvPr id="8" name="Kép 8" descr="A képen clipart látható&#10;&#10;A leírás teljesen megbízható">
            <a:extLst>
              <a:ext uri="{FF2B5EF4-FFF2-40B4-BE49-F238E27FC236}">
                <a16:creationId xmlns:a16="http://schemas.microsoft.com/office/drawing/2014/main" xmlns="" id="{AA123023-7FE9-4BC7-84DC-042EF1ECF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0920" y="1556532"/>
            <a:ext cx="1136711" cy="115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0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C96089E-4ECD-4966-A9B2-1CB2B607C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20" y="404162"/>
            <a:ext cx="10446588" cy="12914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hu-HU" dirty="0" smtClean="0"/>
              <a:t>Damjanich </a:t>
            </a:r>
            <a:r>
              <a:rPr lang="hu-HU" dirty="0" err="1"/>
              <a:t>JÁnos</a:t>
            </a:r>
            <a:r>
              <a:rPr lang="hu-HU" dirty="0"/>
              <a:t> </a:t>
            </a:r>
            <a:r>
              <a:rPr lang="hu-HU" dirty="0" err="1" smtClean="0"/>
              <a:t>secondary</a:t>
            </a:r>
            <a:r>
              <a:rPr lang="hu-HU" dirty="0" smtClean="0"/>
              <a:t> </a:t>
            </a:r>
            <a:r>
              <a:rPr lang="hu-HU" dirty="0" err="1" smtClean="0"/>
              <a:t>school</a:t>
            </a:r>
            <a:endParaRPr lang="hu-HU" dirty="0"/>
          </a:p>
        </p:txBody>
      </p:sp>
      <p:pic>
        <p:nvPicPr>
          <p:cNvPr id="6" name="Kép 6" descr="A képen égbolt, kültéri, fű, fa látható&#10;&#10;A leírás teljesen megbízható">
            <a:extLst>
              <a:ext uri="{FF2B5EF4-FFF2-40B4-BE49-F238E27FC236}">
                <a16:creationId xmlns:a16="http://schemas.microsoft.com/office/drawing/2014/main" xmlns="" id="{9F4590B2-54CB-4D03-9C73-716A023E3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6011" y="1792857"/>
            <a:ext cx="4865858" cy="3241456"/>
          </a:xfrm>
          <a:prstGeom prst="rect">
            <a:avLst/>
          </a:prstGeom>
        </p:spPr>
      </p:pic>
      <p:pic>
        <p:nvPicPr>
          <p:cNvPr id="8" name="Kép 8" descr="A képen fa, kültéri, épület, út látható&#10;&#10;A leírás teljesen megbízható">
            <a:extLst>
              <a:ext uri="{FF2B5EF4-FFF2-40B4-BE49-F238E27FC236}">
                <a16:creationId xmlns:a16="http://schemas.microsoft.com/office/drawing/2014/main" xmlns="" id="{2E77FC03-5DA4-4D8C-81F1-4037E399B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664" y="2786340"/>
            <a:ext cx="4712897" cy="3183128"/>
          </a:xfrm>
          <a:prstGeom prst="rect">
            <a:avLst/>
          </a:prstGeom>
        </p:spPr>
      </p:pic>
      <p:pic>
        <p:nvPicPr>
          <p:cNvPr id="10" name="Kép 10">
            <a:extLst>
              <a:ext uri="{FF2B5EF4-FFF2-40B4-BE49-F238E27FC236}">
                <a16:creationId xmlns:a16="http://schemas.microsoft.com/office/drawing/2014/main" xmlns="" id="{9E2546AC-5430-4078-AE11-F652D0DC1D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355" r="28571" b="25714"/>
          <a:stretch/>
        </p:blipFill>
        <p:spPr>
          <a:xfrm>
            <a:off x="10405972" y="405565"/>
            <a:ext cx="1142767" cy="128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CC49DC2-52B6-4222-9882-BB0C69333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740" y="432917"/>
            <a:ext cx="8534400" cy="12770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dirty="0" err="1" smtClean="0"/>
              <a:t>bajza</a:t>
            </a:r>
            <a:r>
              <a:rPr lang="hu-HU" dirty="0" smtClean="0"/>
              <a:t> </a:t>
            </a:r>
            <a:r>
              <a:rPr lang="hu-HU" dirty="0" err="1"/>
              <a:t>józsef</a:t>
            </a:r>
            <a:r>
              <a:rPr lang="hu-HU" dirty="0"/>
              <a:t> </a:t>
            </a:r>
            <a:r>
              <a:rPr lang="hu-HU" dirty="0" err="1" smtClean="0"/>
              <a:t>secondary</a:t>
            </a:r>
            <a:r>
              <a:rPr lang="hu-HU" dirty="0" smtClean="0"/>
              <a:t> </a:t>
            </a:r>
            <a:r>
              <a:rPr lang="hu-HU" dirty="0" err="1" smtClean="0"/>
              <a:t>grammar</a:t>
            </a:r>
            <a:r>
              <a:rPr lang="hu-HU" dirty="0" smtClean="0"/>
              <a:t> </a:t>
            </a:r>
            <a:r>
              <a:rPr lang="hu-HU" dirty="0" err="1" smtClean="0"/>
              <a:t>school</a:t>
            </a:r>
            <a:endParaRPr lang="hu-HU" dirty="0"/>
          </a:p>
        </p:txBody>
      </p:sp>
      <p:pic>
        <p:nvPicPr>
          <p:cNvPr id="4" name="Kép 4" descr="A képen épület, égbolt, kültéri, ház látható&#10;&#10;A leírás teljesen megbízható">
            <a:extLst>
              <a:ext uri="{FF2B5EF4-FFF2-40B4-BE49-F238E27FC236}">
                <a16:creationId xmlns:a16="http://schemas.microsoft.com/office/drawing/2014/main" xmlns="" id="{080470EC-E21D-47E4-90E4-B7E4DB9221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4506" y="1832075"/>
            <a:ext cx="4572000" cy="3048000"/>
          </a:xfrm>
          <a:prstGeom prst="rect">
            <a:avLst/>
          </a:prstGeom>
        </p:spPr>
      </p:pic>
      <p:pic>
        <p:nvPicPr>
          <p:cNvPr id="6" name="Kép 6" descr="A képen fa, kültéri, épület, út látható&#10;&#10;A leírás teljesen megbízható">
            <a:extLst>
              <a:ext uri="{FF2B5EF4-FFF2-40B4-BE49-F238E27FC236}">
                <a16:creationId xmlns:a16="http://schemas.microsoft.com/office/drawing/2014/main" xmlns="" id="{A6E5FB24-5D23-41E5-BAE1-F5B9139DA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947" y="3104072"/>
            <a:ext cx="4684143" cy="309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3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1D144BA-965B-4727-92BA-752FA0AE7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90" y="289143"/>
            <a:ext cx="8534400" cy="15070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z="4000" dirty="0" err="1" smtClean="0"/>
              <a:t>Primary</a:t>
            </a:r>
            <a:r>
              <a:rPr lang="hu-HU" sz="4000" dirty="0" smtClean="0"/>
              <a:t> </a:t>
            </a:r>
            <a:r>
              <a:rPr lang="hu-HU" sz="4000" dirty="0" err="1" smtClean="0"/>
              <a:t>schools</a:t>
            </a:r>
            <a:endParaRPr lang="hu-HU" sz="40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F766E350-1235-4FA3-93BE-F6DA58994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872" y="1260895"/>
            <a:ext cx="8534400" cy="48517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2400" dirty="0">
                <a:solidFill>
                  <a:schemeClr val="tx1"/>
                </a:solidFill>
              </a:rPr>
              <a:t>Kossuth Lajos </a:t>
            </a:r>
            <a:r>
              <a:rPr lang="hu-HU" sz="2400" dirty="0" err="1" smtClean="0">
                <a:solidFill>
                  <a:schemeClr val="tx1"/>
                </a:solidFill>
              </a:rPr>
              <a:t>Primary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  <a:r>
              <a:rPr lang="hu-HU" sz="2400" dirty="0" err="1" smtClean="0">
                <a:solidFill>
                  <a:schemeClr val="tx1"/>
                </a:solidFill>
              </a:rPr>
              <a:t>School</a:t>
            </a:r>
            <a:endParaRPr lang="hu-HU" sz="2400" dirty="0">
              <a:solidFill>
                <a:schemeClr val="tx1"/>
              </a:solidFill>
            </a:endParaRPr>
          </a:p>
          <a:p>
            <a:r>
              <a:rPr lang="hu-HU" sz="2400" dirty="0" err="1" smtClean="0">
                <a:solidFill>
                  <a:schemeClr val="tx1"/>
                </a:solidFill>
              </a:rPr>
              <a:t>Roman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  <a:r>
              <a:rPr lang="hu-HU" sz="2400" dirty="0" err="1" smtClean="0">
                <a:solidFill>
                  <a:schemeClr val="tx1"/>
                </a:solidFill>
              </a:rPr>
              <a:t>Catholic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  <a:r>
              <a:rPr lang="hu-HU" sz="2400" dirty="0" err="1" smtClean="0">
                <a:solidFill>
                  <a:schemeClr val="tx1"/>
                </a:solidFill>
              </a:rPr>
              <a:t>Primary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  <a:r>
              <a:rPr lang="hu-HU" sz="2400" dirty="0" err="1">
                <a:solidFill>
                  <a:schemeClr val="tx1"/>
                </a:solidFill>
              </a:rPr>
              <a:t>School</a:t>
            </a:r>
            <a:endParaRPr lang="hu-HU" sz="2400" dirty="0">
              <a:solidFill>
                <a:schemeClr val="tx1"/>
              </a:solidFill>
            </a:endParaRPr>
          </a:p>
          <a:p>
            <a:r>
              <a:rPr lang="hu-HU" sz="2400" dirty="0" smtClean="0">
                <a:solidFill>
                  <a:schemeClr val="tx1"/>
                </a:solidFill>
              </a:rPr>
              <a:t>Szent </a:t>
            </a:r>
            <a:r>
              <a:rPr lang="hu-HU" sz="2400" dirty="0">
                <a:solidFill>
                  <a:schemeClr val="tx1"/>
                </a:solidFill>
              </a:rPr>
              <a:t>István </a:t>
            </a:r>
            <a:r>
              <a:rPr lang="hu-HU" sz="2400" dirty="0" err="1">
                <a:solidFill>
                  <a:schemeClr val="tx1"/>
                </a:solidFill>
              </a:rPr>
              <a:t>Primary</a:t>
            </a:r>
            <a:r>
              <a:rPr lang="hu-HU" sz="2400" dirty="0">
                <a:solidFill>
                  <a:schemeClr val="tx1"/>
                </a:solidFill>
              </a:rPr>
              <a:t> </a:t>
            </a:r>
            <a:r>
              <a:rPr lang="hu-HU" sz="2400" dirty="0" err="1">
                <a:solidFill>
                  <a:schemeClr val="tx1"/>
                </a:solidFill>
              </a:rPr>
              <a:t>School</a:t>
            </a:r>
            <a:endParaRPr lang="hu-HU" sz="2400" dirty="0">
              <a:solidFill>
                <a:schemeClr val="tx1"/>
              </a:solidFill>
            </a:endParaRPr>
          </a:p>
          <a:p>
            <a:r>
              <a:rPr lang="hu-HU" sz="2400" dirty="0" err="1" smtClean="0">
                <a:solidFill>
                  <a:schemeClr val="tx1"/>
                </a:solidFill>
              </a:rPr>
              <a:t>Primary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  <a:r>
              <a:rPr lang="hu-HU" sz="2400" dirty="0" err="1" smtClean="0">
                <a:solidFill>
                  <a:schemeClr val="tx1"/>
                </a:solidFill>
              </a:rPr>
              <a:t>School</a:t>
            </a:r>
            <a:r>
              <a:rPr lang="hu-HU" sz="2400" dirty="0" smtClean="0">
                <a:solidFill>
                  <a:schemeClr val="tx1"/>
                </a:solidFill>
              </a:rPr>
              <a:t> No.5</a:t>
            </a:r>
            <a:endParaRPr lang="hu-HU" sz="2400" dirty="0">
              <a:solidFill>
                <a:schemeClr val="tx1"/>
              </a:solidFill>
            </a:endParaRPr>
          </a:p>
          <a:p>
            <a:r>
              <a:rPr lang="hu-HU" sz="2400" dirty="0" smtClean="0">
                <a:solidFill>
                  <a:schemeClr val="tx1"/>
                </a:solidFill>
              </a:rPr>
              <a:t>Kodály </a:t>
            </a:r>
            <a:r>
              <a:rPr lang="hu-HU" sz="2400" dirty="0">
                <a:solidFill>
                  <a:schemeClr val="tx1"/>
                </a:solidFill>
              </a:rPr>
              <a:t>Zoltán </a:t>
            </a:r>
            <a:r>
              <a:rPr lang="hu-HU" sz="2400" dirty="0" err="1">
                <a:solidFill>
                  <a:schemeClr val="tx1"/>
                </a:solidFill>
              </a:rPr>
              <a:t>Primary</a:t>
            </a:r>
            <a:r>
              <a:rPr lang="hu-HU" sz="2400" dirty="0">
                <a:solidFill>
                  <a:schemeClr val="tx1"/>
                </a:solidFill>
              </a:rPr>
              <a:t> </a:t>
            </a:r>
            <a:r>
              <a:rPr lang="hu-HU" sz="2400" dirty="0" err="1">
                <a:solidFill>
                  <a:schemeClr val="tx1"/>
                </a:solidFill>
              </a:rPr>
              <a:t>School</a:t>
            </a:r>
            <a:endParaRPr lang="hu-HU" sz="2400" dirty="0">
              <a:solidFill>
                <a:schemeClr val="tx1"/>
              </a:solidFill>
            </a:endParaRPr>
          </a:p>
          <a:p>
            <a:endParaRPr lang="hu-H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39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976E75A-CF55-49FA-95FD-0D0DD050E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46" y="634200"/>
            <a:ext cx="8534400" cy="1507067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hu-HU" dirty="0"/>
              <a:t/>
            </a:r>
            <a:br>
              <a:rPr lang="hu-HU" dirty="0"/>
            </a:br>
            <a:endParaRPr lang="hu-HU"/>
          </a:p>
        </p:txBody>
      </p:sp>
      <p:pic>
        <p:nvPicPr>
          <p:cNvPr id="4" name="Kép 4" descr="A képen épület, kültéri, égbolt, út látható&#10;&#10;A leírás teljesen megbízható">
            <a:extLst>
              <a:ext uri="{FF2B5EF4-FFF2-40B4-BE49-F238E27FC236}">
                <a16:creationId xmlns:a16="http://schemas.microsoft.com/office/drawing/2014/main" xmlns="" id="{230CEF59-4A3A-4233-BB8B-674C96019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381" y="1335657"/>
            <a:ext cx="6395049" cy="425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5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C978E01-9AF1-4774-A9A9-52F658036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67" y="346653"/>
            <a:ext cx="8534400" cy="1507067"/>
          </a:xfrm>
        </p:spPr>
        <p:txBody>
          <a:bodyPr/>
          <a:lstStyle/>
          <a:p>
            <a:r>
              <a:rPr lang="hu-HU" dirty="0"/>
              <a:t>2.</a:t>
            </a:r>
          </a:p>
        </p:txBody>
      </p:sp>
      <p:pic>
        <p:nvPicPr>
          <p:cNvPr id="4" name="Kép 4" descr="A képen fű, kültéri, égbolt, fa látható&#10;&#10;A leírás teljesen megbízható">
            <a:extLst>
              <a:ext uri="{FF2B5EF4-FFF2-40B4-BE49-F238E27FC236}">
                <a16:creationId xmlns:a16="http://schemas.microsoft.com/office/drawing/2014/main" xmlns="" id="{A49589D9-2036-4503-A392-EFEEC24F4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32332"/>
            <a:ext cx="4756030" cy="3005145"/>
          </a:xfrm>
          <a:prstGeom prst="rect">
            <a:avLst/>
          </a:prstGeom>
        </p:spPr>
      </p:pic>
      <p:pic>
        <p:nvPicPr>
          <p:cNvPr id="6" name="Kép 6" descr="A képen égbolt, út, kültéri, épület látható&#10;&#10;A leírás teljesen megbízható">
            <a:extLst>
              <a:ext uri="{FF2B5EF4-FFF2-40B4-BE49-F238E27FC236}">
                <a16:creationId xmlns:a16="http://schemas.microsoft.com/office/drawing/2014/main" xmlns="" id="{11183B48-61AD-4CEF-835B-0ED306E11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230" y="2850924"/>
            <a:ext cx="4525992" cy="302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6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5666FBA-E9EE-4591-BE90-11E1383A9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99" y="389785"/>
            <a:ext cx="8534400" cy="1507067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3.</a:t>
            </a:r>
          </a:p>
        </p:txBody>
      </p:sp>
      <p:pic>
        <p:nvPicPr>
          <p:cNvPr id="4" name="Kép 4" descr="A képen kültéri, égbolt, épület, út látható&#10;&#10;A leírás teljesen megbízható">
            <a:extLst>
              <a:ext uri="{FF2B5EF4-FFF2-40B4-BE49-F238E27FC236}">
                <a16:creationId xmlns:a16="http://schemas.microsoft.com/office/drawing/2014/main" xmlns="" id="{553988D9-2889-4BB8-B9FB-A3DF98E60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156" y="1782074"/>
            <a:ext cx="5287991" cy="3983965"/>
          </a:xfrm>
          <a:prstGeom prst="rect">
            <a:avLst/>
          </a:prstGeom>
        </p:spPr>
      </p:pic>
      <p:pic>
        <p:nvPicPr>
          <p:cNvPr id="6" name="Kép 6" descr="A képen fű, égbolt, kültéri, fa látható&#10;&#10;A leírás teljesen megbízható">
            <a:extLst>
              <a:ext uri="{FF2B5EF4-FFF2-40B4-BE49-F238E27FC236}">
                <a16:creationId xmlns:a16="http://schemas.microsoft.com/office/drawing/2014/main" xmlns="" id="{4461B5F9-1BD3-43CF-BECF-A166DA07E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664" y="3258427"/>
            <a:ext cx="5273615" cy="297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6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5E7C615-D12E-43C0-A2C2-0FD769403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54" y="547936"/>
            <a:ext cx="8534400" cy="1507067"/>
          </a:xfrm>
        </p:spPr>
        <p:txBody>
          <a:bodyPr/>
          <a:lstStyle/>
          <a:p>
            <a:r>
              <a:rPr lang="hu-HU" dirty="0"/>
              <a:t>4.</a:t>
            </a:r>
          </a:p>
        </p:txBody>
      </p:sp>
      <p:pic>
        <p:nvPicPr>
          <p:cNvPr id="4" name="Kép 4" descr="A képen fa, út, kültéri, fű látható&#10;&#10;A leírás teljesen megbízható">
            <a:extLst>
              <a:ext uri="{FF2B5EF4-FFF2-40B4-BE49-F238E27FC236}">
                <a16:creationId xmlns:a16="http://schemas.microsoft.com/office/drawing/2014/main" xmlns="" id="{CDE0D611-5FB1-44CC-AAAF-F356F97E7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023" y="1828225"/>
            <a:ext cx="7200180" cy="314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1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E09CCB3F-DBCE-4964-9E34-8C5DE80EF4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72AA8F17-E16F-47AF-8681-6B9638A6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3518748" cy="11424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z="2800" b="1" dirty="0" smtClean="0"/>
              <a:t>The </a:t>
            </a:r>
            <a:r>
              <a:rPr lang="hu-HU" sz="2800" b="1" dirty="0" err="1" smtClean="0"/>
              <a:t>town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13" name="Snip Diagonal Corner Rectangle 24">
            <a:extLst>
              <a:ext uri="{FF2B5EF4-FFF2-40B4-BE49-F238E27FC236}">
                <a16:creationId xmlns:a16="http://schemas.microsoft.com/office/drawing/2014/main" xmlns="" id="{1DFF944F-74BA-483A-82C0-64E3AAF4A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ép 4" descr="A képen épület, kültéri, virág, talaj látható&#10;&#10;A leírás teljesen megbízható">
            <a:extLst>
              <a:ext uri="{FF2B5EF4-FFF2-40B4-BE49-F238E27FC236}">
                <a16:creationId xmlns:a16="http://schemas.microsoft.com/office/drawing/2014/main" xmlns="" id="{2DCEFED2-B805-4AD5-9EB6-843949060A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515"/>
          <a:stretch/>
        </p:blipFill>
        <p:spPr>
          <a:xfrm>
            <a:off x="778062" y="843626"/>
            <a:ext cx="6173465" cy="4898539"/>
          </a:xfrm>
          <a:custGeom>
            <a:avLst/>
            <a:gdLst>
              <a:gd name="connsiteX0" fmla="*/ 534609 w 6245352"/>
              <a:gd name="connsiteY0" fmla="*/ 0 h 4956048"/>
              <a:gd name="connsiteX1" fmla="*/ 6245352 w 6245352"/>
              <a:gd name="connsiteY1" fmla="*/ 0 h 4956048"/>
              <a:gd name="connsiteX2" fmla="*/ 6245352 w 6245352"/>
              <a:gd name="connsiteY2" fmla="*/ 4421439 h 4956048"/>
              <a:gd name="connsiteX3" fmla="*/ 5710743 w 6245352"/>
              <a:gd name="connsiteY3" fmla="*/ 4956048 h 4956048"/>
              <a:gd name="connsiteX4" fmla="*/ 0 w 6245352"/>
              <a:gd name="connsiteY4" fmla="*/ 4956048 h 4956048"/>
              <a:gd name="connsiteX5" fmla="*/ 0 w 6245352"/>
              <a:gd name="connsiteY5" fmla="*/ 534609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6BB0C807-AB4A-4D07-BADB-876AD77B1D0D}"/>
              </a:ext>
            </a:extLst>
          </p:cNvPr>
          <p:cNvSpPr txBox="1"/>
          <p:nvPr/>
        </p:nvSpPr>
        <p:spPr>
          <a:xfrm>
            <a:off x="7532710" y="1822449"/>
            <a:ext cx="3479419" cy="307022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hu-HU" sz="2000" b="1" dirty="0" err="1" smtClean="0"/>
              <a:t>Last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estimated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population</a:t>
            </a:r>
            <a:r>
              <a:rPr lang="hu-HU" sz="2000" b="1" dirty="0" smtClean="0"/>
              <a:t>: over 20000</a:t>
            </a:r>
            <a:r>
              <a:rPr lang="en-US" sz="2000" b="1" dirty="0"/>
              <a:t> </a:t>
            </a: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hu-HU" sz="2000" b="1" dirty="0" smtClean="0"/>
              <a:t>2017: </a:t>
            </a:r>
            <a:r>
              <a:rPr lang="hu-HU" sz="2000" b="1" dirty="0" err="1" smtClean="0"/>
              <a:t>the</a:t>
            </a:r>
            <a:r>
              <a:rPr lang="hu-HU" sz="2000" b="1" dirty="0" smtClean="0"/>
              <a:t> most </a:t>
            </a:r>
            <a:r>
              <a:rPr lang="hu-HU" sz="2000" b="1" dirty="0" err="1" smtClean="0"/>
              <a:t>flowery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town</a:t>
            </a:r>
            <a:r>
              <a:rPr lang="hu-HU" sz="2000" b="1" dirty="0" smtClean="0"/>
              <a:t> of Hungary</a:t>
            </a:r>
            <a:endParaRPr lang="en-US" sz="20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A9733A91-F958-4629-801A-3F6F1E09AD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F3812972-C68B-4C59-B3A7-4AF61E935D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CB3F3B7C-7909-4486-AA08-5C6B625C3A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00BD7DA8-741F-4296-9363-05EF915411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62068EFC-20FC-456F-839F-4BCFFCAA81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3251C60F-B911-433E-BF75-3BBEFD0538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994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0EC152D-11DA-4E3E-8745-7B095DDF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986" y="476049"/>
            <a:ext cx="8534400" cy="1507067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5.</a:t>
            </a:r>
          </a:p>
        </p:txBody>
      </p:sp>
      <p:pic>
        <p:nvPicPr>
          <p:cNvPr id="4" name="Kép 4" descr="A képen fa, kültéri, épület, óra látható&#10;&#10;A leírás teljesen megbízható">
            <a:extLst>
              <a:ext uri="{FF2B5EF4-FFF2-40B4-BE49-F238E27FC236}">
                <a16:creationId xmlns:a16="http://schemas.microsoft.com/office/drawing/2014/main" xmlns="" id="{AD63B4AE-02F6-47CF-B6F5-977DEBB2D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627" y="1451395"/>
            <a:ext cx="5805576" cy="437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8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8" descr="A képen talaj, kültéri, állat, kerítés látható&#10;&#10;A leírás teljesen megbízható">
            <a:extLst>
              <a:ext uri="{FF2B5EF4-FFF2-40B4-BE49-F238E27FC236}">
                <a16:creationId xmlns:a16="http://schemas.microsoft.com/office/drawing/2014/main" xmlns="" id="{9FB5606E-38B0-492F-888D-638DEC287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909" y="3569791"/>
            <a:ext cx="4037162" cy="268015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xmlns="" id="{147FE5F1-1F4C-4BF4-BBED-A9A36F96D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760" y="130994"/>
            <a:ext cx="8534400" cy="1507067"/>
          </a:xfrm>
        </p:spPr>
        <p:txBody>
          <a:bodyPr/>
          <a:lstStyle/>
          <a:p>
            <a:pPr algn="ctr"/>
            <a:r>
              <a:rPr lang="hu-HU" dirty="0" err="1" smtClean="0"/>
              <a:t>zoo</a:t>
            </a:r>
            <a:endParaRPr lang="hu-HU" dirty="0"/>
          </a:p>
        </p:txBody>
      </p:sp>
      <p:pic>
        <p:nvPicPr>
          <p:cNvPr id="4" name="Kép 4" descr="A képen fa, kültéri, égbolt, aláírás látható&#10;&#10;A leírás teljesen megbízható">
            <a:extLst>
              <a:ext uri="{FF2B5EF4-FFF2-40B4-BE49-F238E27FC236}">
                <a16:creationId xmlns:a16="http://schemas.microsoft.com/office/drawing/2014/main" xmlns="" id="{84A1B83F-D170-4910-BFDD-67F1EC69F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494" y="1420492"/>
            <a:ext cx="4856671" cy="3240638"/>
          </a:xfrm>
          <a:prstGeom prst="rect">
            <a:avLst/>
          </a:prstGeom>
        </p:spPr>
      </p:pic>
      <p:pic>
        <p:nvPicPr>
          <p:cNvPr id="6" name="Kép 6" descr="A képen talaj, kültéri, fa, állat látható&#10;&#10;A leírás teljesen megbízható">
            <a:extLst>
              <a:ext uri="{FF2B5EF4-FFF2-40B4-BE49-F238E27FC236}">
                <a16:creationId xmlns:a16="http://schemas.microsoft.com/office/drawing/2014/main" xmlns="" id="{CF104101-8223-4BA2-AD21-C64A7FE57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117" y="3361436"/>
            <a:ext cx="3879011" cy="259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4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A524E8B-1CE7-4D4D-A173-23821359E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91" y="-267479"/>
            <a:ext cx="10515600" cy="1325563"/>
          </a:xfrm>
        </p:spPr>
        <p:txBody>
          <a:bodyPr/>
          <a:lstStyle/>
          <a:p>
            <a:pPr algn="ctr"/>
            <a:r>
              <a:rPr lang="hu-HU" b="1" dirty="0" err="1" smtClean="0">
                <a:latin typeface="Batang"/>
                <a:ea typeface="Batang"/>
                <a:cs typeface="Calibri Light"/>
              </a:rPr>
              <a:t>memorials</a:t>
            </a:r>
            <a:endParaRPr lang="hu-HU" b="1" dirty="0">
              <a:latin typeface="Batang"/>
              <a:ea typeface="Batang"/>
              <a:cs typeface="Calibri Light"/>
            </a:endParaRPr>
          </a:p>
        </p:txBody>
      </p:sp>
      <p:pic>
        <p:nvPicPr>
          <p:cNvPr id="4" name="Kép 4" descr="A képen fű, kültéri, fa, égbolt látható&#10;&#10;A leírás teljesen megbízható">
            <a:extLst>
              <a:ext uri="{FF2B5EF4-FFF2-40B4-BE49-F238E27FC236}">
                <a16:creationId xmlns:a16="http://schemas.microsoft.com/office/drawing/2014/main" xmlns="" id="{6DEA733B-96DA-4BEC-B6CF-1486AFBE5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025" r="18272"/>
          <a:stretch/>
        </p:blipFill>
        <p:spPr>
          <a:xfrm>
            <a:off x="714932" y="1221776"/>
            <a:ext cx="4107787" cy="4825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Kép 6" descr="A képen kültéri, fa, égbolt, állat látható&#10;&#10;A leírás teljesen megbízható">
            <a:extLst>
              <a:ext uri="{FF2B5EF4-FFF2-40B4-BE49-F238E27FC236}">
                <a16:creationId xmlns:a16="http://schemas.microsoft.com/office/drawing/2014/main" xmlns="" id="{B50AA42B-4A6F-4DE9-AA71-B7888FEF1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060" y="2616409"/>
            <a:ext cx="2858219" cy="3796163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DF266FAF-16BE-486F-BF08-192AB1B0B7B0}"/>
              </a:ext>
            </a:extLst>
          </p:cNvPr>
          <p:cNvSpPr txBox="1"/>
          <p:nvPr/>
        </p:nvSpPr>
        <p:spPr>
          <a:xfrm>
            <a:off x="7182928" y="5004758"/>
            <a:ext cx="3979652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hu-HU" sz="2600" b="1" dirty="0" err="1" smtClean="0">
                <a:latin typeface="Batang"/>
                <a:ea typeface="Batang"/>
                <a:cs typeface="Calibri"/>
              </a:rPr>
              <a:t>Trianon-monument</a:t>
            </a:r>
            <a:endParaRPr lang="hu-HU" sz="2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488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AAD1412-0B23-4CA9-8544-C6A5E9FC9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91" y="-281856"/>
            <a:ext cx="10515600" cy="1325563"/>
          </a:xfrm>
        </p:spPr>
        <p:txBody>
          <a:bodyPr/>
          <a:lstStyle/>
          <a:p>
            <a:pPr algn="ctr"/>
            <a:r>
              <a:rPr lang="hu-HU" b="1" dirty="0" err="1" smtClean="0">
                <a:latin typeface="Batang"/>
                <a:ea typeface="Batang"/>
                <a:cs typeface="Calibri Light"/>
              </a:rPr>
              <a:t>memorials</a:t>
            </a:r>
            <a:endParaRPr lang="hu-HU" b="1" dirty="0">
              <a:latin typeface="Batang"/>
              <a:ea typeface="Batang"/>
              <a:cs typeface="Calibri Light"/>
            </a:endParaRPr>
          </a:p>
        </p:txBody>
      </p:sp>
      <p:pic>
        <p:nvPicPr>
          <p:cNvPr id="4" name="Kép 4" descr="A képen fű, kültéri, égbolt, fa látható&#10;&#10;A leírás teljesen megbízható">
            <a:extLst>
              <a:ext uri="{FF2B5EF4-FFF2-40B4-BE49-F238E27FC236}">
                <a16:creationId xmlns:a16="http://schemas.microsoft.com/office/drawing/2014/main" xmlns="" id="{155473E4-0C97-4863-9C6B-3330CCD84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8672" y="1755821"/>
            <a:ext cx="5245938" cy="3484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A6C850D1-730E-4AB6-AA4D-F80570ED6EF7}"/>
              </a:ext>
            </a:extLst>
          </p:cNvPr>
          <p:cNvSpPr txBox="1"/>
          <p:nvPr/>
        </p:nvSpPr>
        <p:spPr>
          <a:xfrm>
            <a:off x="5960853" y="5364192"/>
            <a:ext cx="5187350" cy="89255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2600" b="1" dirty="0" smtClean="0">
                <a:latin typeface="Batang"/>
                <a:ea typeface="Batang"/>
                <a:cs typeface="Angsana New"/>
              </a:rPr>
              <a:t>The </a:t>
            </a:r>
            <a:r>
              <a:rPr lang="hu-HU" sz="2600" b="1" dirty="0" err="1" smtClean="0">
                <a:latin typeface="Batang"/>
                <a:ea typeface="Batang"/>
                <a:cs typeface="Angsana New"/>
              </a:rPr>
              <a:t>memorial</a:t>
            </a:r>
            <a:r>
              <a:rPr lang="hu-HU" sz="2600" b="1" dirty="0" smtClean="0">
                <a:latin typeface="Batang"/>
                <a:ea typeface="Batang"/>
                <a:cs typeface="Angsana New"/>
              </a:rPr>
              <a:t> of </a:t>
            </a:r>
            <a:r>
              <a:rPr lang="hu-HU" sz="2600" b="1" dirty="0" err="1" smtClean="0">
                <a:latin typeface="Batang"/>
                <a:ea typeface="Batang"/>
                <a:cs typeface="Angsana New"/>
              </a:rPr>
              <a:t>the</a:t>
            </a:r>
            <a:r>
              <a:rPr lang="hu-HU" sz="2600" b="1" dirty="0" smtClean="0">
                <a:latin typeface="Batang"/>
                <a:ea typeface="Batang"/>
                <a:cs typeface="Angsana New"/>
              </a:rPr>
              <a:t> </a:t>
            </a:r>
            <a:r>
              <a:rPr lang="hu-HU" sz="2600" b="1" dirty="0" err="1" smtClean="0">
                <a:latin typeface="Batang"/>
                <a:ea typeface="Batang"/>
                <a:cs typeface="Angsana New"/>
              </a:rPr>
              <a:t>battle</a:t>
            </a:r>
            <a:r>
              <a:rPr lang="hu-HU" sz="2600" b="1" dirty="0" smtClean="0">
                <a:latin typeface="Batang"/>
                <a:ea typeface="Batang"/>
                <a:cs typeface="Angsana New"/>
              </a:rPr>
              <a:t> </a:t>
            </a:r>
            <a:r>
              <a:rPr lang="hu-HU" sz="2600" b="1" dirty="0" err="1" smtClean="0">
                <a:latin typeface="Batang"/>
                <a:ea typeface="Batang"/>
                <a:cs typeface="Angsana New"/>
              </a:rPr>
              <a:t>of</a:t>
            </a:r>
            <a:r>
              <a:rPr lang="hu-HU" sz="2600" b="1" dirty="0" smtClean="0">
                <a:latin typeface="Batang"/>
                <a:ea typeface="Batang"/>
                <a:cs typeface="Angsana New"/>
              </a:rPr>
              <a:t> 2 </a:t>
            </a:r>
            <a:r>
              <a:rPr lang="hu-HU" sz="2600" b="1" dirty="0" err="1" smtClean="0">
                <a:latin typeface="Batang"/>
                <a:ea typeface="Batang"/>
                <a:cs typeface="Angsana New"/>
              </a:rPr>
              <a:t>April</a:t>
            </a:r>
            <a:r>
              <a:rPr lang="hu-HU" sz="2600" b="1" dirty="0" smtClean="0">
                <a:latin typeface="Batang"/>
                <a:ea typeface="Batang"/>
                <a:cs typeface="Angsana New"/>
              </a:rPr>
              <a:t> 1849</a:t>
            </a:r>
            <a:endParaRPr lang="hu-HU" sz="2600" b="1" dirty="0">
              <a:latin typeface="Batang"/>
              <a:ea typeface="Batang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409432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1A20304-1C07-437E-A0E1-5B99E7617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387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 err="1" smtClean="0">
                <a:latin typeface="Batang"/>
                <a:ea typeface="Batang"/>
                <a:cs typeface="Calibri Light"/>
              </a:rPr>
              <a:t>Memorials</a:t>
            </a:r>
            <a:endParaRPr lang="hu-HU" b="1" dirty="0">
              <a:latin typeface="Batang"/>
              <a:ea typeface="Batang"/>
              <a:cs typeface="Calibri Light"/>
            </a:endParaRPr>
          </a:p>
        </p:txBody>
      </p:sp>
      <p:pic>
        <p:nvPicPr>
          <p:cNvPr id="4" name="Kép 4" descr="A képen égbolt, kültéri, fa, virág látható&#10;&#10;A leírás teljesen megbízható">
            <a:extLst>
              <a:ext uri="{FF2B5EF4-FFF2-40B4-BE49-F238E27FC236}">
                <a16:creationId xmlns:a16="http://schemas.microsoft.com/office/drawing/2014/main" xmlns="" id="{679218D2-FE42-4CC4-8BF9-D2088985F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230" y="1394304"/>
            <a:ext cx="2909237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152E1B90-1584-4A84-B9D0-E58074C670D7}"/>
              </a:ext>
            </a:extLst>
          </p:cNvPr>
          <p:cNvSpPr txBox="1"/>
          <p:nvPr/>
        </p:nvSpPr>
        <p:spPr>
          <a:xfrm>
            <a:off x="4825041" y="5134154"/>
            <a:ext cx="3893388" cy="89255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hu-HU" sz="2600" b="1" dirty="0" smtClean="0">
                <a:latin typeface="Batang"/>
                <a:ea typeface="Batang"/>
                <a:cs typeface="Calibri"/>
              </a:rPr>
              <a:t>The </a:t>
            </a:r>
            <a:r>
              <a:rPr lang="hu-HU" sz="2600" b="1" dirty="0" err="1">
                <a:latin typeface="Batang"/>
                <a:ea typeface="Batang"/>
                <a:cs typeface="Calibri"/>
              </a:rPr>
              <a:t>M</a:t>
            </a:r>
            <a:r>
              <a:rPr lang="hu-HU" sz="2600" b="1" dirty="0" err="1" smtClean="0">
                <a:latin typeface="Batang"/>
                <a:ea typeface="Batang"/>
                <a:cs typeface="Calibri"/>
              </a:rPr>
              <a:t>onument</a:t>
            </a:r>
            <a:r>
              <a:rPr lang="hu-HU" sz="2600" b="1" dirty="0" smtClean="0">
                <a:latin typeface="Batang"/>
                <a:ea typeface="Batang"/>
                <a:cs typeface="Calibri"/>
              </a:rPr>
              <a:t> of </a:t>
            </a:r>
            <a:r>
              <a:rPr lang="hu-HU" sz="2600" b="1" dirty="0" err="1" smtClean="0">
                <a:latin typeface="Batang"/>
                <a:ea typeface="Batang"/>
                <a:cs typeface="Calibri"/>
              </a:rPr>
              <a:t>Martyrs</a:t>
            </a:r>
            <a:endParaRPr lang="hu-HU" sz="2600" b="1" dirty="0">
              <a:latin typeface="Batang"/>
              <a:ea typeface="Batang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882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D6F97F8-92CF-45DF-868B-DF28A21D8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465"/>
            <a:ext cx="10515600" cy="1325563"/>
          </a:xfrm>
        </p:spPr>
        <p:txBody>
          <a:bodyPr/>
          <a:lstStyle/>
          <a:p>
            <a:pPr algn="ctr"/>
            <a:r>
              <a:rPr lang="hu-HU" b="1" dirty="0" err="1" smtClean="0">
                <a:latin typeface="Batang"/>
                <a:ea typeface="Batang"/>
                <a:cs typeface="Calibri Light"/>
              </a:rPr>
              <a:t>fountain</a:t>
            </a:r>
            <a:endParaRPr lang="hu-HU" b="1" dirty="0">
              <a:latin typeface="Batang"/>
              <a:ea typeface="Batang"/>
              <a:cs typeface="Calibri Light"/>
            </a:endParaRPr>
          </a:p>
        </p:txBody>
      </p:sp>
      <p:pic>
        <p:nvPicPr>
          <p:cNvPr id="4" name="Kép 4" descr="A képen kültéri, talaj, fa, égbolt látható&#10;&#10;A leírás teljesen megbízható">
            <a:extLst>
              <a:ext uri="{FF2B5EF4-FFF2-40B4-BE49-F238E27FC236}">
                <a16:creationId xmlns:a16="http://schemas.microsoft.com/office/drawing/2014/main" xmlns="" id="{BFE5E127-D4AD-4124-8636-3DFF13257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248" b="21122"/>
          <a:stretch/>
        </p:blipFill>
        <p:spPr>
          <a:xfrm>
            <a:off x="506542" y="2328832"/>
            <a:ext cx="5327354" cy="3144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Kép 6" descr="A képen égbolt, kültéri, meggyújt, gyertya látható&#10;&#10;A leírás teljesen megbízható">
            <a:extLst>
              <a:ext uri="{FF2B5EF4-FFF2-40B4-BE49-F238E27FC236}">
                <a16:creationId xmlns:a16="http://schemas.microsoft.com/office/drawing/2014/main" xmlns="" id="{E814E8AD-9F34-43D3-890A-1708E693A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248" y="2335315"/>
            <a:ext cx="4698520" cy="3136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118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A8190C2F-0270-4DC6-9921-279B39D60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891" y="1735347"/>
            <a:ext cx="8534400" cy="36152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hu-HU" sz="4800" b="1" dirty="0" err="1" smtClean="0">
                <a:solidFill>
                  <a:schemeClr val="bg1"/>
                </a:solidFill>
                <a:latin typeface="Batang"/>
                <a:ea typeface="Batang"/>
                <a:cs typeface="Calibri"/>
              </a:rPr>
              <a:t>Thank</a:t>
            </a:r>
            <a:r>
              <a:rPr lang="hu-HU" sz="4800" b="1" dirty="0" smtClean="0">
                <a:solidFill>
                  <a:schemeClr val="bg1"/>
                </a:solidFill>
                <a:latin typeface="Batang"/>
                <a:ea typeface="Batang"/>
                <a:cs typeface="Calibri"/>
              </a:rPr>
              <a:t> </a:t>
            </a:r>
            <a:r>
              <a:rPr lang="hu-HU" sz="4800" b="1" dirty="0" err="1" smtClean="0">
                <a:solidFill>
                  <a:schemeClr val="bg1"/>
                </a:solidFill>
                <a:latin typeface="Batang"/>
                <a:ea typeface="Batang"/>
                <a:cs typeface="Calibri"/>
              </a:rPr>
              <a:t>you</a:t>
            </a:r>
            <a:r>
              <a:rPr lang="hu-HU" sz="4800" b="1" dirty="0" smtClean="0">
                <a:solidFill>
                  <a:schemeClr val="bg1"/>
                </a:solidFill>
                <a:latin typeface="Batang"/>
                <a:ea typeface="Batang"/>
                <a:cs typeface="Calibri"/>
              </a:rPr>
              <a:t> </a:t>
            </a:r>
            <a:r>
              <a:rPr lang="hu-HU" sz="4800" b="1" dirty="0" err="1" smtClean="0">
                <a:solidFill>
                  <a:schemeClr val="bg1"/>
                </a:solidFill>
                <a:latin typeface="Batang"/>
                <a:ea typeface="Batang"/>
                <a:cs typeface="Calibri"/>
              </a:rPr>
              <a:t>for</a:t>
            </a:r>
            <a:r>
              <a:rPr lang="hu-HU" sz="4800" b="1" dirty="0" smtClean="0">
                <a:solidFill>
                  <a:schemeClr val="bg1"/>
                </a:solidFill>
                <a:latin typeface="Batang"/>
                <a:ea typeface="Batang"/>
                <a:cs typeface="Calibri"/>
              </a:rPr>
              <a:t> </a:t>
            </a:r>
            <a:r>
              <a:rPr lang="hu-HU" sz="4800" b="1" dirty="0" err="1" smtClean="0">
                <a:solidFill>
                  <a:schemeClr val="bg1"/>
                </a:solidFill>
                <a:latin typeface="Batang"/>
                <a:ea typeface="Batang"/>
                <a:cs typeface="Calibri"/>
              </a:rPr>
              <a:t>your</a:t>
            </a:r>
            <a:r>
              <a:rPr lang="hu-HU" sz="4800" b="1" dirty="0" smtClean="0">
                <a:solidFill>
                  <a:schemeClr val="bg1"/>
                </a:solidFill>
                <a:latin typeface="Batang"/>
                <a:ea typeface="Batang"/>
                <a:cs typeface="Calibri"/>
              </a:rPr>
              <a:t> </a:t>
            </a:r>
            <a:r>
              <a:rPr lang="hu-HU" sz="4800" b="1" dirty="0" err="1" smtClean="0">
                <a:solidFill>
                  <a:schemeClr val="bg1"/>
                </a:solidFill>
                <a:latin typeface="Batang"/>
                <a:ea typeface="Batang"/>
                <a:cs typeface="Calibri"/>
              </a:rPr>
              <a:t>attention</a:t>
            </a:r>
            <a:endParaRPr lang="hu-HU" sz="4800" b="1" dirty="0">
              <a:solidFill>
                <a:schemeClr val="bg1"/>
              </a:solidFill>
              <a:latin typeface="Batang"/>
              <a:ea typeface="Batang"/>
            </a:endParaRPr>
          </a:p>
          <a:p>
            <a:pPr marL="0" indent="0" algn="ctr">
              <a:buNone/>
            </a:pPr>
            <a:endParaRPr lang="hu-HU" b="1" dirty="0">
              <a:solidFill>
                <a:schemeClr val="bg1"/>
              </a:solidFill>
              <a:latin typeface="Batang"/>
              <a:ea typeface="Batang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835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55B5DF3-1654-43BB-B036-01F02F749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558" y="63200"/>
            <a:ext cx="10515600" cy="1325563"/>
          </a:xfrm>
        </p:spPr>
        <p:txBody>
          <a:bodyPr/>
          <a:lstStyle/>
          <a:p>
            <a:pPr algn="ctr"/>
            <a:r>
              <a:rPr lang="hu-HU" b="1" dirty="0" err="1" smtClean="0">
                <a:latin typeface="Batang"/>
                <a:ea typeface="Batang"/>
                <a:cs typeface="Calibri Light"/>
              </a:rPr>
              <a:t>location</a:t>
            </a:r>
            <a:endParaRPr lang="hu-HU" b="1" dirty="0">
              <a:latin typeface="Batang"/>
              <a:ea typeface="Batang"/>
              <a:cs typeface="Calibri Light"/>
            </a:endParaRPr>
          </a:p>
        </p:txBody>
      </p:sp>
      <p:pic>
        <p:nvPicPr>
          <p:cNvPr id="4" name="Kép 4" descr="A képen szöveg, térkép látható&#10;&#10;A leírás teljesen megbízható">
            <a:extLst>
              <a:ext uri="{FF2B5EF4-FFF2-40B4-BE49-F238E27FC236}">
                <a16:creationId xmlns:a16="http://schemas.microsoft.com/office/drawing/2014/main" xmlns="" id="{1720C4C3-6F86-4A7A-BF45-E6127D9AB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728" y="1194819"/>
            <a:ext cx="5095336" cy="3025026"/>
          </a:xfrm>
          <a:prstGeom prst="rect">
            <a:avLst/>
          </a:prstGeom>
        </p:spPr>
      </p:pic>
      <p:pic>
        <p:nvPicPr>
          <p:cNvPr id="6" name="Kép 6" descr="A képen szöveg, térkép látható&#10;&#10;A leírás teljesen megbízható">
            <a:extLst>
              <a:ext uri="{FF2B5EF4-FFF2-40B4-BE49-F238E27FC236}">
                <a16:creationId xmlns:a16="http://schemas.microsoft.com/office/drawing/2014/main" xmlns="" id="{112F1EA3-D692-44BB-9090-1152456CF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928" y="3021466"/>
            <a:ext cx="4123426" cy="3474877"/>
          </a:xfrm>
          <a:prstGeom prst="rect">
            <a:avLst/>
          </a:prstGeom>
        </p:spPr>
      </p:pic>
      <p:sp>
        <p:nvSpPr>
          <p:cNvPr id="9" name="Ellipszis 8">
            <a:extLst>
              <a:ext uri="{FF2B5EF4-FFF2-40B4-BE49-F238E27FC236}">
                <a16:creationId xmlns:a16="http://schemas.microsoft.com/office/drawing/2014/main" xmlns="" id="{5F62C72E-9D0A-4534-A1C7-4E67DFA43086}"/>
              </a:ext>
            </a:extLst>
          </p:cNvPr>
          <p:cNvSpPr/>
          <p:nvPr/>
        </p:nvSpPr>
        <p:spPr>
          <a:xfrm>
            <a:off x="2720196" y="4905553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3D4E789F-10AC-477D-B10E-B8D8D291E931}"/>
              </a:ext>
            </a:extLst>
          </p:cNvPr>
          <p:cNvSpPr txBox="1"/>
          <p:nvPr/>
        </p:nvSpPr>
        <p:spPr>
          <a:xfrm>
            <a:off x="6794741" y="4228380"/>
            <a:ext cx="5072330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hu-HU" sz="2400" b="1" dirty="0" err="1">
                <a:latin typeface="Batang"/>
                <a:cs typeface="Calibri"/>
              </a:rPr>
              <a:t>s</a:t>
            </a:r>
            <a:r>
              <a:rPr lang="hu-HU" sz="2400" b="1" dirty="0" err="1" smtClean="0">
                <a:latin typeface="Batang"/>
                <a:cs typeface="Calibri"/>
              </a:rPr>
              <a:t>outh-west</a:t>
            </a:r>
            <a:r>
              <a:rPr lang="hu-HU" sz="2400" b="1" dirty="0" smtClean="0">
                <a:latin typeface="Batang"/>
                <a:cs typeface="Calibri"/>
              </a:rPr>
              <a:t> of Heves </a:t>
            </a:r>
            <a:r>
              <a:rPr lang="hu-HU" sz="2400" b="1" dirty="0" err="1" smtClean="0">
                <a:latin typeface="Batang"/>
                <a:cs typeface="Calibri"/>
              </a:rPr>
              <a:t>county</a:t>
            </a:r>
            <a:endParaRPr lang="hu-HU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hu-HU" sz="2400" b="1" dirty="0" err="1">
                <a:latin typeface="Batang"/>
                <a:ea typeface="Batang"/>
                <a:cs typeface="Calibri"/>
              </a:rPr>
              <a:t>t</a:t>
            </a:r>
            <a:r>
              <a:rPr lang="hu-HU" sz="2400" b="1" dirty="0" err="1" smtClean="0">
                <a:latin typeface="Batang"/>
                <a:ea typeface="Batang"/>
                <a:cs typeface="Calibri"/>
              </a:rPr>
              <a:t>he</a:t>
            </a:r>
            <a:r>
              <a:rPr lang="hu-HU" sz="2400" b="1" dirty="0" smtClean="0">
                <a:latin typeface="Batang"/>
                <a:ea typeface="Batang"/>
                <a:cs typeface="Calibri"/>
              </a:rPr>
              <a:t> </a:t>
            </a:r>
            <a:r>
              <a:rPr lang="hu-HU" sz="2400" b="1" dirty="0" err="1" smtClean="0">
                <a:latin typeface="Batang"/>
                <a:ea typeface="Batang"/>
                <a:cs typeface="Calibri"/>
              </a:rPr>
              <a:t>river</a:t>
            </a:r>
            <a:r>
              <a:rPr lang="hu-HU" sz="2400" b="1" dirty="0" smtClean="0">
                <a:latin typeface="Batang"/>
                <a:ea typeface="Batang"/>
                <a:cs typeface="Calibri"/>
              </a:rPr>
              <a:t> Zagyva</a:t>
            </a:r>
            <a:endParaRPr lang="hu-HU" sz="2400" b="1" dirty="0">
              <a:latin typeface="Batang"/>
              <a:ea typeface="Batang"/>
              <a:cs typeface="Calibri"/>
            </a:endParaRPr>
          </a:p>
          <a:p>
            <a:pPr marL="342900" indent="-342900">
              <a:buFont typeface="Arial,Sans-Serif"/>
              <a:buChar char="•"/>
            </a:pPr>
            <a:r>
              <a:rPr lang="hu-HU" sz="2400" b="1" dirty="0" err="1">
                <a:latin typeface="Batang"/>
                <a:ea typeface="Batang"/>
                <a:cs typeface="Calibri"/>
              </a:rPr>
              <a:t>t</a:t>
            </a:r>
            <a:r>
              <a:rPr lang="hu-HU" sz="2400" b="1" dirty="0" err="1" smtClean="0">
                <a:latin typeface="Batang"/>
                <a:ea typeface="Batang"/>
                <a:cs typeface="Calibri"/>
              </a:rPr>
              <a:t>erritory</a:t>
            </a:r>
            <a:r>
              <a:rPr lang="hu-HU" sz="2400" b="1" dirty="0" smtClean="0">
                <a:latin typeface="Batang"/>
                <a:ea typeface="Batang"/>
                <a:cs typeface="Calibri"/>
              </a:rPr>
              <a:t>:6630 </a:t>
            </a:r>
            <a:r>
              <a:rPr lang="hu-HU" sz="2400" b="1" dirty="0" err="1" smtClean="0">
                <a:latin typeface="Batang"/>
                <a:ea typeface="Batang"/>
                <a:cs typeface="Calibri"/>
              </a:rPr>
              <a:t>hectares</a:t>
            </a:r>
            <a:endParaRPr lang="hu-H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041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F3B1BF2-0C5F-442E-913A-1CF969E49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558" y="-66196"/>
            <a:ext cx="10515600" cy="1325563"/>
          </a:xfrm>
        </p:spPr>
        <p:txBody>
          <a:bodyPr/>
          <a:lstStyle/>
          <a:p>
            <a:pPr algn="ctr"/>
            <a:r>
              <a:rPr lang="hu-HU" b="1" dirty="0" err="1" smtClean="0">
                <a:latin typeface="Batang"/>
                <a:ea typeface="Batang"/>
                <a:cs typeface="Calibri Light"/>
              </a:rPr>
              <a:t>Its</a:t>
            </a:r>
            <a:r>
              <a:rPr lang="hu-HU" b="1" dirty="0" smtClean="0">
                <a:latin typeface="Batang"/>
                <a:ea typeface="Batang"/>
                <a:cs typeface="Calibri Light"/>
              </a:rPr>
              <a:t> </a:t>
            </a:r>
            <a:r>
              <a:rPr lang="hu-HU" b="1" dirty="0" err="1" smtClean="0">
                <a:latin typeface="Batang"/>
                <a:ea typeface="Batang"/>
                <a:cs typeface="Calibri Light"/>
              </a:rPr>
              <a:t>history</a:t>
            </a:r>
            <a:endParaRPr lang="hu-HU" b="1" dirty="0">
              <a:latin typeface="Batang"/>
              <a:ea typeface="Batang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E58E8ED9-7DFB-4C8D-97A7-D4190C47F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558" y="1423059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hu-HU" sz="2400" b="1" dirty="0" err="1" smtClean="0">
                <a:solidFill>
                  <a:schemeClr val="tx1"/>
                </a:solidFill>
                <a:latin typeface="Batang"/>
              </a:rPr>
              <a:t>Flourishing</a:t>
            </a:r>
            <a:r>
              <a:rPr lang="hu-HU" sz="2400" b="1" dirty="0" smtClean="0">
                <a:solidFill>
                  <a:schemeClr val="tx1"/>
                </a:solidFill>
                <a:latin typeface="Batang"/>
              </a:rPr>
              <a:t> </a:t>
            </a:r>
            <a:r>
              <a:rPr lang="hu-HU" sz="2400" b="1" dirty="0" err="1" smtClean="0">
                <a:solidFill>
                  <a:schemeClr val="tx1"/>
                </a:solidFill>
                <a:latin typeface="Batang"/>
              </a:rPr>
              <a:t>from</a:t>
            </a:r>
            <a:r>
              <a:rPr lang="hu-HU" sz="2400" b="1" dirty="0" smtClean="0">
                <a:solidFill>
                  <a:schemeClr val="tx1"/>
                </a:solidFill>
                <a:latin typeface="Batang"/>
              </a:rPr>
              <a:t> </a:t>
            </a:r>
            <a:r>
              <a:rPr lang="hu-HU" sz="2400" b="1" dirty="0" err="1" smtClean="0">
                <a:solidFill>
                  <a:schemeClr val="tx1"/>
                </a:solidFill>
                <a:latin typeface="Batang"/>
              </a:rPr>
              <a:t>the</a:t>
            </a:r>
            <a:r>
              <a:rPr lang="hu-HU" sz="2400" b="1" dirty="0" smtClean="0">
                <a:solidFill>
                  <a:schemeClr val="tx1"/>
                </a:solidFill>
                <a:latin typeface="Batang"/>
              </a:rPr>
              <a:t> </a:t>
            </a:r>
            <a:r>
              <a:rPr lang="hu-HU" sz="2400" b="1" dirty="0" err="1">
                <a:solidFill>
                  <a:schemeClr val="tx1"/>
                </a:solidFill>
                <a:latin typeface="Batang"/>
              </a:rPr>
              <a:t>B</a:t>
            </a:r>
            <a:r>
              <a:rPr lang="hu-HU" sz="2400" b="1" dirty="0" err="1" smtClean="0">
                <a:solidFill>
                  <a:schemeClr val="tx1"/>
                </a:solidFill>
                <a:latin typeface="Batang"/>
              </a:rPr>
              <a:t>ronze</a:t>
            </a:r>
            <a:r>
              <a:rPr lang="hu-HU" sz="2400" b="1" dirty="0" smtClean="0">
                <a:solidFill>
                  <a:schemeClr val="tx1"/>
                </a:solidFill>
                <a:latin typeface="Batang"/>
              </a:rPr>
              <a:t> </a:t>
            </a:r>
            <a:r>
              <a:rPr lang="hu-HU" sz="2400" b="1" dirty="0" err="1">
                <a:solidFill>
                  <a:schemeClr val="tx1"/>
                </a:solidFill>
                <a:latin typeface="Batang"/>
              </a:rPr>
              <a:t>A</a:t>
            </a:r>
            <a:r>
              <a:rPr lang="hu-HU" sz="2400" b="1" dirty="0" err="1" smtClean="0">
                <a:solidFill>
                  <a:schemeClr val="tx1"/>
                </a:solidFill>
                <a:latin typeface="Batang"/>
              </a:rPr>
              <a:t>ge</a:t>
            </a:r>
            <a:endParaRPr lang="hu-HU" dirty="0">
              <a:solidFill>
                <a:schemeClr val="tx1"/>
              </a:solidFill>
              <a:cs typeface="Calibri"/>
            </a:endParaRPr>
          </a:p>
          <a:p>
            <a:pPr marL="342900" indent="-342900"/>
            <a:r>
              <a:rPr lang="hu-HU" sz="2400" b="1" dirty="0" smtClean="0">
                <a:solidFill>
                  <a:schemeClr val="tx1"/>
                </a:solidFill>
                <a:latin typeface="Batang"/>
                <a:ea typeface="Batang"/>
              </a:rPr>
              <a:t>The </a:t>
            </a:r>
            <a:r>
              <a:rPr lang="hu-HU" sz="2400" b="1" dirty="0" err="1" smtClean="0">
                <a:solidFill>
                  <a:schemeClr val="tx1"/>
                </a:solidFill>
                <a:latin typeface="Batang"/>
                <a:ea typeface="Batang"/>
              </a:rPr>
              <a:t>title</a:t>
            </a:r>
            <a:r>
              <a:rPr lang="hu-HU" sz="2400" b="1" dirty="0" smtClean="0">
                <a:solidFill>
                  <a:schemeClr val="tx1"/>
                </a:solidFill>
                <a:latin typeface="Batang"/>
                <a:ea typeface="Batang"/>
              </a:rPr>
              <a:t> of „market </a:t>
            </a:r>
            <a:r>
              <a:rPr lang="hu-HU" sz="2400" b="1" dirty="0" err="1" smtClean="0">
                <a:solidFill>
                  <a:schemeClr val="tx1"/>
                </a:solidFill>
                <a:latin typeface="Batang"/>
                <a:ea typeface="Batang"/>
              </a:rPr>
              <a:t>town</a:t>
            </a:r>
            <a:r>
              <a:rPr lang="hu-HU" sz="2400" b="1" dirty="0" smtClean="0">
                <a:solidFill>
                  <a:schemeClr val="tx1"/>
                </a:solidFill>
                <a:latin typeface="Batang"/>
                <a:ea typeface="Batang"/>
              </a:rPr>
              <a:t>” </a:t>
            </a:r>
            <a:r>
              <a:rPr lang="hu-HU" sz="2400" b="1" dirty="0" err="1" smtClean="0">
                <a:solidFill>
                  <a:schemeClr val="tx1"/>
                </a:solidFill>
                <a:latin typeface="Batang"/>
                <a:ea typeface="Batang"/>
              </a:rPr>
              <a:t>in</a:t>
            </a:r>
            <a:r>
              <a:rPr lang="hu-HU" sz="2400" b="1" dirty="0" smtClean="0">
                <a:solidFill>
                  <a:schemeClr val="tx1"/>
                </a:solidFill>
                <a:latin typeface="Batang"/>
                <a:ea typeface="Batang"/>
              </a:rPr>
              <a:t> 1406</a:t>
            </a:r>
            <a:endParaRPr lang="hu-HU" sz="2400" b="1" dirty="0">
              <a:solidFill>
                <a:schemeClr val="tx1"/>
              </a:solidFill>
              <a:latin typeface="Batang"/>
              <a:ea typeface="Batang"/>
            </a:endParaRPr>
          </a:p>
          <a:p>
            <a:pPr marL="342900" indent="-342900"/>
            <a:r>
              <a:rPr lang="hu-HU" sz="2400" b="1" dirty="0" smtClean="0">
                <a:solidFill>
                  <a:schemeClr val="tx1"/>
                </a:solidFill>
                <a:latin typeface="Batang"/>
                <a:ea typeface="Batang"/>
              </a:rPr>
              <a:t>From1544 : </a:t>
            </a:r>
            <a:r>
              <a:rPr lang="hu-HU" sz="2400" b="1" dirty="0" err="1" smtClean="0">
                <a:solidFill>
                  <a:schemeClr val="tx1"/>
                </a:solidFill>
                <a:latin typeface="Batang"/>
                <a:ea typeface="Batang"/>
              </a:rPr>
              <a:t>paid</a:t>
            </a:r>
            <a:r>
              <a:rPr lang="hu-HU" sz="2400" b="1" dirty="0" smtClean="0">
                <a:solidFill>
                  <a:schemeClr val="tx1"/>
                </a:solidFill>
                <a:latin typeface="Batang"/>
                <a:ea typeface="Batang"/>
              </a:rPr>
              <a:t> </a:t>
            </a:r>
            <a:r>
              <a:rPr lang="hu-HU" sz="2400" b="1" dirty="0" err="1" smtClean="0">
                <a:solidFill>
                  <a:schemeClr val="tx1"/>
                </a:solidFill>
                <a:latin typeface="Batang"/>
                <a:ea typeface="Batang"/>
              </a:rPr>
              <a:t>tax</a:t>
            </a:r>
            <a:r>
              <a:rPr lang="hu-HU" sz="2400" b="1" dirty="0" smtClean="0">
                <a:solidFill>
                  <a:schemeClr val="tx1"/>
                </a:solidFill>
                <a:latin typeface="Batang"/>
                <a:ea typeface="Batang"/>
              </a:rPr>
              <a:t> </a:t>
            </a:r>
            <a:r>
              <a:rPr lang="hu-HU" sz="2400" b="1" dirty="0" err="1" smtClean="0">
                <a:solidFill>
                  <a:schemeClr val="tx1"/>
                </a:solidFill>
                <a:latin typeface="Batang"/>
                <a:ea typeface="Batang"/>
              </a:rPr>
              <a:t>to</a:t>
            </a:r>
            <a:r>
              <a:rPr lang="hu-HU" sz="2400" b="1" dirty="0" smtClean="0">
                <a:solidFill>
                  <a:schemeClr val="tx1"/>
                </a:solidFill>
                <a:latin typeface="Batang"/>
                <a:ea typeface="Batang"/>
              </a:rPr>
              <a:t> </a:t>
            </a:r>
            <a:r>
              <a:rPr lang="hu-HU" sz="2400" b="1" dirty="0" err="1" smtClean="0">
                <a:solidFill>
                  <a:schemeClr val="tx1"/>
                </a:solidFill>
                <a:latin typeface="Batang"/>
                <a:ea typeface="Batang"/>
              </a:rPr>
              <a:t>the</a:t>
            </a:r>
            <a:r>
              <a:rPr lang="hu-HU" sz="2400" b="1" dirty="0" smtClean="0">
                <a:solidFill>
                  <a:schemeClr val="tx1"/>
                </a:solidFill>
                <a:latin typeface="Batang"/>
                <a:ea typeface="Batang"/>
              </a:rPr>
              <a:t> </a:t>
            </a:r>
            <a:r>
              <a:rPr lang="hu-HU" sz="2400" b="1" dirty="0" err="1">
                <a:solidFill>
                  <a:schemeClr val="tx1"/>
                </a:solidFill>
                <a:latin typeface="Batang"/>
                <a:ea typeface="Batang"/>
              </a:rPr>
              <a:t>O</a:t>
            </a:r>
            <a:r>
              <a:rPr lang="hu-HU" sz="2400" b="1" dirty="0" err="1" smtClean="0">
                <a:solidFill>
                  <a:schemeClr val="tx1"/>
                </a:solidFill>
                <a:latin typeface="Batang"/>
                <a:ea typeface="Batang"/>
              </a:rPr>
              <a:t>ttoman</a:t>
            </a:r>
            <a:r>
              <a:rPr lang="hu-HU" sz="2400" b="1" dirty="0" smtClean="0">
                <a:solidFill>
                  <a:schemeClr val="tx1"/>
                </a:solidFill>
                <a:latin typeface="Batang"/>
                <a:ea typeface="Batang"/>
              </a:rPr>
              <a:t> Empire</a:t>
            </a:r>
            <a:endParaRPr lang="hu-HU" sz="2400" b="1" dirty="0">
              <a:solidFill>
                <a:schemeClr val="tx1"/>
              </a:solidFill>
              <a:latin typeface="Batang"/>
              <a:ea typeface="Batang"/>
            </a:endParaRPr>
          </a:p>
          <a:p>
            <a:pPr marL="342900" indent="-342900"/>
            <a:r>
              <a:rPr lang="hu-HU" sz="2400" b="1" dirty="0" err="1" smtClean="0">
                <a:solidFill>
                  <a:schemeClr val="tx1"/>
                </a:solidFill>
                <a:latin typeface="Batang"/>
                <a:ea typeface="Batang"/>
              </a:rPr>
              <a:t>Earl</a:t>
            </a:r>
            <a:r>
              <a:rPr lang="hu-HU" sz="2400" b="1" dirty="0" smtClean="0">
                <a:solidFill>
                  <a:schemeClr val="tx1"/>
                </a:solidFill>
                <a:latin typeface="Batang"/>
                <a:ea typeface="Batang"/>
              </a:rPr>
              <a:t> Antal </a:t>
            </a:r>
            <a:r>
              <a:rPr lang="hu-HU" sz="2400" b="1" dirty="0" err="1" smtClean="0">
                <a:solidFill>
                  <a:schemeClr val="tx1"/>
                </a:solidFill>
                <a:latin typeface="Batang"/>
                <a:ea typeface="Batang"/>
              </a:rPr>
              <a:t>Grassalkovich</a:t>
            </a:r>
            <a:r>
              <a:rPr lang="hu-HU" sz="2400" b="1" dirty="0" smtClean="0">
                <a:solidFill>
                  <a:schemeClr val="tx1"/>
                </a:solidFill>
                <a:latin typeface="Batang"/>
                <a:ea typeface="Batang"/>
              </a:rPr>
              <a:t> </a:t>
            </a:r>
            <a:r>
              <a:rPr lang="hu-HU" sz="2400" b="1" dirty="0" err="1" smtClean="0">
                <a:solidFill>
                  <a:schemeClr val="tx1"/>
                </a:solidFill>
                <a:latin typeface="Batang"/>
                <a:ea typeface="Batang"/>
              </a:rPr>
              <a:t>bought</a:t>
            </a:r>
            <a:r>
              <a:rPr lang="hu-HU" sz="2400" b="1" dirty="0" smtClean="0">
                <a:solidFill>
                  <a:schemeClr val="tx1"/>
                </a:solidFill>
                <a:latin typeface="Batang"/>
                <a:ea typeface="Batang"/>
              </a:rPr>
              <a:t> </a:t>
            </a:r>
            <a:r>
              <a:rPr lang="hu-HU" sz="2400" b="1" dirty="0" err="1" smtClean="0">
                <a:solidFill>
                  <a:schemeClr val="tx1"/>
                </a:solidFill>
                <a:latin typeface="Batang"/>
                <a:ea typeface="Batang"/>
              </a:rPr>
              <a:t>the</a:t>
            </a:r>
            <a:r>
              <a:rPr lang="hu-HU" sz="2400" b="1" dirty="0" smtClean="0">
                <a:solidFill>
                  <a:schemeClr val="tx1"/>
                </a:solidFill>
                <a:latin typeface="Batang"/>
                <a:ea typeface="Batang"/>
              </a:rPr>
              <a:t> </a:t>
            </a:r>
            <a:r>
              <a:rPr lang="hu-HU" sz="2400" b="1" dirty="0" err="1" smtClean="0">
                <a:solidFill>
                  <a:schemeClr val="tx1"/>
                </a:solidFill>
                <a:latin typeface="Batang"/>
                <a:ea typeface="Batang"/>
              </a:rPr>
              <a:t>estate</a:t>
            </a:r>
            <a:r>
              <a:rPr lang="hu-HU" sz="2400" b="1" dirty="0" smtClean="0">
                <a:solidFill>
                  <a:schemeClr val="tx1"/>
                </a:solidFill>
                <a:latin typeface="Batang"/>
                <a:ea typeface="Batang"/>
              </a:rPr>
              <a:t> </a:t>
            </a:r>
            <a:r>
              <a:rPr lang="hu-HU" sz="2400" b="1" dirty="0" err="1" smtClean="0">
                <a:solidFill>
                  <a:schemeClr val="tx1"/>
                </a:solidFill>
                <a:latin typeface="Batang"/>
                <a:ea typeface="Batang"/>
              </a:rPr>
              <a:t>in</a:t>
            </a:r>
            <a:r>
              <a:rPr lang="hu-HU" sz="2400" b="1" dirty="0" smtClean="0">
                <a:solidFill>
                  <a:schemeClr val="tx1"/>
                </a:solidFill>
                <a:latin typeface="Batang"/>
                <a:ea typeface="Batang"/>
              </a:rPr>
              <a:t> 1734</a:t>
            </a:r>
            <a:endParaRPr lang="hu-HU" sz="2400" b="1" dirty="0">
              <a:solidFill>
                <a:schemeClr val="tx1"/>
              </a:solidFill>
              <a:latin typeface="Batang"/>
              <a:ea typeface="Batang"/>
            </a:endParaRPr>
          </a:p>
          <a:p>
            <a:pPr marL="342900" indent="-342900"/>
            <a:r>
              <a:rPr lang="hu-HU" sz="2400" b="1" dirty="0" err="1" smtClean="0">
                <a:solidFill>
                  <a:schemeClr val="tx1"/>
                </a:solidFill>
                <a:latin typeface="Batang"/>
                <a:ea typeface="Batang"/>
              </a:rPr>
              <a:t>Victorious</a:t>
            </a:r>
            <a:r>
              <a:rPr lang="hu-HU" sz="2400" b="1" dirty="0" smtClean="0">
                <a:solidFill>
                  <a:schemeClr val="tx1"/>
                </a:solidFill>
                <a:latin typeface="Batang"/>
                <a:ea typeface="Batang"/>
              </a:rPr>
              <a:t> </a:t>
            </a:r>
            <a:r>
              <a:rPr lang="hu-HU" sz="2400" b="1" dirty="0" err="1" smtClean="0">
                <a:solidFill>
                  <a:schemeClr val="tx1"/>
                </a:solidFill>
                <a:latin typeface="Batang"/>
                <a:ea typeface="Batang"/>
              </a:rPr>
              <a:t>battle</a:t>
            </a:r>
            <a:r>
              <a:rPr lang="hu-HU" sz="2400" b="1" dirty="0" smtClean="0">
                <a:solidFill>
                  <a:schemeClr val="tx1"/>
                </a:solidFill>
                <a:latin typeface="Batang"/>
                <a:ea typeface="Batang"/>
              </a:rPr>
              <a:t> </a:t>
            </a:r>
            <a:r>
              <a:rPr lang="hu-HU" sz="2400" b="1" dirty="0" err="1" smtClean="0">
                <a:solidFill>
                  <a:schemeClr val="tx1"/>
                </a:solidFill>
                <a:latin typeface="Batang"/>
                <a:ea typeface="Batang"/>
              </a:rPr>
              <a:t>against</a:t>
            </a:r>
            <a:r>
              <a:rPr lang="hu-HU" sz="2400" b="1" dirty="0" smtClean="0">
                <a:solidFill>
                  <a:schemeClr val="tx1"/>
                </a:solidFill>
                <a:latin typeface="Batang"/>
                <a:ea typeface="Batang"/>
              </a:rPr>
              <a:t> </a:t>
            </a:r>
            <a:r>
              <a:rPr lang="hu-HU" sz="2400" b="1" dirty="0" err="1" smtClean="0">
                <a:solidFill>
                  <a:schemeClr val="tx1"/>
                </a:solidFill>
                <a:latin typeface="Batang"/>
                <a:ea typeface="Batang"/>
              </a:rPr>
              <a:t>the</a:t>
            </a:r>
            <a:r>
              <a:rPr lang="hu-HU" sz="2400" b="1" dirty="0" smtClean="0">
                <a:solidFill>
                  <a:schemeClr val="tx1"/>
                </a:solidFill>
                <a:latin typeface="Batang"/>
                <a:ea typeface="Batang"/>
              </a:rPr>
              <a:t> </a:t>
            </a:r>
            <a:r>
              <a:rPr lang="hu-HU" sz="2400" b="1" dirty="0" err="1" smtClean="0">
                <a:solidFill>
                  <a:schemeClr val="tx1"/>
                </a:solidFill>
                <a:latin typeface="Batang"/>
                <a:ea typeface="Batang"/>
              </a:rPr>
              <a:t>Habsburgs</a:t>
            </a:r>
            <a:r>
              <a:rPr lang="hu-HU" sz="2400" b="1" dirty="0" smtClean="0">
                <a:solidFill>
                  <a:schemeClr val="tx1"/>
                </a:solidFill>
                <a:latin typeface="Batang"/>
                <a:ea typeface="Batang"/>
              </a:rPr>
              <a:t> </a:t>
            </a:r>
            <a:r>
              <a:rPr lang="hu-HU" sz="2400" b="1" dirty="0" err="1">
                <a:solidFill>
                  <a:schemeClr val="tx1"/>
                </a:solidFill>
                <a:latin typeface="Batang"/>
                <a:ea typeface="Batang"/>
              </a:rPr>
              <a:t>o</a:t>
            </a:r>
            <a:r>
              <a:rPr lang="hu-HU" sz="2400" b="1" dirty="0" err="1" smtClean="0">
                <a:solidFill>
                  <a:schemeClr val="tx1"/>
                </a:solidFill>
                <a:latin typeface="Batang"/>
                <a:ea typeface="Batang"/>
              </a:rPr>
              <a:t>n</a:t>
            </a:r>
            <a:r>
              <a:rPr lang="hu-HU" sz="2400" b="1" dirty="0" smtClean="0">
                <a:solidFill>
                  <a:schemeClr val="tx1"/>
                </a:solidFill>
                <a:latin typeface="Batang"/>
                <a:ea typeface="Batang"/>
              </a:rPr>
              <a:t> 2 </a:t>
            </a:r>
            <a:r>
              <a:rPr lang="hu-HU" sz="2400" b="1" dirty="0" err="1" smtClean="0">
                <a:solidFill>
                  <a:schemeClr val="tx1"/>
                </a:solidFill>
                <a:latin typeface="Batang"/>
                <a:ea typeface="Batang"/>
              </a:rPr>
              <a:t>April</a:t>
            </a:r>
            <a:r>
              <a:rPr lang="hu-HU" sz="2400" b="1" dirty="0" smtClean="0">
                <a:solidFill>
                  <a:schemeClr val="tx1"/>
                </a:solidFill>
                <a:latin typeface="Batang"/>
                <a:ea typeface="Batang"/>
              </a:rPr>
              <a:t> 1849</a:t>
            </a:r>
            <a:endParaRPr lang="hu-HU" dirty="0">
              <a:solidFill>
                <a:schemeClr val="tx1"/>
              </a:solidFill>
            </a:endParaRPr>
          </a:p>
          <a:p>
            <a:pPr marL="342900" indent="-342900"/>
            <a:endParaRPr lang="hu-HU" sz="2400" b="1" dirty="0">
              <a:solidFill>
                <a:schemeClr val="tx1"/>
              </a:solidFill>
              <a:latin typeface="Batang"/>
              <a:ea typeface="Batang"/>
            </a:endParaRPr>
          </a:p>
        </p:txBody>
      </p:sp>
    </p:spTree>
    <p:extLst>
      <p:ext uri="{BB962C8B-B14F-4D97-AF65-F5344CB8AC3E}">
        <p14:creationId xmlns:p14="http://schemas.microsoft.com/office/powerpoint/2010/main" val="193460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5EE0A59-3010-40E7-B035-F2893AA17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67479"/>
            <a:ext cx="10515600" cy="1325563"/>
          </a:xfrm>
        </p:spPr>
        <p:txBody>
          <a:bodyPr/>
          <a:lstStyle/>
          <a:p>
            <a:pPr algn="ctr"/>
            <a:r>
              <a:rPr lang="hu-HU" b="1" dirty="0" err="1" smtClean="0">
                <a:latin typeface="Batang"/>
                <a:ea typeface="Batang"/>
                <a:cs typeface="Calibri Light"/>
              </a:rPr>
              <a:t>Town</a:t>
            </a:r>
            <a:r>
              <a:rPr lang="hu-HU" b="1" dirty="0" smtClean="0">
                <a:latin typeface="Batang"/>
                <a:ea typeface="Batang"/>
                <a:cs typeface="Calibri Light"/>
              </a:rPr>
              <a:t> hall</a:t>
            </a:r>
            <a:endParaRPr lang="hu-HU" b="1" dirty="0">
              <a:latin typeface="Batang"/>
              <a:ea typeface="Batang"/>
              <a:cs typeface="Calibri Light"/>
            </a:endParaRPr>
          </a:p>
        </p:txBody>
      </p:sp>
      <p:pic>
        <p:nvPicPr>
          <p:cNvPr id="4" name="Kép 4" descr="A képen épület, égbolt, kültéri, út látható&#10;&#10;A leírás teljesen megbízható">
            <a:extLst>
              <a:ext uri="{FF2B5EF4-FFF2-40B4-BE49-F238E27FC236}">
                <a16:creationId xmlns:a16="http://schemas.microsoft.com/office/drawing/2014/main" xmlns="" id="{EA102B2B-A4DE-4C66-B064-E60E1E148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7653" y="1494946"/>
            <a:ext cx="5645449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1962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CFD3800-F8C7-43C8-B4AB-95B78C6C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313" y="5691"/>
            <a:ext cx="10515600" cy="1325563"/>
          </a:xfrm>
        </p:spPr>
        <p:txBody>
          <a:bodyPr/>
          <a:lstStyle/>
          <a:p>
            <a:pPr algn="ctr"/>
            <a:r>
              <a:rPr lang="hu-HU" b="1" dirty="0" err="1" smtClean="0">
                <a:latin typeface="Batang"/>
                <a:ea typeface="Batang"/>
                <a:cs typeface="Calibri Light"/>
              </a:rPr>
              <a:t>Grassalkovich</a:t>
            </a:r>
            <a:r>
              <a:rPr lang="hu-HU" b="1" dirty="0" smtClean="0">
                <a:latin typeface="Batang"/>
                <a:ea typeface="Batang"/>
                <a:cs typeface="Calibri Light"/>
              </a:rPr>
              <a:t> </a:t>
            </a:r>
            <a:r>
              <a:rPr lang="hu-HU" b="1" dirty="0" err="1" smtClean="0">
                <a:latin typeface="Batang"/>
                <a:ea typeface="Batang"/>
                <a:cs typeface="Calibri Light"/>
              </a:rPr>
              <a:t>castle</a:t>
            </a:r>
            <a:endParaRPr lang="hu-HU" b="1" dirty="0">
              <a:latin typeface="Batang"/>
              <a:ea typeface="Batang"/>
              <a:cs typeface="Calibri Light"/>
            </a:endParaRPr>
          </a:p>
        </p:txBody>
      </p:sp>
      <p:pic>
        <p:nvPicPr>
          <p:cNvPr id="4" name="Kép 4" descr="A képen fű, kültéri, épület, fa látható&#10;&#10;A leírás teljesen megbízható">
            <a:extLst>
              <a:ext uri="{FF2B5EF4-FFF2-40B4-BE49-F238E27FC236}">
                <a16:creationId xmlns:a16="http://schemas.microsoft.com/office/drawing/2014/main" xmlns="" id="{B4B25416-A4C1-4868-BB67-5D13267281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456" y="1336795"/>
            <a:ext cx="4880901" cy="28992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Kép 6" descr="A képen fa, kültéri, égbolt, talaj látható&#10;&#10;A leírás teljesen megbízható">
            <a:extLst>
              <a:ext uri="{FF2B5EF4-FFF2-40B4-BE49-F238E27FC236}">
                <a16:creationId xmlns:a16="http://schemas.microsoft.com/office/drawing/2014/main" xmlns="" id="{9CE76D06-2632-4744-BAE6-6D8A151D9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514" y="3941910"/>
            <a:ext cx="3677728" cy="25972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EA99712F-E909-4E88-BE37-3D324AF3A13D}"/>
              </a:ext>
            </a:extLst>
          </p:cNvPr>
          <p:cNvSpPr txBox="1"/>
          <p:nvPr/>
        </p:nvSpPr>
        <p:spPr>
          <a:xfrm>
            <a:off x="6032740" y="4400909"/>
            <a:ext cx="5273615" cy="156966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q"/>
            </a:pPr>
            <a:r>
              <a:rPr lang="hu-HU" sz="2400" b="1" dirty="0" err="1" smtClean="0">
                <a:latin typeface="Batang"/>
                <a:ea typeface="Batang"/>
                <a:cs typeface="Calibri"/>
              </a:rPr>
              <a:t>Built</a:t>
            </a:r>
            <a:r>
              <a:rPr lang="hu-HU" sz="2400" b="1" dirty="0" smtClean="0">
                <a:latin typeface="Batang"/>
                <a:ea typeface="Batang"/>
                <a:cs typeface="Calibri"/>
              </a:rPr>
              <a:t> </a:t>
            </a:r>
            <a:r>
              <a:rPr lang="hu-HU" sz="2400" b="1" dirty="0" err="1" smtClean="0">
                <a:latin typeface="Batang"/>
                <a:ea typeface="Batang"/>
                <a:cs typeface="Calibri"/>
              </a:rPr>
              <a:t>beteween</a:t>
            </a:r>
            <a:r>
              <a:rPr lang="hu-HU" sz="2400" b="1" dirty="0" smtClean="0">
                <a:latin typeface="Batang"/>
                <a:ea typeface="Batang"/>
                <a:cs typeface="Calibri"/>
              </a:rPr>
              <a:t> 1754 -1763 </a:t>
            </a:r>
            <a:endParaRPr lang="hu-HU" dirty="0">
              <a:cs typeface="Calibri"/>
            </a:endParaRPr>
          </a:p>
          <a:p>
            <a:pPr marL="342900" indent="-342900">
              <a:buFont typeface="Wingdings"/>
              <a:buChar char="q"/>
            </a:pPr>
            <a:r>
              <a:rPr lang="hu" sz="2400" b="1" dirty="0" smtClean="0">
                <a:latin typeface="Batang"/>
                <a:ea typeface="Batang"/>
                <a:cs typeface="Calibri"/>
              </a:rPr>
              <a:t>Now: </a:t>
            </a:r>
            <a:r>
              <a:rPr lang="hu" sz="2400" b="1" dirty="0">
                <a:latin typeface="Batang"/>
                <a:ea typeface="Batang"/>
                <a:cs typeface="Calibri"/>
              </a:rPr>
              <a:t>Széchenyi Zsigmond </a:t>
            </a:r>
            <a:r>
              <a:rPr lang="hu" sz="2400" b="1" dirty="0" smtClean="0">
                <a:latin typeface="Batang"/>
                <a:ea typeface="Batang"/>
                <a:cs typeface="Calibri"/>
              </a:rPr>
              <a:t>Hungarian Hunting Museum of the Capathian Basin</a:t>
            </a:r>
            <a:endParaRPr lang="hu" sz="2400" b="1" dirty="0">
              <a:latin typeface="Batang"/>
              <a:ea typeface="Batang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8802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79DE4C6-6701-4D05-ABA3-DEC273A41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"/>
            <a:ext cx="10515600" cy="1325563"/>
          </a:xfrm>
        </p:spPr>
        <p:txBody>
          <a:bodyPr/>
          <a:lstStyle/>
          <a:p>
            <a:pPr algn="ctr"/>
            <a:r>
              <a:rPr lang="hu-HU" b="1" dirty="0" smtClean="0">
                <a:latin typeface="Batang"/>
                <a:ea typeface="Batang"/>
                <a:cs typeface="Calibri Light"/>
              </a:rPr>
              <a:t>The </a:t>
            </a:r>
            <a:r>
              <a:rPr lang="hu-HU" b="1" dirty="0" err="1" smtClean="0">
                <a:latin typeface="Batang"/>
                <a:ea typeface="Batang"/>
                <a:cs typeface="Calibri Light"/>
              </a:rPr>
              <a:t>roman</a:t>
            </a:r>
            <a:r>
              <a:rPr lang="hu-HU" b="1" dirty="0" smtClean="0">
                <a:latin typeface="Batang"/>
                <a:ea typeface="Batang"/>
                <a:cs typeface="Calibri Light"/>
              </a:rPr>
              <a:t> </a:t>
            </a:r>
            <a:r>
              <a:rPr lang="hu-HU" b="1" dirty="0" err="1" smtClean="0">
                <a:latin typeface="Batang"/>
                <a:ea typeface="Batang"/>
                <a:cs typeface="Calibri Light"/>
              </a:rPr>
              <a:t>catholic</a:t>
            </a:r>
            <a:r>
              <a:rPr lang="hu-HU" b="1" dirty="0" smtClean="0">
                <a:latin typeface="Batang"/>
                <a:ea typeface="Batang"/>
                <a:cs typeface="Calibri Light"/>
              </a:rPr>
              <a:t> </a:t>
            </a:r>
            <a:r>
              <a:rPr lang="hu-HU" b="1" dirty="0" err="1" smtClean="0">
                <a:latin typeface="Batang"/>
                <a:ea typeface="Batang"/>
                <a:cs typeface="Calibri Light"/>
              </a:rPr>
              <a:t>church</a:t>
            </a:r>
            <a:r>
              <a:rPr lang="hu-HU" b="1" dirty="0" smtClean="0">
                <a:latin typeface="Batang"/>
                <a:ea typeface="Batang"/>
                <a:cs typeface="Calibri Light"/>
              </a:rPr>
              <a:t> </a:t>
            </a:r>
            <a:r>
              <a:rPr lang="hu-HU" b="1" dirty="0" err="1" smtClean="0">
                <a:latin typeface="Batang"/>
                <a:ea typeface="Batang"/>
                <a:cs typeface="Calibri Light"/>
              </a:rPr>
              <a:t>in</a:t>
            </a:r>
            <a:r>
              <a:rPr lang="hu-HU" b="1" dirty="0" smtClean="0">
                <a:latin typeface="Batang"/>
                <a:ea typeface="Batang"/>
                <a:cs typeface="Calibri Light"/>
              </a:rPr>
              <a:t> </a:t>
            </a:r>
            <a:r>
              <a:rPr lang="hu-HU" b="1" dirty="0" err="1" smtClean="0">
                <a:latin typeface="Batang"/>
                <a:ea typeface="Batang"/>
                <a:cs typeface="Calibri Light"/>
              </a:rPr>
              <a:t>new</a:t>
            </a:r>
            <a:r>
              <a:rPr lang="hu-HU" b="1" dirty="0" smtClean="0">
                <a:latin typeface="Batang"/>
                <a:ea typeface="Batang"/>
                <a:cs typeface="Calibri Light"/>
              </a:rPr>
              <a:t> </a:t>
            </a:r>
            <a:r>
              <a:rPr lang="hu-HU" b="1" dirty="0" smtClean="0">
                <a:latin typeface="Batang"/>
                <a:ea typeface="Batang"/>
              </a:rPr>
              <a:t>Hatvan</a:t>
            </a:r>
            <a:endParaRPr lang="hu-HU" b="1" dirty="0">
              <a:latin typeface="Batang"/>
              <a:ea typeface="Batang"/>
            </a:endParaRPr>
          </a:p>
        </p:txBody>
      </p:sp>
      <p:pic>
        <p:nvPicPr>
          <p:cNvPr id="8" name="Kép 8" descr="A képen kültéri, épület, út, égbolt látható&#10;&#10;A leírás teljesen megbízható">
            <a:extLst>
              <a:ext uri="{FF2B5EF4-FFF2-40B4-BE49-F238E27FC236}">
                <a16:creationId xmlns:a16="http://schemas.microsoft.com/office/drawing/2014/main" xmlns="" id="{676221C3-5D22-4621-A541-496E611A7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1116" y="1509323"/>
            <a:ext cx="3263504" cy="4351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3064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1ADB914-6363-4F21-B03C-C2AAF1126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6196"/>
            <a:ext cx="10515600" cy="1325563"/>
          </a:xfrm>
        </p:spPr>
        <p:txBody>
          <a:bodyPr/>
          <a:lstStyle/>
          <a:p>
            <a:pPr algn="ctr"/>
            <a:r>
              <a:rPr lang="hu-HU" b="1" dirty="0" smtClean="0">
                <a:latin typeface="Batang"/>
                <a:ea typeface="Batang"/>
                <a:cs typeface="Calibri Light"/>
              </a:rPr>
              <a:t>The </a:t>
            </a:r>
            <a:r>
              <a:rPr lang="hu-HU" b="1" dirty="0" err="1" smtClean="0">
                <a:latin typeface="Batang"/>
                <a:ea typeface="Batang"/>
                <a:cs typeface="Calibri Light"/>
              </a:rPr>
              <a:t>calvinist</a:t>
            </a:r>
            <a:r>
              <a:rPr lang="hu-HU" b="1" dirty="0" smtClean="0">
                <a:latin typeface="Batang"/>
                <a:ea typeface="Batang"/>
                <a:cs typeface="Calibri Light"/>
              </a:rPr>
              <a:t> </a:t>
            </a:r>
            <a:r>
              <a:rPr lang="hu-HU" b="1" dirty="0" err="1" smtClean="0">
                <a:latin typeface="Batang"/>
                <a:ea typeface="Batang"/>
                <a:cs typeface="Calibri Light"/>
              </a:rPr>
              <a:t>church</a:t>
            </a:r>
            <a:endParaRPr lang="hu-HU" b="1" dirty="0">
              <a:latin typeface="Batang"/>
              <a:ea typeface="Batang"/>
              <a:cs typeface="Calibri Light"/>
            </a:endParaRPr>
          </a:p>
        </p:txBody>
      </p:sp>
      <p:pic>
        <p:nvPicPr>
          <p:cNvPr id="4" name="Kép 4" descr="A képen égbolt, épület, kültéri látható&#10;&#10;A leírás teljesen megbízható">
            <a:extLst>
              <a:ext uri="{FF2B5EF4-FFF2-40B4-BE49-F238E27FC236}">
                <a16:creationId xmlns:a16="http://schemas.microsoft.com/office/drawing/2014/main" xmlns="" id="{007BA4AA-64AD-4436-ACEE-8E9D2DA10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7443" y="1196363"/>
            <a:ext cx="2821376" cy="4215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8709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868388E-758C-41F7-94CF-9B2F4BCDD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558" y="235729"/>
            <a:ext cx="10515600" cy="1325563"/>
          </a:xfrm>
        </p:spPr>
        <p:txBody>
          <a:bodyPr/>
          <a:lstStyle/>
          <a:p>
            <a:pPr algn="ctr"/>
            <a:r>
              <a:rPr lang="hu-HU" b="1" dirty="0" smtClean="0">
                <a:latin typeface="Batang"/>
                <a:ea typeface="Batang"/>
                <a:cs typeface="Calibri Light"/>
              </a:rPr>
              <a:t>Saint Adalbert </a:t>
            </a:r>
            <a:r>
              <a:rPr lang="hu-HU" b="1" dirty="0" err="1" smtClean="0">
                <a:latin typeface="Batang"/>
                <a:ea typeface="Batang"/>
                <a:cs typeface="Calibri Light"/>
              </a:rPr>
              <a:t>roman</a:t>
            </a:r>
            <a:r>
              <a:rPr lang="hu-HU" b="1" dirty="0" smtClean="0">
                <a:latin typeface="Batang"/>
                <a:ea typeface="Batang"/>
                <a:cs typeface="Calibri Light"/>
              </a:rPr>
              <a:t> </a:t>
            </a:r>
            <a:r>
              <a:rPr lang="hu-HU" b="1" dirty="0" err="1" smtClean="0">
                <a:latin typeface="Batang"/>
                <a:ea typeface="Batang"/>
                <a:cs typeface="Calibri Light"/>
              </a:rPr>
              <a:t>catholic</a:t>
            </a:r>
            <a:r>
              <a:rPr lang="hu-HU" b="1" dirty="0" smtClean="0">
                <a:latin typeface="Batang"/>
                <a:ea typeface="Batang"/>
                <a:cs typeface="Calibri Light"/>
              </a:rPr>
              <a:t> </a:t>
            </a:r>
            <a:r>
              <a:rPr lang="hu-HU" b="1" dirty="0" err="1" smtClean="0">
                <a:latin typeface="Batang"/>
                <a:ea typeface="Batang"/>
                <a:cs typeface="Calibri Light"/>
              </a:rPr>
              <a:t>churh</a:t>
            </a:r>
            <a:endParaRPr lang="hu-HU" b="1" dirty="0">
              <a:latin typeface="Batang"/>
              <a:ea typeface="Batang"/>
              <a:cs typeface="Calibri Light"/>
            </a:endParaRPr>
          </a:p>
        </p:txBody>
      </p:sp>
      <p:pic>
        <p:nvPicPr>
          <p:cNvPr id="4" name="Kép 4" descr="A képen kültéri, út, égbolt, épület látható&#10;&#10;A leírás teljesen megbízható">
            <a:extLst>
              <a:ext uri="{FF2B5EF4-FFF2-40B4-BE49-F238E27FC236}">
                <a16:creationId xmlns:a16="http://schemas.microsoft.com/office/drawing/2014/main" xmlns="" id="{9A846DA1-931C-4C03-82B1-3EC3D6A85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0905"/>
          <a:stretch/>
        </p:blipFill>
        <p:spPr>
          <a:xfrm>
            <a:off x="920307" y="1696229"/>
            <a:ext cx="4509836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4F7476CC-5C3B-47BE-9724-17F1CA6504A0}"/>
              </a:ext>
            </a:extLst>
          </p:cNvPr>
          <p:cNvSpPr txBox="1"/>
          <p:nvPr/>
        </p:nvSpPr>
        <p:spPr>
          <a:xfrm>
            <a:off x="5601419" y="4458418"/>
            <a:ext cx="5417388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hu-HU" sz="2400" b="1" dirty="0" smtClean="0">
                <a:latin typeface="Batang"/>
                <a:ea typeface="Batang"/>
                <a:cs typeface="Calibri"/>
              </a:rPr>
              <a:t>Antal </a:t>
            </a:r>
            <a:r>
              <a:rPr lang="hu-HU" sz="2400" b="1" dirty="0" err="1" smtClean="0">
                <a:latin typeface="Batang"/>
                <a:ea typeface="Batang"/>
                <a:cs typeface="Calibri"/>
              </a:rPr>
              <a:t>Grassalkovich</a:t>
            </a:r>
            <a:r>
              <a:rPr lang="hu-HU" sz="2400" b="1" dirty="0" smtClean="0">
                <a:latin typeface="Batang"/>
                <a:ea typeface="Batang"/>
                <a:cs typeface="Calibri"/>
              </a:rPr>
              <a:t> had </a:t>
            </a:r>
            <a:r>
              <a:rPr lang="hu-HU" sz="2400" b="1" dirty="0" err="1" smtClean="0">
                <a:latin typeface="Batang"/>
                <a:ea typeface="Batang"/>
                <a:cs typeface="Calibri"/>
              </a:rPr>
              <a:t>it</a:t>
            </a:r>
            <a:r>
              <a:rPr lang="hu-HU" sz="2400" b="1" dirty="0" smtClean="0">
                <a:latin typeface="Batang"/>
                <a:ea typeface="Batang"/>
                <a:cs typeface="Calibri"/>
              </a:rPr>
              <a:t> </a:t>
            </a:r>
            <a:r>
              <a:rPr lang="hu-HU" sz="2400" b="1" dirty="0" err="1" smtClean="0">
                <a:latin typeface="Batang"/>
                <a:ea typeface="Batang"/>
                <a:cs typeface="Calibri"/>
              </a:rPr>
              <a:t>built</a:t>
            </a:r>
            <a:r>
              <a:rPr lang="hu-HU" sz="2400" b="1" dirty="0" smtClean="0">
                <a:latin typeface="Batang"/>
                <a:ea typeface="Batang"/>
                <a:cs typeface="Calibri"/>
              </a:rPr>
              <a:t> (1751-1757</a:t>
            </a:r>
            <a:r>
              <a:rPr lang="hu-HU" sz="2400" b="1" dirty="0">
                <a:latin typeface="Batang"/>
                <a:ea typeface="Batang"/>
                <a:cs typeface="Calibri"/>
              </a:rPr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6183397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Szelet">
  <a:themeElements>
    <a:clrScheme name="Szele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zele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ele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189</Words>
  <Application>Microsoft Office PowerPoint</Application>
  <PresentationFormat>Egyéni</PresentationFormat>
  <Paragraphs>51</Paragraphs>
  <Slides>26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27" baseType="lpstr">
      <vt:lpstr>Szelet</vt:lpstr>
      <vt:lpstr>Hatvan </vt:lpstr>
      <vt:lpstr>The town </vt:lpstr>
      <vt:lpstr>location</vt:lpstr>
      <vt:lpstr>Its history</vt:lpstr>
      <vt:lpstr>Town hall</vt:lpstr>
      <vt:lpstr>Grassalkovich castle</vt:lpstr>
      <vt:lpstr>The roman catholic church in new Hatvan</vt:lpstr>
      <vt:lpstr>The calvinist church</vt:lpstr>
      <vt:lpstr>Saint Adalbert roman catholic churh</vt:lpstr>
      <vt:lpstr>Hatvany Lajos Museum</vt:lpstr>
      <vt:lpstr>Secondary schools</vt:lpstr>
      <vt:lpstr>Széchenyi istván roman catholic secondary school</vt:lpstr>
      <vt:lpstr>Damjanich JÁnos secondary school</vt:lpstr>
      <vt:lpstr>bajza józsef secondary grammar school</vt:lpstr>
      <vt:lpstr>Primary schools</vt:lpstr>
      <vt:lpstr> </vt:lpstr>
      <vt:lpstr>2.</vt:lpstr>
      <vt:lpstr>3.</vt:lpstr>
      <vt:lpstr>4.</vt:lpstr>
      <vt:lpstr>5.</vt:lpstr>
      <vt:lpstr>zoo</vt:lpstr>
      <vt:lpstr>memorials</vt:lpstr>
      <vt:lpstr>memorials</vt:lpstr>
      <vt:lpstr>Memorials</vt:lpstr>
      <vt:lpstr>fountain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/>
  <cp:lastModifiedBy/>
  <cp:revision>880</cp:revision>
  <dcterms:created xsi:type="dcterms:W3CDTF">2012-08-15T22:11:07Z</dcterms:created>
  <dcterms:modified xsi:type="dcterms:W3CDTF">2019-03-11T18:52:20Z</dcterms:modified>
</cp:coreProperties>
</file>