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5" d="100"/>
          <a:sy n="85" d="100"/>
        </p:scale>
        <p:origin x="-102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28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33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56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5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51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73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38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67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7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BC0-572C-487D-BB2C-7A05C0DECD85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73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62C2BC0-572C-487D-BB2C-7A05C0DECD85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8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C2BC0-572C-487D-BB2C-7A05C0DECD85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086A7A2-CD53-43DF-80DC-0B115D003E5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28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89DFD0-2A84-44E7-BA35-B4C48DF432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Deviza</a:t>
            </a:r>
            <a:r>
              <a:rPr lang="en-US" dirty="0"/>
              <a:t> / </a:t>
            </a:r>
            <a:r>
              <a:rPr lang="en-US" dirty="0" err="1"/>
              <a:t>Valuta</a:t>
            </a:r>
            <a:r>
              <a:rPr lang="en-US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10C2CE2-A900-4E76-AD54-1E7608B608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Gyorstalpaló</a:t>
            </a:r>
            <a:endParaRPr lang="en-US" dirty="0"/>
          </a:p>
          <a:p>
            <a:r>
              <a:rPr lang="en-US" dirty="0" err="1"/>
              <a:t>Készítette</a:t>
            </a:r>
            <a:r>
              <a:rPr lang="en-US" dirty="0"/>
              <a:t>: </a:t>
            </a:r>
            <a:r>
              <a:rPr lang="en-US" dirty="0" err="1"/>
              <a:t>Serfőző</a:t>
            </a:r>
            <a:r>
              <a:rPr lang="en-US" dirty="0"/>
              <a:t> </a:t>
            </a:r>
            <a:r>
              <a:rPr lang="en-US" dirty="0" err="1"/>
              <a:t>Gergő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77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209FCD-2CFE-476C-91E4-7C997B220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Erősödés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gyengülés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BDFF50-CD44-41E3-8727-7D5EF5ED1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Az </a:t>
            </a:r>
            <a:r>
              <a:rPr lang="en-US" dirty="0" err="1"/>
              <a:t>árfolyamváltozás</a:t>
            </a:r>
            <a:r>
              <a:rPr lang="en-US" dirty="0"/>
              <a:t> </a:t>
            </a:r>
            <a:r>
              <a:rPr lang="en-US" dirty="0" err="1"/>
              <a:t>mértékét</a:t>
            </a:r>
            <a:r>
              <a:rPr lang="en-US" dirty="0"/>
              <a:t> </a:t>
            </a:r>
            <a:r>
              <a:rPr lang="en-US" dirty="0" err="1"/>
              <a:t>devizapontban</a:t>
            </a:r>
            <a:r>
              <a:rPr lang="en-US" dirty="0"/>
              <a:t> </a:t>
            </a:r>
            <a:r>
              <a:rPr lang="en-US" dirty="0" err="1"/>
              <a:t>vagy</a:t>
            </a:r>
            <a:r>
              <a:rPr lang="en-US" dirty="0"/>
              <a:t> % ban </a:t>
            </a:r>
            <a:r>
              <a:rPr lang="en-US" dirty="0" err="1"/>
              <a:t>adják</a:t>
            </a:r>
            <a:r>
              <a:rPr lang="en-US" dirty="0"/>
              <a:t> meg.</a:t>
            </a:r>
          </a:p>
          <a:p>
            <a:r>
              <a:rPr lang="en-US" dirty="0"/>
              <a:t>A </a:t>
            </a:r>
            <a:r>
              <a:rPr lang="en-US" dirty="0" err="1"/>
              <a:t>deviza</a:t>
            </a:r>
            <a:r>
              <a:rPr lang="en-US" dirty="0"/>
              <a:t> </a:t>
            </a:r>
            <a:r>
              <a:rPr lang="en-US" dirty="0" err="1"/>
              <a:t>vagy</a:t>
            </a:r>
            <a:r>
              <a:rPr lang="en-US" dirty="0"/>
              <a:t> </a:t>
            </a:r>
            <a:r>
              <a:rPr lang="en-US" dirty="0" err="1"/>
              <a:t>bázispont</a:t>
            </a:r>
            <a:r>
              <a:rPr lang="en-US" dirty="0"/>
              <a:t>: </a:t>
            </a:r>
            <a:r>
              <a:rPr lang="en-US" dirty="0" err="1"/>
              <a:t>az</a:t>
            </a:r>
            <a:r>
              <a:rPr lang="en-US" dirty="0"/>
              <a:t> 1 </a:t>
            </a:r>
            <a:r>
              <a:rPr lang="en-US" dirty="0" err="1"/>
              <a:t>egységre</a:t>
            </a:r>
            <a:r>
              <a:rPr lang="en-US" dirty="0"/>
              <a:t> </a:t>
            </a:r>
            <a:r>
              <a:rPr lang="en-US" dirty="0" err="1"/>
              <a:t>jegyzett</a:t>
            </a:r>
            <a:r>
              <a:rPr lang="en-US" dirty="0"/>
              <a:t> </a:t>
            </a:r>
            <a:r>
              <a:rPr lang="en-US" dirty="0" err="1"/>
              <a:t>deviza</a:t>
            </a:r>
            <a:r>
              <a:rPr lang="en-US" dirty="0"/>
              <a:t> </a:t>
            </a:r>
            <a:r>
              <a:rPr lang="en-US" dirty="0" err="1"/>
              <a:t>esetén</a:t>
            </a:r>
            <a:r>
              <a:rPr lang="en-US" dirty="0"/>
              <a:t> a 4. </a:t>
            </a:r>
            <a:r>
              <a:rPr lang="en-US" dirty="0" err="1"/>
              <a:t>tizedes</a:t>
            </a:r>
            <a:r>
              <a:rPr lang="en-US" dirty="0"/>
              <a:t>, a 100 </a:t>
            </a:r>
            <a:r>
              <a:rPr lang="en-US" dirty="0" err="1"/>
              <a:t>egységre</a:t>
            </a:r>
            <a:r>
              <a:rPr lang="en-US" dirty="0"/>
              <a:t> </a:t>
            </a:r>
            <a:r>
              <a:rPr lang="en-US" dirty="0" err="1"/>
              <a:t>jegyzett</a:t>
            </a:r>
            <a:r>
              <a:rPr lang="en-US" dirty="0"/>
              <a:t> </a:t>
            </a:r>
            <a:r>
              <a:rPr lang="en-US" dirty="0" err="1"/>
              <a:t>devizáknál</a:t>
            </a:r>
            <a:r>
              <a:rPr lang="en-US" dirty="0"/>
              <a:t> a 2. </a:t>
            </a:r>
            <a:r>
              <a:rPr lang="en-US" dirty="0" err="1"/>
              <a:t>tizedes</a:t>
            </a:r>
            <a:r>
              <a:rPr lang="en-US" dirty="0"/>
              <a:t> -&gt; 000,000(0) -&gt; </a:t>
            </a:r>
            <a:r>
              <a:rPr lang="en-US" dirty="0" err="1"/>
              <a:t>bázispont</a:t>
            </a:r>
            <a:endParaRPr lang="en-US" dirty="0"/>
          </a:p>
          <a:p>
            <a:r>
              <a:rPr lang="en-US" b="1" dirty="0" err="1"/>
              <a:t>Bázispont</a:t>
            </a:r>
            <a:r>
              <a:rPr lang="en-US" b="1" dirty="0"/>
              <a:t>: </a:t>
            </a:r>
            <a:r>
              <a:rPr lang="en-US" dirty="0"/>
              <a:t>a </a:t>
            </a:r>
            <a:r>
              <a:rPr lang="en-US" dirty="0" err="1"/>
              <a:t>százalék</a:t>
            </a:r>
            <a:r>
              <a:rPr lang="en-US" dirty="0"/>
              <a:t> </a:t>
            </a:r>
            <a:r>
              <a:rPr lang="en-US" dirty="0" err="1"/>
              <a:t>század</a:t>
            </a:r>
            <a:r>
              <a:rPr lang="en-US" dirty="0"/>
              <a:t> </a:t>
            </a:r>
            <a:r>
              <a:rPr lang="en-US" dirty="0" err="1"/>
              <a:t>része</a:t>
            </a:r>
            <a:r>
              <a:rPr lang="en-US" dirty="0"/>
              <a:t>,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árfolyam</a:t>
            </a:r>
            <a:r>
              <a:rPr lang="en-US" dirty="0"/>
              <a:t> </a:t>
            </a:r>
            <a:r>
              <a:rPr lang="en-US" dirty="0" err="1"/>
              <a:t>megadásának</a:t>
            </a:r>
            <a:r>
              <a:rPr lang="en-US" dirty="0"/>
              <a:t> </a:t>
            </a:r>
            <a:r>
              <a:rPr lang="en-US" dirty="0" err="1"/>
              <a:t>legkisebb</a:t>
            </a:r>
            <a:r>
              <a:rPr lang="en-US" dirty="0"/>
              <a:t> </a:t>
            </a:r>
            <a:r>
              <a:rPr lang="en-US" dirty="0" err="1"/>
              <a:t>egysége</a:t>
            </a:r>
            <a:r>
              <a:rPr lang="en-US" dirty="0"/>
              <a:t>.</a:t>
            </a:r>
          </a:p>
          <a:p>
            <a:endParaRPr lang="en-US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8403BD3-5B27-40B1-A075-036540EB8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913777"/>
              </p:ext>
            </p:extLst>
          </p:nvPr>
        </p:nvGraphicFramePr>
        <p:xfrm>
          <a:off x="1755163" y="4024929"/>
          <a:ext cx="812799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402847414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422652675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198406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Az </a:t>
                      </a:r>
                      <a:r>
                        <a:rPr lang="en-US" dirty="0" err="1"/>
                        <a:t>árfolyam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változásai</a:t>
                      </a:r>
                      <a:r>
                        <a:rPr lang="en-US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Erősödés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Gyengülés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66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Hazai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fizetőeszköz</a:t>
                      </a:r>
                      <a:r>
                        <a:rPr lang="en-US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Mínusz</a:t>
                      </a:r>
                      <a:r>
                        <a:rPr lang="en-US" dirty="0"/>
                        <a:t>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Plusz</a:t>
                      </a:r>
                      <a:r>
                        <a:rPr lang="en-US" dirty="0"/>
                        <a:t> (+)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018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Külföldi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fizetkőeszköz</a:t>
                      </a:r>
                      <a:r>
                        <a:rPr lang="en-US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Plusz</a:t>
                      </a:r>
                      <a:r>
                        <a:rPr lang="en-US" dirty="0"/>
                        <a:t>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Mínusz</a:t>
                      </a:r>
                      <a:r>
                        <a:rPr lang="en-US" dirty="0"/>
                        <a:t> (-)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2431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249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E9D1B1-C136-498B-B6A4-2123B94E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Eurózóna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711EEC-25C2-44A3-9A89-60BA9260A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Magyarország</a:t>
            </a:r>
            <a:r>
              <a:rPr lang="en-US" dirty="0"/>
              <a:t> </a:t>
            </a:r>
            <a:r>
              <a:rPr lang="en-US" dirty="0" err="1"/>
              <a:t>számára</a:t>
            </a:r>
            <a:r>
              <a:rPr lang="en-US" dirty="0"/>
              <a:t> is </a:t>
            </a:r>
            <a:r>
              <a:rPr lang="en-US" dirty="0" err="1"/>
              <a:t>cél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eurózónába</a:t>
            </a:r>
            <a:r>
              <a:rPr lang="en-US" dirty="0"/>
              <a:t> </a:t>
            </a:r>
            <a:r>
              <a:rPr lang="en-US" dirty="0" err="1"/>
              <a:t>való</a:t>
            </a:r>
            <a:r>
              <a:rPr lang="en-US" dirty="0"/>
              <a:t> </a:t>
            </a:r>
            <a:r>
              <a:rPr lang="en-US" dirty="0" err="1"/>
              <a:t>bekerülés</a:t>
            </a:r>
            <a:r>
              <a:rPr lang="en-US" dirty="0"/>
              <a:t>, </a:t>
            </a:r>
            <a:r>
              <a:rPr lang="en-US" dirty="0" err="1"/>
              <a:t>ám</a:t>
            </a:r>
            <a:r>
              <a:rPr lang="en-US" dirty="0"/>
              <a:t> </a:t>
            </a:r>
            <a:r>
              <a:rPr lang="en-US" dirty="0" err="1"/>
              <a:t>ezt</a:t>
            </a:r>
            <a:r>
              <a:rPr lang="en-US" dirty="0"/>
              <a:t> </a:t>
            </a:r>
            <a:r>
              <a:rPr lang="en-US" dirty="0" err="1"/>
              <a:t>nagyon</a:t>
            </a:r>
            <a:r>
              <a:rPr lang="en-US" dirty="0"/>
              <a:t> </a:t>
            </a:r>
            <a:r>
              <a:rPr lang="en-US" dirty="0" err="1"/>
              <a:t>konkrét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szigorú</a:t>
            </a:r>
            <a:r>
              <a:rPr lang="en-US" dirty="0"/>
              <a:t> </a:t>
            </a:r>
            <a:r>
              <a:rPr lang="en-US" u="sng" dirty="0" err="1"/>
              <a:t>szabályokhoz</a:t>
            </a:r>
            <a:r>
              <a:rPr lang="en-US" u="sng" dirty="0"/>
              <a:t> </a:t>
            </a:r>
            <a:r>
              <a:rPr lang="en-US" dirty="0" err="1"/>
              <a:t>kötik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költségvetés</a:t>
            </a:r>
            <a:r>
              <a:rPr lang="en-US" dirty="0"/>
              <a:t> </a:t>
            </a:r>
            <a:r>
              <a:rPr lang="en-US" dirty="0" err="1"/>
              <a:t>hiánya</a:t>
            </a:r>
            <a:r>
              <a:rPr lang="en-US" dirty="0"/>
              <a:t> a </a:t>
            </a:r>
            <a:r>
              <a:rPr lang="en-US" dirty="0" err="1"/>
              <a:t>bruttó</a:t>
            </a:r>
            <a:r>
              <a:rPr lang="en-US" dirty="0"/>
              <a:t> </a:t>
            </a:r>
            <a:r>
              <a:rPr lang="en-US" dirty="0" err="1"/>
              <a:t>hazai</a:t>
            </a:r>
            <a:r>
              <a:rPr lang="en-US" dirty="0"/>
              <a:t> </a:t>
            </a:r>
            <a:r>
              <a:rPr lang="en-US" dirty="0" err="1"/>
              <a:t>össztermék</a:t>
            </a:r>
            <a:r>
              <a:rPr lang="en-US" dirty="0"/>
              <a:t> 3% </a:t>
            </a:r>
            <a:r>
              <a:rPr lang="en-US" dirty="0" err="1"/>
              <a:t>ánál</a:t>
            </a:r>
            <a:r>
              <a:rPr lang="en-US" dirty="0"/>
              <a:t> </a:t>
            </a:r>
            <a:r>
              <a:rPr lang="en-US" dirty="0" err="1"/>
              <a:t>kisebb</a:t>
            </a:r>
            <a:r>
              <a:rPr lang="en-US" dirty="0"/>
              <a:t> </a:t>
            </a:r>
            <a:r>
              <a:rPr lang="en-US" dirty="0" err="1"/>
              <a:t>legyen</a:t>
            </a:r>
            <a:endParaRPr lang="en-US" dirty="0"/>
          </a:p>
          <a:p>
            <a:pPr lvl="1"/>
            <a:r>
              <a:rPr lang="en-US" dirty="0"/>
              <a:t>Az </a:t>
            </a:r>
            <a:r>
              <a:rPr lang="en-US" dirty="0" err="1"/>
              <a:t>államadósság</a:t>
            </a:r>
            <a:r>
              <a:rPr lang="en-US" dirty="0"/>
              <a:t> a </a:t>
            </a:r>
            <a:r>
              <a:rPr lang="en-US" dirty="0" err="1"/>
              <a:t>bruttó</a:t>
            </a:r>
            <a:r>
              <a:rPr lang="en-US" dirty="0"/>
              <a:t> </a:t>
            </a:r>
            <a:r>
              <a:rPr lang="en-US" dirty="0" err="1"/>
              <a:t>haza</a:t>
            </a:r>
            <a:r>
              <a:rPr lang="en-US" dirty="0"/>
              <a:t> </a:t>
            </a:r>
            <a:r>
              <a:rPr lang="en-US" dirty="0" err="1"/>
              <a:t>össztermék</a:t>
            </a:r>
            <a:r>
              <a:rPr lang="en-US" dirty="0"/>
              <a:t> 60%-</a:t>
            </a:r>
            <a:r>
              <a:rPr lang="en-US" dirty="0" err="1"/>
              <a:t>ánál</a:t>
            </a:r>
            <a:r>
              <a:rPr lang="en-US" dirty="0"/>
              <a:t> </a:t>
            </a:r>
            <a:r>
              <a:rPr lang="en-US" dirty="0" err="1"/>
              <a:t>kisebb</a:t>
            </a:r>
            <a:r>
              <a:rPr lang="en-US" dirty="0"/>
              <a:t> </a:t>
            </a:r>
            <a:r>
              <a:rPr lang="en-US" dirty="0" err="1"/>
              <a:t>legyen</a:t>
            </a:r>
            <a:endParaRPr lang="en-US" dirty="0"/>
          </a:p>
          <a:p>
            <a:pPr lvl="1"/>
            <a:r>
              <a:rPr lang="en-US" dirty="0"/>
              <a:t>Az </a:t>
            </a:r>
            <a:r>
              <a:rPr lang="en-US" dirty="0" err="1"/>
              <a:t>infláció</a:t>
            </a:r>
            <a:r>
              <a:rPr lang="en-US" dirty="0"/>
              <a:t> maximum 1,5 </a:t>
            </a:r>
            <a:r>
              <a:rPr lang="en-US" dirty="0" err="1"/>
              <a:t>százalékkal</a:t>
            </a:r>
            <a:r>
              <a:rPr lang="en-US" dirty="0"/>
              <a:t> </a:t>
            </a:r>
            <a:r>
              <a:rPr lang="en-US" dirty="0" err="1"/>
              <a:t>haladja</a:t>
            </a:r>
            <a:r>
              <a:rPr lang="en-US" dirty="0"/>
              <a:t> meg a 3 </a:t>
            </a:r>
            <a:r>
              <a:rPr lang="en-US" dirty="0" err="1"/>
              <a:t>legalacsonyabb</a:t>
            </a:r>
            <a:r>
              <a:rPr lang="en-US" dirty="0"/>
              <a:t> </a:t>
            </a:r>
            <a:r>
              <a:rPr lang="en-US" dirty="0" err="1"/>
              <a:t>inflációval</a:t>
            </a:r>
            <a:r>
              <a:rPr lang="en-US" dirty="0"/>
              <a:t> </a:t>
            </a:r>
            <a:r>
              <a:rPr lang="en-US" dirty="0" err="1"/>
              <a:t>rendelkező</a:t>
            </a:r>
            <a:r>
              <a:rPr lang="en-US" dirty="0"/>
              <a:t> </a:t>
            </a:r>
            <a:r>
              <a:rPr lang="en-US" dirty="0" err="1"/>
              <a:t>tagállam</a:t>
            </a:r>
            <a:r>
              <a:rPr lang="en-US" dirty="0"/>
              <a:t> </a:t>
            </a:r>
            <a:r>
              <a:rPr lang="en-US" dirty="0" err="1"/>
              <a:t>átlagát</a:t>
            </a:r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 err="1"/>
              <a:t>hosszú</a:t>
            </a:r>
            <a:r>
              <a:rPr lang="en-US" dirty="0"/>
              <a:t> </a:t>
            </a:r>
            <a:r>
              <a:rPr lang="en-US" dirty="0" err="1"/>
              <a:t>lejáratú</a:t>
            </a:r>
            <a:r>
              <a:rPr lang="en-US" dirty="0"/>
              <a:t> </a:t>
            </a:r>
            <a:r>
              <a:rPr lang="en-US" dirty="0" err="1"/>
              <a:t>kamatok</a:t>
            </a:r>
            <a:r>
              <a:rPr lang="en-US" dirty="0"/>
              <a:t> maximum 2%-</a:t>
            </a:r>
            <a:r>
              <a:rPr lang="en-US" dirty="0" err="1"/>
              <a:t>kal</a:t>
            </a:r>
            <a:r>
              <a:rPr lang="en-US" dirty="0"/>
              <a:t> </a:t>
            </a:r>
            <a:r>
              <a:rPr lang="en-US" dirty="0" err="1"/>
              <a:t>haladhatják</a:t>
            </a:r>
            <a:r>
              <a:rPr lang="en-US" dirty="0"/>
              <a:t> meg a 3 </a:t>
            </a:r>
            <a:r>
              <a:rPr lang="en-US" dirty="0" err="1"/>
              <a:t>legalacsonyabb</a:t>
            </a:r>
            <a:r>
              <a:rPr lang="en-US" dirty="0"/>
              <a:t> </a:t>
            </a:r>
            <a:r>
              <a:rPr lang="en-US" dirty="0" err="1"/>
              <a:t>kamatlábbal</a:t>
            </a:r>
            <a:r>
              <a:rPr lang="en-US" dirty="0"/>
              <a:t> </a:t>
            </a:r>
            <a:r>
              <a:rPr lang="en-US" dirty="0" err="1"/>
              <a:t>rendelkező</a:t>
            </a:r>
            <a:r>
              <a:rPr lang="en-US" dirty="0"/>
              <a:t> </a:t>
            </a:r>
            <a:r>
              <a:rPr lang="en-US" dirty="0" err="1"/>
              <a:t>országok</a:t>
            </a:r>
            <a:r>
              <a:rPr lang="en-US" dirty="0"/>
              <a:t> </a:t>
            </a:r>
            <a:r>
              <a:rPr lang="en-US" dirty="0" err="1"/>
              <a:t>átlagát</a:t>
            </a:r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 err="1"/>
              <a:t>nemzeti</a:t>
            </a:r>
            <a:r>
              <a:rPr lang="en-US" dirty="0"/>
              <a:t> </a:t>
            </a:r>
            <a:r>
              <a:rPr lang="en-US" dirty="0" err="1"/>
              <a:t>valuta</a:t>
            </a:r>
            <a:r>
              <a:rPr lang="en-US" dirty="0"/>
              <a:t> </a:t>
            </a:r>
            <a:r>
              <a:rPr lang="en-US" dirty="0" err="1"/>
              <a:t>árfolyamát</a:t>
            </a:r>
            <a:r>
              <a:rPr lang="en-US" dirty="0"/>
              <a:t> </a:t>
            </a:r>
            <a:r>
              <a:rPr lang="en-US" dirty="0" err="1"/>
              <a:t>legalább</a:t>
            </a:r>
            <a:r>
              <a:rPr lang="en-US" dirty="0"/>
              <a:t> 2 </a:t>
            </a:r>
            <a:r>
              <a:rPr lang="en-US" dirty="0" err="1"/>
              <a:t>évig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Európai</a:t>
            </a:r>
            <a:r>
              <a:rPr lang="en-US" dirty="0"/>
              <a:t> </a:t>
            </a:r>
            <a:r>
              <a:rPr lang="en-US" dirty="0" err="1"/>
              <a:t>Monetári</a:t>
            </a:r>
            <a:r>
              <a:rPr lang="en-US" dirty="0"/>
              <a:t> </a:t>
            </a:r>
            <a:r>
              <a:rPr lang="en-US" dirty="0" err="1"/>
              <a:t>Rendszer</a:t>
            </a:r>
            <a:r>
              <a:rPr lang="en-US" dirty="0"/>
              <a:t> </a:t>
            </a:r>
            <a:r>
              <a:rPr lang="en-US" dirty="0" err="1"/>
              <a:t>árfolyam</a:t>
            </a:r>
            <a:r>
              <a:rPr lang="en-US" dirty="0"/>
              <a:t> </a:t>
            </a:r>
            <a:r>
              <a:rPr lang="en-US" dirty="0" err="1"/>
              <a:t>mechanizmusa</a:t>
            </a:r>
            <a:r>
              <a:rPr lang="en-US" dirty="0"/>
              <a:t> </a:t>
            </a:r>
            <a:r>
              <a:rPr lang="en-US" dirty="0" err="1"/>
              <a:t>által</a:t>
            </a:r>
            <a:r>
              <a:rPr lang="en-US" dirty="0"/>
              <a:t> </a:t>
            </a:r>
            <a:r>
              <a:rPr lang="en-US" u="sng" dirty="0" err="1"/>
              <a:t>meghatározott</a:t>
            </a:r>
            <a:r>
              <a:rPr lang="en-US" dirty="0"/>
              <a:t> </a:t>
            </a:r>
            <a:r>
              <a:rPr lang="en-US" dirty="0" err="1"/>
              <a:t>árfolyam-ingadozási</a:t>
            </a:r>
            <a:r>
              <a:rPr lang="en-US" dirty="0"/>
              <a:t> </a:t>
            </a:r>
            <a:r>
              <a:rPr lang="en-US" dirty="0" err="1"/>
              <a:t>sáv</a:t>
            </a:r>
            <a:r>
              <a:rPr lang="en-US" dirty="0"/>
              <a:t> </a:t>
            </a:r>
            <a:r>
              <a:rPr lang="en-US" dirty="0" err="1"/>
              <a:t>határértékein</a:t>
            </a:r>
            <a:r>
              <a:rPr lang="en-US" dirty="0"/>
              <a:t> </a:t>
            </a:r>
            <a:r>
              <a:rPr lang="en-US" dirty="0" err="1"/>
              <a:t>belül</a:t>
            </a:r>
            <a:r>
              <a:rPr lang="en-US" dirty="0"/>
              <a:t> </a:t>
            </a:r>
            <a:r>
              <a:rPr lang="en-US" dirty="0" err="1"/>
              <a:t>kell</a:t>
            </a:r>
            <a:r>
              <a:rPr lang="en-US" dirty="0"/>
              <a:t> </a:t>
            </a:r>
            <a:r>
              <a:rPr lang="en-US" dirty="0" err="1"/>
              <a:t>tartani</a:t>
            </a:r>
            <a:r>
              <a:rPr lang="en-US" dirty="0"/>
              <a:t>, </a:t>
            </a:r>
            <a:r>
              <a:rPr lang="en-US" dirty="0" err="1"/>
              <a:t>súlyos</a:t>
            </a:r>
            <a:r>
              <a:rPr lang="en-US" dirty="0"/>
              <a:t> </a:t>
            </a:r>
            <a:r>
              <a:rPr lang="en-US" dirty="0" err="1"/>
              <a:t>feszültségek</a:t>
            </a:r>
            <a:r>
              <a:rPr lang="en-US" dirty="0"/>
              <a:t> </a:t>
            </a:r>
            <a:r>
              <a:rPr lang="en-US" dirty="0" err="1"/>
              <a:t>fellépése</a:t>
            </a:r>
            <a:r>
              <a:rPr lang="en-US" dirty="0"/>
              <a:t> </a:t>
            </a:r>
            <a:r>
              <a:rPr lang="en-US" dirty="0" err="1"/>
              <a:t>nélkül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566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C9362F-6AB8-4D9D-BD2B-2DD68D87F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Alapfogalmak</a:t>
            </a:r>
            <a:r>
              <a:rPr lang="en-US" dirty="0"/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6DBDE7-B5BA-43F7-9932-C3F84C3BD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Valuta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valamely</a:t>
            </a:r>
            <a:r>
              <a:rPr lang="en-US" dirty="0"/>
              <a:t> </a:t>
            </a:r>
            <a:r>
              <a:rPr lang="en-US" dirty="0" err="1"/>
              <a:t>külföldi</a:t>
            </a:r>
            <a:r>
              <a:rPr lang="en-US" dirty="0"/>
              <a:t> </a:t>
            </a:r>
            <a:r>
              <a:rPr lang="en-US" dirty="0" err="1"/>
              <a:t>ország</a:t>
            </a:r>
            <a:r>
              <a:rPr lang="en-US" dirty="0"/>
              <a:t> </a:t>
            </a:r>
            <a:r>
              <a:rPr lang="en-US" dirty="0" err="1"/>
              <a:t>törvényes</a:t>
            </a:r>
            <a:r>
              <a:rPr lang="en-US" dirty="0"/>
              <a:t> </a:t>
            </a:r>
            <a:r>
              <a:rPr lang="en-US" dirty="0" err="1"/>
              <a:t>fizetőeszköze</a:t>
            </a:r>
            <a:r>
              <a:rPr lang="en-US" dirty="0"/>
              <a:t>, </a:t>
            </a:r>
            <a:r>
              <a:rPr lang="en-US" dirty="0" err="1"/>
              <a:t>azaz</a:t>
            </a:r>
            <a:r>
              <a:rPr lang="en-US" dirty="0"/>
              <a:t> </a:t>
            </a:r>
            <a:r>
              <a:rPr lang="en-US" dirty="0" err="1"/>
              <a:t>valamely</a:t>
            </a:r>
            <a:r>
              <a:rPr lang="en-US" dirty="0"/>
              <a:t> </a:t>
            </a:r>
            <a:r>
              <a:rPr lang="en-US" dirty="0" err="1"/>
              <a:t>ország</a:t>
            </a:r>
            <a:r>
              <a:rPr lang="en-US" dirty="0"/>
              <a:t> </a:t>
            </a:r>
            <a:r>
              <a:rPr lang="en-US" dirty="0" err="1"/>
              <a:t>törvényes</a:t>
            </a:r>
            <a:r>
              <a:rPr lang="en-US" dirty="0"/>
              <a:t> </a:t>
            </a:r>
            <a:r>
              <a:rPr lang="en-US" dirty="0" err="1"/>
              <a:t>fizetőezköze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ország</a:t>
            </a:r>
            <a:r>
              <a:rPr lang="en-US" dirty="0"/>
              <a:t> </a:t>
            </a:r>
            <a:r>
              <a:rPr lang="en-US" dirty="0" err="1"/>
              <a:t>fizetési</a:t>
            </a:r>
            <a:r>
              <a:rPr lang="en-US" dirty="0"/>
              <a:t> </a:t>
            </a:r>
            <a:r>
              <a:rPr lang="en-US" dirty="0" err="1"/>
              <a:t>forgalmkában</a:t>
            </a:r>
            <a:r>
              <a:rPr lang="en-US" dirty="0"/>
              <a:t>. </a:t>
            </a:r>
            <a:br>
              <a:rPr lang="en-US" dirty="0"/>
            </a:br>
            <a:r>
              <a:rPr lang="en-US" u="sng" dirty="0" err="1"/>
              <a:t>Megjelenési</a:t>
            </a:r>
            <a:r>
              <a:rPr lang="en-US" u="sng" dirty="0"/>
              <a:t> forma:</a:t>
            </a:r>
            <a:r>
              <a:rPr lang="en-US" dirty="0"/>
              <a:t> </a:t>
            </a:r>
            <a:r>
              <a:rPr lang="en-US" dirty="0" err="1"/>
              <a:t>Készpénz</a:t>
            </a:r>
            <a:r>
              <a:rPr lang="en-US" dirty="0"/>
              <a:t> (</a:t>
            </a:r>
            <a:r>
              <a:rPr lang="en-US" dirty="0" err="1"/>
              <a:t>bankjegyek</a:t>
            </a:r>
            <a:r>
              <a:rPr lang="en-US" dirty="0"/>
              <a:t>, </a:t>
            </a:r>
            <a:r>
              <a:rPr lang="en-US" dirty="0" err="1"/>
              <a:t>érmék</a:t>
            </a:r>
            <a:r>
              <a:rPr lang="en-US" dirty="0"/>
              <a:t>) </a:t>
            </a:r>
          </a:p>
          <a:p>
            <a:r>
              <a:rPr lang="en-US" b="1" dirty="0" err="1"/>
              <a:t>Deviza</a:t>
            </a:r>
            <a:r>
              <a:rPr lang="en-US" b="1" dirty="0"/>
              <a:t>:  </a:t>
            </a:r>
            <a:r>
              <a:rPr lang="en-US" dirty="0" err="1"/>
              <a:t>valamely</a:t>
            </a:r>
            <a:r>
              <a:rPr lang="en-US" dirty="0"/>
              <a:t> </a:t>
            </a:r>
            <a:r>
              <a:rPr lang="en-US" dirty="0" err="1"/>
              <a:t>külföldi</a:t>
            </a:r>
            <a:r>
              <a:rPr lang="en-US" dirty="0"/>
              <a:t> </a:t>
            </a:r>
            <a:r>
              <a:rPr lang="en-US" dirty="0" err="1"/>
              <a:t>ország</a:t>
            </a:r>
            <a:r>
              <a:rPr lang="en-US" dirty="0"/>
              <a:t> </a:t>
            </a:r>
            <a:r>
              <a:rPr lang="en-US" dirty="0" err="1"/>
              <a:t>törvényes</a:t>
            </a:r>
            <a:r>
              <a:rPr lang="en-US" dirty="0"/>
              <a:t> </a:t>
            </a:r>
            <a:r>
              <a:rPr lang="en-US" dirty="0" err="1"/>
              <a:t>fizetőeszközére</a:t>
            </a:r>
            <a:r>
              <a:rPr lang="en-US" dirty="0"/>
              <a:t> </a:t>
            </a:r>
            <a:r>
              <a:rPr lang="en-US" dirty="0" err="1"/>
              <a:t>szóló</a:t>
            </a:r>
            <a:r>
              <a:rPr lang="en-US" dirty="0"/>
              <a:t> </a:t>
            </a:r>
            <a:r>
              <a:rPr lang="en-US" dirty="0" err="1"/>
              <a:t>követelés</a:t>
            </a:r>
            <a:r>
              <a:rPr lang="en-US" dirty="0"/>
              <a:t>. </a:t>
            </a:r>
            <a:br>
              <a:rPr lang="en-US" dirty="0"/>
            </a:br>
            <a:r>
              <a:rPr lang="en-US" u="sng" dirty="0" err="1"/>
              <a:t>Megjelenési</a:t>
            </a:r>
            <a:r>
              <a:rPr lang="en-US" u="sng" dirty="0"/>
              <a:t> forma:</a:t>
            </a:r>
            <a:r>
              <a:rPr lang="en-US" dirty="0"/>
              <a:t> </a:t>
            </a:r>
            <a:r>
              <a:rPr lang="en-US" dirty="0" err="1"/>
              <a:t>bankszámlapénz</a:t>
            </a:r>
            <a:r>
              <a:rPr lang="en-US" dirty="0"/>
              <a:t>, </a:t>
            </a:r>
            <a:r>
              <a:rPr lang="en-US" dirty="0" err="1"/>
              <a:t>csekk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értékpapírok</a:t>
            </a:r>
            <a:endParaRPr lang="en-US" dirty="0"/>
          </a:p>
          <a:p>
            <a:r>
              <a:rPr lang="en-US" b="1" dirty="0" err="1"/>
              <a:t>Árfolyam</a:t>
            </a:r>
            <a:r>
              <a:rPr lang="en-US" b="1" dirty="0"/>
              <a:t>: </a:t>
            </a:r>
            <a:r>
              <a:rPr lang="en-US" dirty="0"/>
              <a:t>a </a:t>
            </a:r>
            <a:r>
              <a:rPr lang="en-US" dirty="0" err="1"/>
              <a:t>valuta</a:t>
            </a:r>
            <a:r>
              <a:rPr lang="en-US" dirty="0"/>
              <a:t>, </a:t>
            </a:r>
            <a:r>
              <a:rPr lang="en-US" dirty="0" err="1"/>
              <a:t>deviza</a:t>
            </a:r>
            <a:r>
              <a:rPr lang="en-US" dirty="0"/>
              <a:t> </a:t>
            </a:r>
            <a:r>
              <a:rPr lang="en-US" dirty="0" err="1"/>
              <a:t>ára</a:t>
            </a:r>
            <a:r>
              <a:rPr lang="en-US" dirty="0"/>
              <a:t>. A </a:t>
            </a:r>
            <a:r>
              <a:rPr lang="en-US" dirty="0" err="1"/>
              <a:t>valuták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devizák</a:t>
            </a:r>
            <a:r>
              <a:rPr lang="en-US" dirty="0"/>
              <a:t> </a:t>
            </a:r>
            <a:r>
              <a:rPr lang="en-US" dirty="0" err="1"/>
              <a:t>pénzpiacon</a:t>
            </a:r>
            <a:r>
              <a:rPr lang="en-US" dirty="0"/>
              <a:t> </a:t>
            </a:r>
            <a:r>
              <a:rPr lang="en-US" dirty="0" err="1"/>
              <a:t>kialakuló</a:t>
            </a:r>
            <a:r>
              <a:rPr lang="en-US" dirty="0"/>
              <a:t> </a:t>
            </a:r>
            <a:r>
              <a:rPr lang="en-US" dirty="0" err="1"/>
              <a:t>értékének</a:t>
            </a:r>
            <a:r>
              <a:rPr lang="en-US" dirty="0"/>
              <a:t> </a:t>
            </a:r>
            <a:r>
              <a:rPr lang="en-US" dirty="0" err="1"/>
              <a:t>közzététele</a:t>
            </a:r>
            <a:r>
              <a:rPr lang="en-US" dirty="0"/>
              <a:t> </a:t>
            </a:r>
            <a:r>
              <a:rPr lang="en-US" dirty="0" err="1"/>
              <a:t>meghatározott</a:t>
            </a:r>
            <a:r>
              <a:rPr lang="en-US" dirty="0"/>
              <a:t> </a:t>
            </a:r>
            <a:r>
              <a:rPr lang="en-US" dirty="0" err="1"/>
              <a:t>formában</a:t>
            </a:r>
            <a:r>
              <a:rPr lang="en-US" dirty="0"/>
              <a:t>. A </a:t>
            </a:r>
            <a:r>
              <a:rPr lang="en-US" dirty="0" err="1"/>
              <a:t>nemzeti</a:t>
            </a:r>
            <a:r>
              <a:rPr lang="en-US" dirty="0"/>
              <a:t> </a:t>
            </a:r>
            <a:r>
              <a:rPr lang="en-US" dirty="0" err="1"/>
              <a:t>pénz</a:t>
            </a:r>
            <a:r>
              <a:rPr lang="en-US" dirty="0"/>
              <a:t> </a:t>
            </a:r>
            <a:r>
              <a:rPr lang="en-US" dirty="0" err="1"/>
              <a:t>csereértéke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499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45492F-E73D-4603-AEAB-C6DEBF211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Hol</a:t>
            </a:r>
            <a:r>
              <a:rPr lang="en-US" dirty="0"/>
              <a:t> </a:t>
            </a:r>
            <a:r>
              <a:rPr lang="en-US" dirty="0" err="1"/>
              <a:t>találkozunk</a:t>
            </a:r>
            <a:r>
              <a:rPr lang="en-US" dirty="0"/>
              <a:t> </a:t>
            </a:r>
            <a:r>
              <a:rPr lang="en-US" dirty="0" err="1"/>
              <a:t>vele</a:t>
            </a:r>
            <a:r>
              <a:rPr lang="en-US" dirty="0"/>
              <a:t>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D6E453-6B53-4F86-B452-0CDE82380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Minden </a:t>
            </a:r>
            <a:r>
              <a:rPr lang="en-US" dirty="0" err="1"/>
              <a:t>ország</a:t>
            </a:r>
            <a:r>
              <a:rPr lang="en-US" dirty="0"/>
              <a:t> </a:t>
            </a:r>
            <a:r>
              <a:rPr lang="en-US" dirty="0" err="1"/>
              <a:t>egyedi</a:t>
            </a:r>
            <a:r>
              <a:rPr lang="en-US" dirty="0"/>
              <a:t> </a:t>
            </a:r>
            <a:r>
              <a:rPr lang="en-US" dirty="0" err="1"/>
              <a:t>fizetőeszközzel</a:t>
            </a:r>
            <a:r>
              <a:rPr lang="en-US" dirty="0"/>
              <a:t> </a:t>
            </a:r>
            <a:r>
              <a:rPr lang="en-US" dirty="0" err="1"/>
              <a:t>rendelkezik</a:t>
            </a:r>
            <a:r>
              <a:rPr lang="en-US" dirty="0"/>
              <a:t>, </a:t>
            </a:r>
            <a:r>
              <a:rPr lang="en-US" dirty="0" err="1"/>
              <a:t>melyeket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országhatárokon</a:t>
            </a:r>
            <a:r>
              <a:rPr lang="en-US" dirty="0"/>
              <a:t> </a:t>
            </a:r>
            <a:r>
              <a:rPr lang="en-US" dirty="0" err="1"/>
              <a:t>belül</a:t>
            </a:r>
            <a:r>
              <a:rPr lang="en-US" dirty="0"/>
              <a:t> </a:t>
            </a:r>
            <a:r>
              <a:rPr lang="en-US" dirty="0" err="1"/>
              <a:t>használhatnak</a:t>
            </a:r>
            <a:r>
              <a:rPr lang="en-US" dirty="0"/>
              <a:t> a </a:t>
            </a:r>
            <a:r>
              <a:rPr lang="en-US" dirty="0" err="1"/>
              <a:t>lakosok</a:t>
            </a:r>
            <a:r>
              <a:rPr lang="en-US" dirty="0"/>
              <a:t>, de </a:t>
            </a:r>
            <a:r>
              <a:rPr lang="en-US" dirty="0" err="1"/>
              <a:t>különböző</a:t>
            </a:r>
            <a:r>
              <a:rPr lang="en-US" dirty="0"/>
              <a:t> </a:t>
            </a:r>
            <a:r>
              <a:rPr lang="en-US" dirty="0" err="1"/>
              <a:t>országok</a:t>
            </a:r>
            <a:r>
              <a:rPr lang="en-US" dirty="0"/>
              <a:t> </a:t>
            </a:r>
            <a:r>
              <a:rPr lang="en-US" dirty="0" err="1"/>
              <a:t>közös</a:t>
            </a:r>
            <a:r>
              <a:rPr lang="en-US" dirty="0"/>
              <a:t> </a:t>
            </a:r>
            <a:r>
              <a:rPr lang="en-US" dirty="0" err="1"/>
              <a:t>megállapodása</a:t>
            </a:r>
            <a:r>
              <a:rPr lang="en-US" dirty="0"/>
              <a:t> </a:t>
            </a:r>
            <a:r>
              <a:rPr lang="en-US" dirty="0" err="1"/>
              <a:t>alapján</a:t>
            </a:r>
            <a:r>
              <a:rPr lang="en-US" dirty="0"/>
              <a:t> </a:t>
            </a:r>
            <a:r>
              <a:rPr lang="en-US" dirty="0" err="1"/>
              <a:t>egy-egy</a:t>
            </a:r>
            <a:r>
              <a:rPr lang="en-US" dirty="0"/>
              <a:t> </a:t>
            </a:r>
            <a:r>
              <a:rPr lang="en-US" dirty="0" err="1"/>
              <a:t>fizetőeszköz</a:t>
            </a:r>
            <a:r>
              <a:rPr lang="en-US" dirty="0"/>
              <a:t> </a:t>
            </a:r>
            <a:r>
              <a:rPr lang="en-US" dirty="0" err="1"/>
              <a:t>több</a:t>
            </a:r>
            <a:r>
              <a:rPr lang="en-US" dirty="0"/>
              <a:t> </a:t>
            </a:r>
            <a:r>
              <a:rPr lang="en-US" dirty="0" err="1"/>
              <a:t>országban</a:t>
            </a:r>
            <a:r>
              <a:rPr lang="en-US" dirty="0"/>
              <a:t> is </a:t>
            </a:r>
            <a:r>
              <a:rPr lang="en-US" dirty="0" err="1"/>
              <a:t>hivatalos</a:t>
            </a:r>
            <a:r>
              <a:rPr lang="en-US" dirty="0"/>
              <a:t> </a:t>
            </a:r>
            <a:r>
              <a:rPr lang="en-US" dirty="0" err="1"/>
              <a:t>lehet</a:t>
            </a:r>
            <a:r>
              <a:rPr lang="en-US" dirty="0"/>
              <a:t>. </a:t>
            </a:r>
          </a:p>
          <a:p>
            <a:r>
              <a:rPr lang="en-US" dirty="0"/>
              <a:t>A </a:t>
            </a:r>
            <a:r>
              <a:rPr lang="en-US" dirty="0" err="1"/>
              <a:t>határokon</a:t>
            </a:r>
            <a:r>
              <a:rPr lang="en-US" dirty="0"/>
              <a:t> </a:t>
            </a:r>
            <a:r>
              <a:rPr lang="en-US" dirty="0" err="1"/>
              <a:t>átnyúló</a:t>
            </a:r>
            <a:r>
              <a:rPr lang="en-US" dirty="0"/>
              <a:t> </a:t>
            </a:r>
            <a:r>
              <a:rPr lang="en-US" dirty="0" err="1"/>
              <a:t>kereskedelmi</a:t>
            </a:r>
            <a:r>
              <a:rPr lang="en-US" dirty="0"/>
              <a:t>, </a:t>
            </a:r>
            <a:r>
              <a:rPr lang="en-US" dirty="0" err="1"/>
              <a:t>termelési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pénzügyi</a:t>
            </a:r>
            <a:r>
              <a:rPr lang="en-US" dirty="0"/>
              <a:t> </a:t>
            </a:r>
            <a:r>
              <a:rPr lang="en-US" dirty="0" err="1"/>
              <a:t>folyamatok</a:t>
            </a:r>
            <a:r>
              <a:rPr lang="en-US" dirty="0"/>
              <a:t> </a:t>
            </a:r>
            <a:r>
              <a:rPr lang="en-US" dirty="0" err="1"/>
              <a:t>során</a:t>
            </a:r>
            <a:r>
              <a:rPr lang="en-US" dirty="0"/>
              <a:t> </a:t>
            </a:r>
            <a:r>
              <a:rPr lang="en-US" dirty="0" err="1"/>
              <a:t>felmerült</a:t>
            </a:r>
            <a:r>
              <a:rPr lang="en-US" dirty="0"/>
              <a:t> a </a:t>
            </a:r>
            <a:r>
              <a:rPr lang="en-US" dirty="0" err="1"/>
              <a:t>felek</a:t>
            </a:r>
            <a:r>
              <a:rPr lang="en-US" dirty="0"/>
              <a:t> </a:t>
            </a:r>
            <a:r>
              <a:rPr lang="en-US" dirty="0" err="1"/>
              <a:t>között</a:t>
            </a:r>
            <a:r>
              <a:rPr lang="en-US" dirty="0"/>
              <a:t>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fizetőeszközeiket</a:t>
            </a:r>
            <a:r>
              <a:rPr lang="en-US" dirty="0"/>
              <a:t> </a:t>
            </a:r>
            <a:r>
              <a:rPr lang="en-US" dirty="0" err="1"/>
              <a:t>átválthassák</a:t>
            </a:r>
            <a:r>
              <a:rPr lang="en-US" dirty="0"/>
              <a:t>. </a:t>
            </a:r>
            <a:r>
              <a:rPr lang="en-US" dirty="0" err="1"/>
              <a:t>Lényegi</a:t>
            </a:r>
            <a:r>
              <a:rPr lang="en-US" dirty="0"/>
              <a:t> </a:t>
            </a:r>
            <a:r>
              <a:rPr lang="en-US" dirty="0" err="1"/>
              <a:t>különbség</a:t>
            </a:r>
            <a:r>
              <a:rPr lang="en-US" dirty="0"/>
              <a:t> a </a:t>
            </a:r>
            <a:r>
              <a:rPr lang="en-US" dirty="0" err="1"/>
              <a:t>deviza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valuta</a:t>
            </a:r>
            <a:r>
              <a:rPr lang="en-US" dirty="0"/>
              <a:t> </a:t>
            </a:r>
            <a:r>
              <a:rPr lang="en-US" dirty="0" err="1"/>
              <a:t>között</a:t>
            </a:r>
            <a:r>
              <a:rPr lang="en-US" dirty="0"/>
              <a:t> </a:t>
            </a:r>
            <a:r>
              <a:rPr lang="en-US" dirty="0" err="1"/>
              <a:t>mindössze</a:t>
            </a:r>
            <a:r>
              <a:rPr lang="en-US" dirty="0"/>
              <a:t> a forma.</a:t>
            </a:r>
          </a:p>
        </p:txBody>
      </p:sp>
    </p:spTree>
    <p:extLst>
      <p:ext uri="{BB962C8B-B14F-4D97-AF65-F5344CB8AC3E}">
        <p14:creationId xmlns:p14="http://schemas.microsoft.com/office/powerpoint/2010/main" val="198066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C8B949-8BEA-480E-B183-905F553DB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Árfolyam</a:t>
            </a:r>
            <a:r>
              <a:rPr lang="en-US" dirty="0"/>
              <a:t> </a:t>
            </a:r>
            <a:r>
              <a:rPr lang="en-US" dirty="0" err="1"/>
              <a:t>értelmezései</a:t>
            </a:r>
            <a:r>
              <a:rPr lang="en-US" dirty="0"/>
              <a:t>, </a:t>
            </a:r>
            <a:r>
              <a:rPr lang="en-US" dirty="0" err="1"/>
              <a:t>csoportosítása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5E9508-5D2D-46F3-ABE6-70E0735B3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Fizetőeszközként</a:t>
            </a:r>
            <a:r>
              <a:rPr lang="en-US" b="1" dirty="0"/>
              <a:t>:</a:t>
            </a:r>
          </a:p>
          <a:p>
            <a:pPr lvl="1"/>
            <a:r>
              <a:rPr lang="en-US" b="1" dirty="0" err="1"/>
              <a:t>Valutaárfolyam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valamely</a:t>
            </a:r>
            <a:r>
              <a:rPr lang="en-US" dirty="0"/>
              <a:t> </a:t>
            </a:r>
            <a:r>
              <a:rPr lang="en-US" dirty="0" err="1"/>
              <a:t>valuta</a:t>
            </a:r>
            <a:r>
              <a:rPr lang="en-US" dirty="0"/>
              <a:t> </a:t>
            </a:r>
            <a:r>
              <a:rPr lang="en-US" dirty="0" err="1"/>
              <a:t>egységének</a:t>
            </a:r>
            <a:r>
              <a:rPr lang="en-US" dirty="0"/>
              <a:t> (1, 100, 1000) </a:t>
            </a:r>
            <a:r>
              <a:rPr lang="en-US" dirty="0" err="1"/>
              <a:t>egy</a:t>
            </a:r>
            <a:r>
              <a:rPr lang="en-US" dirty="0"/>
              <a:t> </a:t>
            </a:r>
            <a:r>
              <a:rPr lang="en-US" dirty="0" err="1"/>
              <a:t>másik</a:t>
            </a:r>
            <a:r>
              <a:rPr lang="en-US" dirty="0"/>
              <a:t> </a:t>
            </a:r>
            <a:r>
              <a:rPr lang="en-US" dirty="0" err="1"/>
              <a:t>ország</a:t>
            </a:r>
            <a:r>
              <a:rPr lang="en-US" dirty="0"/>
              <a:t> </a:t>
            </a:r>
            <a:r>
              <a:rPr lang="en-US" dirty="0" err="1"/>
              <a:t>pénzegységében</a:t>
            </a:r>
            <a:r>
              <a:rPr lang="en-US" dirty="0"/>
              <a:t> </a:t>
            </a:r>
            <a:r>
              <a:rPr lang="en-US" dirty="0" err="1"/>
              <a:t>kifejezett</a:t>
            </a:r>
            <a:r>
              <a:rPr lang="en-US" dirty="0"/>
              <a:t> </a:t>
            </a:r>
            <a:r>
              <a:rPr lang="en-US" dirty="0" err="1"/>
              <a:t>ára</a:t>
            </a:r>
            <a:r>
              <a:rPr lang="en-US" dirty="0"/>
              <a:t>.</a:t>
            </a:r>
          </a:p>
          <a:p>
            <a:pPr lvl="1"/>
            <a:r>
              <a:rPr lang="en-US" b="1" dirty="0" err="1"/>
              <a:t>Devizaárfolyam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egyik</a:t>
            </a:r>
            <a:r>
              <a:rPr lang="en-US" dirty="0"/>
              <a:t> </a:t>
            </a:r>
            <a:r>
              <a:rPr lang="en-US" dirty="0" err="1"/>
              <a:t>pénznemnek</a:t>
            </a:r>
            <a:r>
              <a:rPr lang="en-US" dirty="0"/>
              <a:t> </a:t>
            </a:r>
            <a:r>
              <a:rPr lang="en-US" dirty="0" err="1"/>
              <a:t>egy</a:t>
            </a:r>
            <a:r>
              <a:rPr lang="en-US" dirty="0"/>
              <a:t> </a:t>
            </a:r>
            <a:r>
              <a:rPr lang="en-US" dirty="0" err="1"/>
              <a:t>másik</a:t>
            </a:r>
            <a:r>
              <a:rPr lang="en-US" dirty="0"/>
              <a:t> </a:t>
            </a:r>
            <a:r>
              <a:rPr lang="en-US" dirty="0" err="1"/>
              <a:t>pénznemre</a:t>
            </a:r>
            <a:r>
              <a:rPr lang="en-US" dirty="0"/>
              <a:t> </a:t>
            </a:r>
            <a:r>
              <a:rPr lang="en-US" dirty="0" err="1"/>
              <a:t>való</a:t>
            </a:r>
            <a:r>
              <a:rPr lang="en-US" dirty="0"/>
              <a:t> </a:t>
            </a:r>
            <a:r>
              <a:rPr lang="en-US" dirty="0" err="1"/>
              <a:t>átváltásakor</a:t>
            </a:r>
            <a:r>
              <a:rPr lang="en-US" dirty="0"/>
              <a:t> </a:t>
            </a:r>
            <a:r>
              <a:rPr lang="en-US" dirty="0" err="1"/>
              <a:t>alkalmazott</a:t>
            </a:r>
            <a:r>
              <a:rPr lang="en-US" dirty="0"/>
              <a:t> </a:t>
            </a:r>
            <a:r>
              <a:rPr lang="en-US" dirty="0" err="1"/>
              <a:t>árfolyam</a:t>
            </a:r>
            <a:r>
              <a:rPr lang="en-US" dirty="0"/>
              <a:t> </a:t>
            </a:r>
            <a:r>
              <a:rPr lang="en-US" dirty="0" err="1"/>
              <a:t>olyan</a:t>
            </a:r>
            <a:r>
              <a:rPr lang="en-US" dirty="0"/>
              <a:t> </a:t>
            </a:r>
            <a:r>
              <a:rPr lang="en-US" dirty="0" err="1"/>
              <a:t>esetben</a:t>
            </a:r>
            <a:r>
              <a:rPr lang="en-US" dirty="0"/>
              <a:t> </a:t>
            </a:r>
            <a:r>
              <a:rPr lang="en-US" dirty="0" err="1"/>
              <a:t>amikor</a:t>
            </a:r>
            <a:r>
              <a:rPr lang="en-US" dirty="0"/>
              <a:t> a </a:t>
            </a:r>
            <a:r>
              <a:rPr lang="en-US" dirty="0" err="1"/>
              <a:t>tranzakció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jár</a:t>
            </a:r>
            <a:r>
              <a:rPr lang="en-US" dirty="0"/>
              <a:t> </a:t>
            </a:r>
            <a:r>
              <a:rPr lang="en-US" dirty="0" err="1"/>
              <a:t>kézpénzforgalommal</a:t>
            </a:r>
            <a:r>
              <a:rPr lang="en-US" dirty="0"/>
              <a:t>.</a:t>
            </a:r>
          </a:p>
          <a:p>
            <a:r>
              <a:rPr lang="en-US" b="1" dirty="0"/>
              <a:t>A </a:t>
            </a:r>
            <a:r>
              <a:rPr lang="en-US" b="1" dirty="0" err="1"/>
              <a:t>tranzakcióra</a:t>
            </a:r>
            <a:r>
              <a:rPr lang="en-US" b="1" dirty="0"/>
              <a:t> </a:t>
            </a:r>
            <a:r>
              <a:rPr lang="en-US" b="1" dirty="0" err="1"/>
              <a:t>nézve</a:t>
            </a:r>
            <a:r>
              <a:rPr lang="en-US" b="1" dirty="0"/>
              <a:t>: </a:t>
            </a:r>
          </a:p>
          <a:p>
            <a:pPr lvl="1"/>
            <a:r>
              <a:rPr lang="en-US" b="1" dirty="0" err="1"/>
              <a:t>Vételi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árfolyamjegyző</a:t>
            </a:r>
            <a:r>
              <a:rPr lang="en-US" dirty="0"/>
              <a:t> </a:t>
            </a:r>
            <a:r>
              <a:rPr lang="en-US" dirty="0" err="1"/>
              <a:t>hajlandó</a:t>
            </a:r>
            <a:r>
              <a:rPr lang="en-US" dirty="0"/>
              <a:t> </a:t>
            </a:r>
            <a:r>
              <a:rPr lang="en-US" dirty="0" err="1"/>
              <a:t>megvásárolni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adott</a:t>
            </a:r>
            <a:r>
              <a:rPr lang="en-US" dirty="0"/>
              <a:t> </a:t>
            </a:r>
            <a:r>
              <a:rPr lang="en-US" dirty="0" err="1"/>
              <a:t>külföldi</a:t>
            </a:r>
            <a:r>
              <a:rPr lang="en-US" dirty="0"/>
              <a:t> </a:t>
            </a:r>
            <a:r>
              <a:rPr lang="en-US" dirty="0" err="1"/>
              <a:t>fizetőeszközt</a:t>
            </a:r>
            <a:r>
              <a:rPr lang="en-US" dirty="0"/>
              <a:t>. A </a:t>
            </a:r>
            <a:r>
              <a:rPr lang="en-US" dirty="0" err="1"/>
              <a:t>valuta</a:t>
            </a:r>
            <a:r>
              <a:rPr lang="en-US" dirty="0"/>
              <a:t>, </a:t>
            </a:r>
            <a:r>
              <a:rPr lang="en-US" dirty="0" err="1"/>
              <a:t>deviza</a:t>
            </a:r>
            <a:r>
              <a:rPr lang="en-US" dirty="0"/>
              <a:t> </a:t>
            </a:r>
            <a:r>
              <a:rPr lang="en-US" dirty="0" err="1"/>
              <a:t>vételéért</a:t>
            </a:r>
            <a:r>
              <a:rPr lang="en-US" dirty="0"/>
              <a:t> a </a:t>
            </a:r>
            <a:r>
              <a:rPr lang="en-US" dirty="0" err="1"/>
              <a:t>hitelintézet</a:t>
            </a:r>
            <a:r>
              <a:rPr lang="en-US" dirty="0"/>
              <a:t> </a:t>
            </a:r>
            <a:r>
              <a:rPr lang="en-US" dirty="0" err="1"/>
              <a:t>által</a:t>
            </a:r>
            <a:r>
              <a:rPr lang="en-US" dirty="0"/>
              <a:t> </a:t>
            </a:r>
            <a:r>
              <a:rPr lang="en-US" dirty="0" err="1"/>
              <a:t>kínált</a:t>
            </a:r>
            <a:r>
              <a:rPr lang="en-US" dirty="0"/>
              <a:t> </a:t>
            </a:r>
            <a:r>
              <a:rPr lang="en-US" dirty="0" err="1"/>
              <a:t>ár</a:t>
            </a:r>
            <a:r>
              <a:rPr lang="en-US" dirty="0"/>
              <a:t>.</a:t>
            </a:r>
          </a:p>
          <a:p>
            <a:pPr lvl="1"/>
            <a:r>
              <a:rPr lang="en-US" b="1" dirty="0" err="1"/>
              <a:t>Eladási</a:t>
            </a:r>
            <a:r>
              <a:rPr lang="en-US" b="1" dirty="0"/>
              <a:t>:</a:t>
            </a:r>
            <a:r>
              <a:rPr lang="en-US" dirty="0"/>
              <a:t> Az </a:t>
            </a:r>
            <a:r>
              <a:rPr lang="en-US" dirty="0" err="1"/>
              <a:t>árfolyamjegyző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adott</a:t>
            </a:r>
            <a:r>
              <a:rPr lang="en-US" dirty="0"/>
              <a:t> </a:t>
            </a:r>
            <a:r>
              <a:rPr lang="en-US" dirty="0" err="1"/>
              <a:t>devizát</a:t>
            </a:r>
            <a:r>
              <a:rPr lang="en-US" dirty="0"/>
              <a:t> </a:t>
            </a:r>
            <a:r>
              <a:rPr lang="en-US" dirty="0" err="1"/>
              <a:t>eladni</a:t>
            </a:r>
            <a:r>
              <a:rPr lang="en-US" dirty="0"/>
              <a:t> </a:t>
            </a:r>
            <a:r>
              <a:rPr lang="en-US" dirty="0" err="1"/>
              <a:t>hajlandő</a:t>
            </a:r>
            <a:r>
              <a:rPr lang="en-US" dirty="0"/>
              <a:t>. A </a:t>
            </a:r>
            <a:r>
              <a:rPr lang="en-US" dirty="0" err="1"/>
              <a:t>valuta</a:t>
            </a:r>
            <a:r>
              <a:rPr lang="en-US" dirty="0"/>
              <a:t>, </a:t>
            </a:r>
            <a:r>
              <a:rPr lang="en-US" dirty="0" err="1"/>
              <a:t>deviza</a:t>
            </a:r>
            <a:r>
              <a:rPr lang="en-US" dirty="0"/>
              <a:t> </a:t>
            </a:r>
            <a:r>
              <a:rPr lang="en-US" dirty="0" err="1"/>
              <a:t>eladásáért</a:t>
            </a:r>
            <a:r>
              <a:rPr lang="en-US" dirty="0"/>
              <a:t> a </a:t>
            </a:r>
            <a:r>
              <a:rPr lang="en-US" dirty="0" err="1"/>
              <a:t>hitelintézet</a:t>
            </a:r>
            <a:r>
              <a:rPr lang="en-US" dirty="0"/>
              <a:t> </a:t>
            </a:r>
            <a:r>
              <a:rPr lang="en-US" dirty="0" err="1"/>
              <a:t>által</a:t>
            </a:r>
            <a:r>
              <a:rPr lang="en-US" dirty="0"/>
              <a:t> </a:t>
            </a:r>
            <a:r>
              <a:rPr lang="en-US" dirty="0" err="1"/>
              <a:t>kínált</a:t>
            </a:r>
            <a:r>
              <a:rPr lang="en-US" dirty="0"/>
              <a:t> </a:t>
            </a:r>
            <a:r>
              <a:rPr lang="en-US" dirty="0" err="1"/>
              <a:t>ár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377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29770-B136-48B6-9927-349D77509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Devizakonverzió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255E63-92C8-4BDB-9BA4-E6B21AA48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Egy</a:t>
            </a:r>
            <a:r>
              <a:rPr lang="en-US" dirty="0"/>
              <a:t> </a:t>
            </a:r>
            <a:r>
              <a:rPr lang="en-US" dirty="0" err="1"/>
              <a:t>deviza</a:t>
            </a:r>
            <a:r>
              <a:rPr lang="en-US" dirty="0"/>
              <a:t> </a:t>
            </a:r>
            <a:r>
              <a:rPr lang="en-US" dirty="0" err="1"/>
              <a:t>másik</a:t>
            </a:r>
            <a:r>
              <a:rPr lang="en-US" dirty="0"/>
              <a:t> </a:t>
            </a:r>
            <a:r>
              <a:rPr lang="en-US" dirty="0" err="1"/>
              <a:t>devizára</a:t>
            </a:r>
            <a:r>
              <a:rPr lang="en-US" dirty="0"/>
              <a:t> </a:t>
            </a:r>
            <a:r>
              <a:rPr lang="en-US" dirty="0" err="1"/>
              <a:t>való</a:t>
            </a:r>
            <a:r>
              <a:rPr lang="en-US" dirty="0"/>
              <a:t> </a:t>
            </a:r>
            <a:r>
              <a:rPr lang="en-US" dirty="0" err="1"/>
              <a:t>átváltása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Legtöbbször</a:t>
            </a:r>
            <a:r>
              <a:rPr lang="en-US" dirty="0"/>
              <a:t> </a:t>
            </a:r>
            <a:r>
              <a:rPr lang="en-US" dirty="0" err="1"/>
              <a:t>akkor</a:t>
            </a:r>
            <a:r>
              <a:rPr lang="en-US" dirty="0"/>
              <a:t> </a:t>
            </a:r>
            <a:r>
              <a:rPr lang="en-US" dirty="0" err="1"/>
              <a:t>történik</a:t>
            </a:r>
            <a:r>
              <a:rPr lang="en-US" dirty="0"/>
              <a:t>, ha a </a:t>
            </a:r>
            <a:r>
              <a:rPr lang="en-US" dirty="0" err="1"/>
              <a:t>pénzmozgásban</a:t>
            </a:r>
            <a:r>
              <a:rPr lang="en-US" dirty="0"/>
              <a:t> </a:t>
            </a:r>
            <a:r>
              <a:rPr lang="en-US" dirty="0" err="1"/>
              <a:t>résztvevő</a:t>
            </a:r>
            <a:r>
              <a:rPr lang="en-US" dirty="0"/>
              <a:t> </a:t>
            </a:r>
            <a:r>
              <a:rPr lang="en-US" dirty="0" err="1"/>
              <a:t>két</a:t>
            </a:r>
            <a:r>
              <a:rPr lang="en-US" dirty="0"/>
              <a:t> </a:t>
            </a:r>
            <a:r>
              <a:rPr lang="en-US" dirty="0" err="1"/>
              <a:t>fél</a:t>
            </a:r>
            <a:r>
              <a:rPr lang="en-US" dirty="0"/>
              <a:t> </a:t>
            </a:r>
            <a:r>
              <a:rPr lang="en-US" dirty="0" err="1"/>
              <a:t>számlájának</a:t>
            </a:r>
            <a:r>
              <a:rPr lang="en-US" dirty="0"/>
              <a:t> </a:t>
            </a:r>
            <a:r>
              <a:rPr lang="en-US" dirty="0" err="1"/>
              <a:t>devizaneme</a:t>
            </a:r>
            <a:r>
              <a:rPr lang="en-US" dirty="0"/>
              <a:t> </a:t>
            </a:r>
            <a:r>
              <a:rPr lang="en-US" dirty="0" err="1"/>
              <a:t>különbözik</a:t>
            </a:r>
            <a:r>
              <a:rPr lang="en-US" dirty="0"/>
              <a:t>. </a:t>
            </a:r>
            <a:r>
              <a:rPr lang="en-US" dirty="0" err="1"/>
              <a:t>Ez</a:t>
            </a:r>
            <a:r>
              <a:rPr lang="en-US" dirty="0"/>
              <a:t> </a:t>
            </a:r>
            <a:r>
              <a:rPr lang="en-US" dirty="0" err="1"/>
              <a:t>történhet</a:t>
            </a:r>
            <a:r>
              <a:rPr lang="en-US" dirty="0"/>
              <a:t> mind </a:t>
            </a:r>
            <a:r>
              <a:rPr lang="en-US" dirty="0" err="1"/>
              <a:t>bankok</a:t>
            </a:r>
            <a:r>
              <a:rPr lang="en-US" dirty="0"/>
              <a:t> mind </a:t>
            </a:r>
            <a:r>
              <a:rPr lang="en-US" dirty="0" err="1"/>
              <a:t>magánszemélyek</a:t>
            </a:r>
            <a:r>
              <a:rPr lang="en-US" dirty="0"/>
              <a:t> </a:t>
            </a:r>
            <a:r>
              <a:rPr lang="en-US" dirty="0" err="1"/>
              <a:t>között</a:t>
            </a:r>
            <a:r>
              <a:rPr lang="en-US" dirty="0"/>
              <a:t> </a:t>
            </a:r>
            <a:r>
              <a:rPr lang="en-US" dirty="0" err="1"/>
              <a:t>általában</a:t>
            </a:r>
            <a:r>
              <a:rPr lang="en-US" dirty="0"/>
              <a:t> </a:t>
            </a:r>
            <a:r>
              <a:rPr lang="en-US" dirty="0" err="1"/>
              <a:t>nemzetközi</a:t>
            </a:r>
            <a:r>
              <a:rPr lang="en-US" dirty="0"/>
              <a:t> </a:t>
            </a:r>
            <a:r>
              <a:rPr lang="en-US" dirty="0" err="1"/>
              <a:t>pénzmozgás</a:t>
            </a:r>
            <a:r>
              <a:rPr lang="en-US" dirty="0"/>
              <a:t> </a:t>
            </a:r>
            <a:r>
              <a:rPr lang="en-US" dirty="0" err="1"/>
              <a:t>során</a:t>
            </a:r>
            <a:r>
              <a:rPr lang="en-US" dirty="0"/>
              <a:t>, de </a:t>
            </a:r>
            <a:r>
              <a:rPr lang="en-US" dirty="0" err="1"/>
              <a:t>akár</a:t>
            </a:r>
            <a:r>
              <a:rPr lang="en-US" dirty="0"/>
              <a:t> </a:t>
            </a:r>
            <a:r>
              <a:rPr lang="en-US" dirty="0" err="1"/>
              <a:t>egy</a:t>
            </a:r>
            <a:r>
              <a:rPr lang="en-US" dirty="0"/>
              <a:t> </a:t>
            </a:r>
            <a:r>
              <a:rPr lang="en-US" dirty="0" err="1"/>
              <a:t>adott</a:t>
            </a:r>
            <a:r>
              <a:rPr lang="en-US" dirty="0"/>
              <a:t> </a:t>
            </a:r>
            <a:r>
              <a:rPr lang="en-US" dirty="0" err="1"/>
              <a:t>nemzetközi</a:t>
            </a:r>
            <a:r>
              <a:rPr lang="en-US" dirty="0"/>
              <a:t> </a:t>
            </a:r>
            <a:r>
              <a:rPr lang="en-US" dirty="0" err="1"/>
              <a:t>bankon</a:t>
            </a:r>
            <a:r>
              <a:rPr lang="en-US" dirty="0"/>
              <a:t> </a:t>
            </a:r>
            <a:r>
              <a:rPr lang="en-US" dirty="0" err="1"/>
              <a:t>belül</a:t>
            </a:r>
            <a:r>
              <a:rPr lang="en-US" dirty="0"/>
              <a:t> is, ha </a:t>
            </a:r>
            <a:r>
              <a:rPr lang="en-US" dirty="0" err="1"/>
              <a:t>több</a:t>
            </a:r>
            <a:r>
              <a:rPr lang="en-US" dirty="0"/>
              <a:t>, </a:t>
            </a:r>
            <a:r>
              <a:rPr lang="en-US" dirty="0" err="1"/>
              <a:t>különböző</a:t>
            </a:r>
            <a:r>
              <a:rPr lang="en-US" dirty="0"/>
              <a:t> </a:t>
            </a:r>
            <a:r>
              <a:rPr lang="en-US" dirty="0" err="1"/>
              <a:t>devizanemű</a:t>
            </a:r>
            <a:r>
              <a:rPr lang="en-US" dirty="0"/>
              <a:t> </a:t>
            </a:r>
            <a:r>
              <a:rPr lang="en-US" dirty="0" err="1"/>
              <a:t>számlánk</a:t>
            </a:r>
            <a:r>
              <a:rPr lang="en-US" dirty="0"/>
              <a:t> van.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 err="1"/>
              <a:t>Konvertibilitás</a:t>
            </a:r>
            <a:r>
              <a:rPr lang="en-US" b="1" dirty="0"/>
              <a:t>:</a:t>
            </a:r>
            <a:r>
              <a:rPr lang="en-US" dirty="0"/>
              <a:t> A </a:t>
            </a:r>
            <a:r>
              <a:rPr lang="en-US" dirty="0" err="1"/>
              <a:t>valutának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a </a:t>
            </a:r>
            <a:r>
              <a:rPr lang="en-US" dirty="0" err="1"/>
              <a:t>tulajdonsága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szabadon</a:t>
            </a:r>
            <a:r>
              <a:rPr lang="en-US" dirty="0"/>
              <a:t> </a:t>
            </a:r>
            <a:r>
              <a:rPr lang="en-US" dirty="0" err="1"/>
              <a:t>átváltható</a:t>
            </a:r>
            <a:r>
              <a:rPr lang="en-US" dirty="0"/>
              <a:t> </a:t>
            </a:r>
            <a:r>
              <a:rPr lang="en-US" dirty="0" err="1"/>
              <a:t>másik</a:t>
            </a:r>
            <a:r>
              <a:rPr lang="en-US" dirty="0"/>
              <a:t> </a:t>
            </a:r>
            <a:r>
              <a:rPr lang="en-US" dirty="0" err="1"/>
              <a:t>pénznemre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Feltételei</a:t>
            </a:r>
            <a:r>
              <a:rPr lang="en-US" dirty="0"/>
              <a:t>:</a:t>
            </a:r>
          </a:p>
          <a:p>
            <a:pPr lvl="2"/>
            <a:r>
              <a:rPr lang="en-US" u="sng" dirty="0" err="1"/>
              <a:t>Monetáris</a:t>
            </a:r>
            <a:r>
              <a:rPr lang="en-US" u="sng" dirty="0"/>
              <a:t> </a:t>
            </a:r>
            <a:r>
              <a:rPr lang="en-US" u="sng" dirty="0" err="1"/>
              <a:t>tartalék</a:t>
            </a:r>
            <a:endParaRPr lang="en-US" u="sng" dirty="0"/>
          </a:p>
          <a:p>
            <a:pPr lvl="2"/>
            <a:r>
              <a:rPr lang="en-US" u="sng" dirty="0" err="1"/>
              <a:t>Liberális</a:t>
            </a:r>
            <a:r>
              <a:rPr lang="en-US" u="sng" dirty="0"/>
              <a:t> </a:t>
            </a:r>
            <a:r>
              <a:rPr lang="en-US" u="sng" dirty="0" err="1"/>
              <a:t>gazdaságpolitika</a:t>
            </a:r>
            <a:endParaRPr lang="en-US" u="sng" dirty="0"/>
          </a:p>
          <a:p>
            <a:pPr lvl="2"/>
            <a:r>
              <a:rPr lang="en-US" u="sng" dirty="0" err="1"/>
              <a:t>piacgazdaság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7948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930133-F18F-4C5A-9F14-624D2FE3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Fokozatai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B72C69-E585-4DC0-8752-C51A985FA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/>
              <a:t>Jegybanki</a:t>
            </a:r>
            <a:r>
              <a:rPr lang="en-US" u="sng" dirty="0"/>
              <a:t> </a:t>
            </a:r>
            <a:r>
              <a:rPr lang="en-US" u="sng" dirty="0" err="1"/>
              <a:t>szint</a:t>
            </a:r>
            <a:r>
              <a:rPr lang="hu-HU" u="sng" dirty="0"/>
              <a:t>ű</a:t>
            </a:r>
            <a:r>
              <a:rPr lang="en-US" u="sng" dirty="0"/>
              <a:t>:</a:t>
            </a:r>
            <a:r>
              <a:rPr lang="en-US" dirty="0"/>
              <a:t> </a:t>
            </a:r>
            <a:r>
              <a:rPr lang="en-US" dirty="0" err="1"/>
              <a:t>átváltásra</a:t>
            </a:r>
            <a:r>
              <a:rPr lang="en-US" dirty="0"/>
              <a:t> </a:t>
            </a:r>
            <a:r>
              <a:rPr lang="en-US" dirty="0" err="1"/>
              <a:t>csak</a:t>
            </a:r>
            <a:r>
              <a:rPr lang="en-US" dirty="0"/>
              <a:t> a </a:t>
            </a:r>
            <a:r>
              <a:rPr lang="en-US" dirty="0" err="1"/>
              <a:t>jegybank</a:t>
            </a:r>
            <a:r>
              <a:rPr lang="en-US" dirty="0"/>
              <a:t> </a:t>
            </a:r>
            <a:r>
              <a:rPr lang="en-US" dirty="0" err="1"/>
              <a:t>jogosult</a:t>
            </a:r>
            <a:endParaRPr lang="en-US" dirty="0"/>
          </a:p>
          <a:p>
            <a:r>
              <a:rPr lang="en-US" u="sng" dirty="0" err="1"/>
              <a:t>Külső</a:t>
            </a:r>
            <a:r>
              <a:rPr lang="en-US" u="sng" dirty="0"/>
              <a:t> </a:t>
            </a:r>
            <a:r>
              <a:rPr lang="en-US" u="sng" dirty="0" err="1"/>
              <a:t>konvertibilitás</a:t>
            </a:r>
            <a:r>
              <a:rPr lang="en-US" u="sng" dirty="0"/>
              <a:t>: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átválthatóság</a:t>
            </a:r>
            <a:r>
              <a:rPr lang="en-US" dirty="0"/>
              <a:t> </a:t>
            </a:r>
            <a:r>
              <a:rPr lang="en-US" dirty="0" err="1"/>
              <a:t>csak</a:t>
            </a:r>
            <a:r>
              <a:rPr lang="en-US" dirty="0"/>
              <a:t> a </a:t>
            </a:r>
            <a:r>
              <a:rPr lang="en-US" dirty="0" err="1"/>
              <a:t>devizakülföldiekre</a:t>
            </a:r>
            <a:r>
              <a:rPr lang="en-US" dirty="0"/>
              <a:t> </a:t>
            </a:r>
            <a:r>
              <a:rPr lang="en-US" dirty="0" err="1"/>
              <a:t>vonatkozik</a:t>
            </a:r>
            <a:endParaRPr lang="en-US" dirty="0"/>
          </a:p>
          <a:p>
            <a:r>
              <a:rPr lang="en-US" u="sng" dirty="0" err="1"/>
              <a:t>Belső</a:t>
            </a:r>
            <a:r>
              <a:rPr lang="en-US" u="sng" dirty="0"/>
              <a:t> </a:t>
            </a:r>
            <a:r>
              <a:rPr lang="en-US" u="sng" dirty="0" err="1"/>
              <a:t>konvertibilitás</a:t>
            </a:r>
            <a:r>
              <a:rPr lang="en-US" u="sng" dirty="0"/>
              <a:t>: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átváltásra</a:t>
            </a:r>
            <a:r>
              <a:rPr lang="en-US" dirty="0"/>
              <a:t> a </a:t>
            </a:r>
            <a:r>
              <a:rPr lang="en-US" dirty="0" err="1"/>
              <a:t>belföldiek</a:t>
            </a:r>
            <a:r>
              <a:rPr lang="en-US" dirty="0"/>
              <a:t> is </a:t>
            </a:r>
            <a:r>
              <a:rPr lang="en-US" dirty="0" err="1"/>
              <a:t>jogosultak</a:t>
            </a:r>
            <a:endParaRPr lang="en-US" dirty="0"/>
          </a:p>
          <a:p>
            <a:r>
              <a:rPr lang="en-US" u="sng" dirty="0"/>
              <a:t>De facto: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átváltáshoz</a:t>
            </a:r>
            <a:r>
              <a:rPr lang="en-US" dirty="0"/>
              <a:t> </a:t>
            </a:r>
            <a:r>
              <a:rPr lang="en-US" dirty="0" err="1"/>
              <a:t>engedély</a:t>
            </a:r>
            <a:r>
              <a:rPr lang="en-US" dirty="0"/>
              <a:t> </a:t>
            </a:r>
            <a:r>
              <a:rPr lang="en-US" dirty="0" err="1"/>
              <a:t>kell</a:t>
            </a:r>
            <a:r>
              <a:rPr lang="en-US" dirty="0"/>
              <a:t>, de </a:t>
            </a:r>
            <a:r>
              <a:rPr lang="en-US" dirty="0" err="1"/>
              <a:t>azt</a:t>
            </a:r>
            <a:r>
              <a:rPr lang="en-US" dirty="0"/>
              <a:t> </a:t>
            </a:r>
            <a:r>
              <a:rPr lang="en-US" dirty="0" err="1"/>
              <a:t>kötöttség</a:t>
            </a:r>
            <a:r>
              <a:rPr lang="en-US" dirty="0"/>
              <a:t> </a:t>
            </a:r>
            <a:r>
              <a:rPr lang="en-US" dirty="0" err="1"/>
              <a:t>nélkül</a:t>
            </a:r>
            <a:r>
              <a:rPr lang="en-US" dirty="0"/>
              <a:t> </a:t>
            </a:r>
            <a:r>
              <a:rPr lang="en-US" dirty="0" err="1"/>
              <a:t>megadják</a:t>
            </a:r>
            <a:endParaRPr lang="en-US" dirty="0"/>
          </a:p>
          <a:p>
            <a:r>
              <a:rPr lang="en-US" u="sng" dirty="0"/>
              <a:t>De jure: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kell</a:t>
            </a:r>
            <a:r>
              <a:rPr lang="en-US" dirty="0"/>
              <a:t> </a:t>
            </a:r>
            <a:r>
              <a:rPr lang="en-US" dirty="0" err="1"/>
              <a:t>hozzá</a:t>
            </a:r>
            <a:r>
              <a:rPr lang="en-US" dirty="0"/>
              <a:t> </a:t>
            </a:r>
            <a:r>
              <a:rPr lang="en-US" dirty="0" err="1"/>
              <a:t>engedély</a:t>
            </a:r>
            <a:endParaRPr lang="en-US" dirty="0"/>
          </a:p>
          <a:p>
            <a:r>
              <a:rPr lang="en-US" u="sng" dirty="0" err="1"/>
              <a:t>Korlátozott</a:t>
            </a:r>
            <a:r>
              <a:rPr lang="en-US" u="sng" dirty="0"/>
              <a:t> </a:t>
            </a:r>
            <a:r>
              <a:rPr lang="en-US" u="sng" dirty="0" err="1"/>
              <a:t>konvertibilitás</a:t>
            </a:r>
            <a:r>
              <a:rPr lang="en-US" u="sng" dirty="0"/>
              <a:t>: </a:t>
            </a:r>
            <a:r>
              <a:rPr lang="en-US" dirty="0" err="1"/>
              <a:t>csak</a:t>
            </a:r>
            <a:r>
              <a:rPr lang="en-US" dirty="0"/>
              <a:t> a </a:t>
            </a:r>
            <a:r>
              <a:rPr lang="en-US" dirty="0" err="1"/>
              <a:t>fizetési</a:t>
            </a:r>
            <a:r>
              <a:rPr lang="en-US" dirty="0"/>
              <a:t> </a:t>
            </a:r>
            <a:r>
              <a:rPr lang="en-US" dirty="0" err="1"/>
              <a:t>mérleg</a:t>
            </a:r>
            <a:r>
              <a:rPr lang="en-US" dirty="0"/>
              <a:t> </a:t>
            </a:r>
            <a:r>
              <a:rPr lang="en-US" dirty="0" err="1"/>
              <a:t>folyó</a:t>
            </a:r>
            <a:r>
              <a:rPr lang="en-US" dirty="0"/>
              <a:t> </a:t>
            </a:r>
            <a:r>
              <a:rPr lang="en-US" dirty="0" err="1"/>
              <a:t>tételeire</a:t>
            </a:r>
            <a:r>
              <a:rPr lang="en-US" dirty="0"/>
              <a:t> </a:t>
            </a:r>
            <a:r>
              <a:rPr lang="en-US" dirty="0" err="1"/>
              <a:t>terjed</a:t>
            </a:r>
            <a:r>
              <a:rPr lang="en-US" dirty="0"/>
              <a:t> </a:t>
            </a:r>
            <a:r>
              <a:rPr lang="en-US" dirty="0" err="1"/>
              <a:t>ki</a:t>
            </a:r>
            <a:endParaRPr lang="en-US" dirty="0"/>
          </a:p>
          <a:p>
            <a:r>
              <a:rPr lang="en-US" u="sng" dirty="0" err="1"/>
              <a:t>Teljes</a:t>
            </a:r>
            <a:r>
              <a:rPr lang="en-US" u="sng" dirty="0"/>
              <a:t>:</a:t>
            </a:r>
            <a:r>
              <a:rPr lang="en-US" dirty="0"/>
              <a:t> </a:t>
            </a:r>
            <a:r>
              <a:rPr lang="en-US" dirty="0" err="1"/>
              <a:t>Nemzetközileg</a:t>
            </a:r>
            <a:r>
              <a:rPr lang="en-US" dirty="0"/>
              <a:t> </a:t>
            </a:r>
            <a:r>
              <a:rPr lang="en-US" dirty="0" err="1"/>
              <a:t>mindenki</a:t>
            </a:r>
            <a:r>
              <a:rPr lang="en-US" dirty="0"/>
              <a:t> </a:t>
            </a:r>
            <a:r>
              <a:rPr lang="en-US" dirty="0" err="1"/>
              <a:t>megteheti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46846B-13BD-421A-BEF5-EA045B341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Árfolyamfajták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0614CF-7D4B-4C3F-A47E-F760896DA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</a:t>
            </a:r>
            <a:r>
              <a:rPr lang="en-US" dirty="0" err="1"/>
              <a:t>árfolyam</a:t>
            </a:r>
            <a:r>
              <a:rPr lang="en-US" dirty="0"/>
              <a:t>: </a:t>
            </a:r>
            <a:r>
              <a:rPr lang="en-US" dirty="0" err="1"/>
              <a:t>Ezen</a:t>
            </a:r>
            <a:r>
              <a:rPr lang="en-US" dirty="0"/>
              <a:t> </a:t>
            </a:r>
            <a:r>
              <a:rPr lang="en-US" dirty="0" err="1"/>
              <a:t>árfolyam</a:t>
            </a:r>
            <a:r>
              <a:rPr lang="en-US" dirty="0"/>
              <a:t> </a:t>
            </a:r>
            <a:r>
              <a:rPr lang="en-US" dirty="0" err="1"/>
              <a:t>esetén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árfolyamok</a:t>
            </a:r>
            <a:r>
              <a:rPr lang="en-US" dirty="0"/>
              <a:t> </a:t>
            </a:r>
            <a:r>
              <a:rPr lang="en-US" dirty="0" err="1"/>
              <a:t>sz</a:t>
            </a:r>
            <a:r>
              <a:rPr lang="hu-HU" dirty="0"/>
              <a:t>ű</a:t>
            </a:r>
            <a:r>
              <a:rPr lang="en-US" dirty="0"/>
              <a:t>k </a:t>
            </a:r>
            <a:r>
              <a:rPr lang="en-US" dirty="0" err="1"/>
              <a:t>átváltási</a:t>
            </a:r>
            <a:r>
              <a:rPr lang="en-US" dirty="0"/>
              <a:t> </a:t>
            </a:r>
            <a:r>
              <a:rPr lang="en-US" dirty="0" err="1"/>
              <a:t>arányban</a:t>
            </a:r>
            <a:r>
              <a:rPr lang="en-US" dirty="0"/>
              <a:t> </a:t>
            </a:r>
            <a:r>
              <a:rPr lang="en-US" dirty="0" err="1"/>
              <a:t>mozoghatnak</a:t>
            </a:r>
            <a:r>
              <a:rPr lang="en-US" dirty="0"/>
              <a:t>, </a:t>
            </a:r>
            <a:r>
              <a:rPr lang="en-US" dirty="0" err="1"/>
              <a:t>amit</a:t>
            </a:r>
            <a:r>
              <a:rPr lang="en-US" dirty="0"/>
              <a:t> </a:t>
            </a:r>
            <a:r>
              <a:rPr lang="en-US" dirty="0" err="1"/>
              <a:t>állami</a:t>
            </a:r>
            <a:r>
              <a:rPr lang="en-US" dirty="0"/>
              <a:t> </a:t>
            </a:r>
            <a:r>
              <a:rPr lang="en-US" dirty="0" err="1"/>
              <a:t>beavatkozással</a:t>
            </a:r>
            <a:r>
              <a:rPr lang="en-US" dirty="0"/>
              <a:t> </a:t>
            </a:r>
            <a:r>
              <a:rPr lang="en-US" dirty="0" err="1"/>
              <a:t>érnek</a:t>
            </a:r>
            <a:r>
              <a:rPr lang="en-US" dirty="0"/>
              <a:t> el.</a:t>
            </a:r>
          </a:p>
          <a:p>
            <a:r>
              <a:rPr lang="en-US" dirty="0" err="1"/>
              <a:t>Kötött</a:t>
            </a:r>
            <a:r>
              <a:rPr lang="en-US" dirty="0"/>
              <a:t> </a:t>
            </a:r>
            <a:r>
              <a:rPr lang="en-US" dirty="0" err="1"/>
              <a:t>árfolyam</a:t>
            </a:r>
            <a:r>
              <a:rPr lang="en-US" dirty="0"/>
              <a:t>: </a:t>
            </a:r>
            <a:r>
              <a:rPr lang="en-US" dirty="0" err="1"/>
              <a:t>Hatóságilag</a:t>
            </a:r>
            <a:r>
              <a:rPr lang="en-US" dirty="0"/>
              <a:t> </a:t>
            </a:r>
            <a:r>
              <a:rPr lang="en-US" dirty="0" err="1"/>
              <a:t>rögzítik</a:t>
            </a:r>
            <a:r>
              <a:rPr lang="en-US" dirty="0"/>
              <a:t> a </a:t>
            </a:r>
            <a:r>
              <a:rPr lang="en-US" dirty="0" err="1"/>
              <a:t>valuták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devizák</a:t>
            </a:r>
            <a:r>
              <a:rPr lang="en-US" dirty="0"/>
              <a:t> </a:t>
            </a:r>
            <a:r>
              <a:rPr lang="en-US" dirty="0" err="1"/>
              <a:t>árfolyamát</a:t>
            </a:r>
            <a:r>
              <a:rPr lang="en-US" dirty="0"/>
              <a:t>, </a:t>
            </a:r>
            <a:r>
              <a:rPr lang="en-US" dirty="0" err="1"/>
              <a:t>így</a:t>
            </a:r>
            <a:r>
              <a:rPr lang="en-US" dirty="0"/>
              <a:t> </a:t>
            </a:r>
            <a:r>
              <a:rPr lang="en-US" dirty="0" err="1"/>
              <a:t>kizárják</a:t>
            </a:r>
            <a:r>
              <a:rPr lang="en-US" dirty="0"/>
              <a:t> a </a:t>
            </a:r>
            <a:r>
              <a:rPr lang="en-US" dirty="0" err="1"/>
              <a:t>kereslet</a:t>
            </a:r>
            <a:r>
              <a:rPr lang="en-US" dirty="0"/>
              <a:t>/</a:t>
            </a:r>
            <a:r>
              <a:rPr lang="en-US" dirty="0" err="1"/>
              <a:t>kínálat</a:t>
            </a:r>
            <a:r>
              <a:rPr lang="en-US" dirty="0"/>
              <a:t> </a:t>
            </a:r>
            <a:r>
              <a:rPr lang="en-US" dirty="0" err="1"/>
              <a:t>tényezőjét</a:t>
            </a:r>
            <a:endParaRPr lang="en-US" dirty="0"/>
          </a:p>
          <a:p>
            <a:r>
              <a:rPr lang="en-US" dirty="0" err="1"/>
              <a:t>Flexibilis</a:t>
            </a:r>
            <a:r>
              <a:rPr lang="en-US" dirty="0"/>
              <a:t> </a:t>
            </a:r>
            <a:r>
              <a:rPr lang="en-US" dirty="0" err="1"/>
              <a:t>árfolyam</a:t>
            </a:r>
            <a:r>
              <a:rPr lang="en-US" dirty="0"/>
              <a:t>: a </a:t>
            </a:r>
            <a:r>
              <a:rPr lang="en-US" dirty="0" err="1"/>
              <a:t>kereslet</a:t>
            </a:r>
            <a:r>
              <a:rPr lang="en-US" dirty="0"/>
              <a:t>/</a:t>
            </a:r>
            <a:r>
              <a:rPr lang="en-US" dirty="0" err="1"/>
              <a:t>kínálat</a:t>
            </a:r>
            <a:r>
              <a:rPr lang="en-US" dirty="0"/>
              <a:t> </a:t>
            </a:r>
            <a:r>
              <a:rPr lang="en-US" dirty="0" err="1"/>
              <a:t>elve</a:t>
            </a:r>
            <a:r>
              <a:rPr lang="en-US" dirty="0"/>
              <a:t> </a:t>
            </a:r>
            <a:r>
              <a:rPr lang="en-US" dirty="0" err="1"/>
              <a:t>alapján</a:t>
            </a:r>
            <a:r>
              <a:rPr lang="en-US" dirty="0"/>
              <a:t> </a:t>
            </a:r>
            <a:r>
              <a:rPr lang="en-US" dirty="0" err="1"/>
              <a:t>működik</a:t>
            </a:r>
            <a:r>
              <a:rPr lang="en-US" dirty="0"/>
              <a:t>,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állam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avatkozhat</a:t>
            </a:r>
            <a:r>
              <a:rPr lang="en-US" dirty="0"/>
              <a:t> be.</a:t>
            </a:r>
          </a:p>
        </p:txBody>
      </p:sp>
    </p:spTree>
    <p:extLst>
      <p:ext uri="{BB962C8B-B14F-4D97-AF65-F5344CB8AC3E}">
        <p14:creationId xmlns:p14="http://schemas.microsoft.com/office/powerpoint/2010/main" val="1533464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E4BF57-CC4B-431F-B0B8-06A9912C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Forintárfolyam</a:t>
            </a:r>
            <a:r>
              <a:rPr lang="en-US" dirty="0"/>
              <a:t> </a:t>
            </a:r>
            <a:r>
              <a:rPr lang="en-US" dirty="0" err="1"/>
              <a:t>alakulása</a:t>
            </a:r>
            <a:r>
              <a:rPr lang="en-US" dirty="0"/>
              <a:t>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07E35EE-F37F-46FE-9819-CF13C83BB6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679" y="1912477"/>
            <a:ext cx="7130641" cy="4779795"/>
          </a:xfrm>
        </p:spPr>
      </p:pic>
    </p:spTree>
    <p:extLst>
      <p:ext uri="{BB962C8B-B14F-4D97-AF65-F5344CB8AC3E}">
        <p14:creationId xmlns:p14="http://schemas.microsoft.com/office/powerpoint/2010/main" val="2903410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7D8EE1-1A64-4CBF-B994-A2269B36F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Fel</a:t>
            </a:r>
            <a:r>
              <a:rPr lang="en-US" dirty="0"/>
              <a:t>- / </a:t>
            </a:r>
            <a:r>
              <a:rPr lang="en-US" dirty="0" err="1"/>
              <a:t>leértékel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Fel</a:t>
            </a:r>
            <a:r>
              <a:rPr lang="en-US" dirty="0"/>
              <a:t>- / </a:t>
            </a:r>
            <a:r>
              <a:rPr lang="en-US" dirty="0" err="1"/>
              <a:t>leértékelődés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ACCDD2-BF35-4E8F-AF7E-B59C58EA2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Fel</a:t>
            </a:r>
            <a:r>
              <a:rPr lang="en-US" dirty="0"/>
              <a:t>- / </a:t>
            </a:r>
            <a:r>
              <a:rPr lang="en-US" dirty="0" err="1"/>
              <a:t>leértékelés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 err="1"/>
              <a:t>valuta</a:t>
            </a:r>
            <a:r>
              <a:rPr lang="en-US" dirty="0"/>
              <a:t>, </a:t>
            </a:r>
            <a:r>
              <a:rPr lang="en-US" dirty="0" err="1"/>
              <a:t>deviza</a:t>
            </a:r>
            <a:r>
              <a:rPr lang="en-US" dirty="0"/>
              <a:t> </a:t>
            </a:r>
            <a:r>
              <a:rPr lang="en-US" dirty="0" err="1"/>
              <a:t>hivatalosan</a:t>
            </a:r>
            <a:r>
              <a:rPr lang="en-US" dirty="0"/>
              <a:t> </a:t>
            </a:r>
            <a:r>
              <a:rPr lang="en-US" dirty="0" err="1"/>
              <a:t>bejelentett</a:t>
            </a:r>
            <a:r>
              <a:rPr lang="en-US" dirty="0"/>
              <a:t> </a:t>
            </a:r>
            <a:r>
              <a:rPr lang="en-US" dirty="0" err="1"/>
              <a:t>központi</a:t>
            </a:r>
            <a:r>
              <a:rPr lang="en-US" dirty="0"/>
              <a:t> </a:t>
            </a:r>
            <a:r>
              <a:rPr lang="en-US" dirty="0" err="1"/>
              <a:t>döntés</a:t>
            </a:r>
            <a:r>
              <a:rPr lang="en-US" dirty="0"/>
              <a:t> </a:t>
            </a:r>
            <a:r>
              <a:rPr lang="en-US" dirty="0" err="1"/>
              <a:t>alapján</a:t>
            </a:r>
            <a:r>
              <a:rPr lang="en-US" dirty="0"/>
              <a:t> </a:t>
            </a:r>
            <a:r>
              <a:rPr lang="en-US" dirty="0" err="1"/>
              <a:t>megvalósított</a:t>
            </a:r>
            <a:r>
              <a:rPr lang="en-US" dirty="0"/>
              <a:t>, </a:t>
            </a:r>
            <a:r>
              <a:rPr lang="en-US" dirty="0" err="1"/>
              <a:t>tudatos</a:t>
            </a:r>
            <a:r>
              <a:rPr lang="en-US" dirty="0"/>
              <a:t>, a </a:t>
            </a:r>
            <a:r>
              <a:rPr lang="en-US" dirty="0" err="1"/>
              <a:t>gazdasági</a:t>
            </a:r>
            <a:r>
              <a:rPr lang="en-US" dirty="0"/>
              <a:t> </a:t>
            </a:r>
            <a:r>
              <a:rPr lang="en-US" dirty="0" err="1"/>
              <a:t>feltételekhez</a:t>
            </a:r>
            <a:r>
              <a:rPr lang="en-US" dirty="0"/>
              <a:t> </a:t>
            </a:r>
            <a:r>
              <a:rPr lang="en-US" dirty="0" err="1"/>
              <a:t>igazodó</a:t>
            </a:r>
            <a:r>
              <a:rPr lang="en-US" dirty="0"/>
              <a:t> </a:t>
            </a:r>
            <a:r>
              <a:rPr lang="en-US" dirty="0" err="1"/>
              <a:t>értékváltoztatása</a:t>
            </a:r>
            <a:r>
              <a:rPr lang="en-US" dirty="0"/>
              <a:t>.</a:t>
            </a:r>
          </a:p>
          <a:p>
            <a:r>
              <a:rPr lang="en-US" dirty="0" err="1"/>
              <a:t>Fel</a:t>
            </a:r>
            <a:r>
              <a:rPr lang="en-US" dirty="0"/>
              <a:t>- / </a:t>
            </a:r>
            <a:r>
              <a:rPr lang="en-US" dirty="0" err="1"/>
              <a:t>leértékelődés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Piaci</a:t>
            </a:r>
            <a:r>
              <a:rPr lang="en-US" dirty="0"/>
              <a:t> </a:t>
            </a:r>
            <a:r>
              <a:rPr lang="en-US" dirty="0" err="1"/>
              <a:t>kategória</a:t>
            </a:r>
            <a:r>
              <a:rPr lang="en-US" dirty="0"/>
              <a:t>, </a:t>
            </a:r>
            <a:r>
              <a:rPr lang="en-US" dirty="0" err="1"/>
              <a:t>strukturális</a:t>
            </a:r>
            <a:r>
              <a:rPr lang="en-US" dirty="0"/>
              <a:t> </a:t>
            </a:r>
            <a:r>
              <a:rPr lang="en-US" dirty="0" err="1"/>
              <a:t>értékváltozás</a:t>
            </a:r>
            <a:r>
              <a:rPr lang="en-US" dirty="0"/>
              <a:t> </a:t>
            </a:r>
            <a:r>
              <a:rPr lang="en-US" dirty="0" err="1"/>
              <a:t>amely</a:t>
            </a:r>
            <a:r>
              <a:rPr lang="en-US" dirty="0"/>
              <a:t> a </a:t>
            </a:r>
            <a:r>
              <a:rPr lang="en-US" dirty="0" err="1"/>
              <a:t>termékszerkezet</a:t>
            </a:r>
            <a:r>
              <a:rPr lang="en-US" dirty="0"/>
              <a:t> </a:t>
            </a:r>
            <a:r>
              <a:rPr lang="en-US" dirty="0" err="1"/>
              <a:t>változásából</a:t>
            </a:r>
            <a:r>
              <a:rPr lang="en-US" dirty="0"/>
              <a:t> </a:t>
            </a:r>
            <a:r>
              <a:rPr lang="en-US" dirty="0" err="1"/>
              <a:t>eredő</a:t>
            </a:r>
            <a:r>
              <a:rPr lang="en-US" dirty="0"/>
              <a:t> </a:t>
            </a:r>
            <a:r>
              <a:rPr lang="en-US" dirty="0" err="1"/>
              <a:t>értékváltozás</a:t>
            </a:r>
            <a:r>
              <a:rPr lang="en-US" dirty="0"/>
              <a:t>, a </a:t>
            </a:r>
            <a:r>
              <a:rPr lang="en-US" dirty="0" err="1"/>
              <a:t>piacon</a:t>
            </a:r>
            <a:r>
              <a:rPr lang="en-US" dirty="0"/>
              <a:t> </a:t>
            </a:r>
            <a:r>
              <a:rPr lang="en-US" dirty="0" err="1"/>
              <a:t>kereslet</a:t>
            </a:r>
            <a:r>
              <a:rPr lang="en-US" dirty="0"/>
              <a:t>, </a:t>
            </a:r>
            <a:r>
              <a:rPr lang="en-US" dirty="0" err="1"/>
              <a:t>kínálat</a:t>
            </a:r>
            <a:r>
              <a:rPr lang="en-US" dirty="0"/>
              <a:t> </a:t>
            </a:r>
            <a:r>
              <a:rPr lang="en-US" dirty="0" err="1"/>
              <a:t>változásának</a:t>
            </a:r>
            <a:r>
              <a:rPr lang="en-US" dirty="0"/>
              <a:t> </a:t>
            </a:r>
            <a:r>
              <a:rPr lang="en-US" dirty="0" err="1"/>
              <a:t>hatására</a:t>
            </a:r>
            <a:r>
              <a:rPr lang="en-US" dirty="0"/>
              <a:t> </a:t>
            </a:r>
            <a:r>
              <a:rPr lang="en-US" dirty="0" err="1"/>
              <a:t>alakul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612431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78</TotalTime>
  <Words>492</Words>
  <Application>Microsoft Office PowerPoint</Application>
  <PresentationFormat>Egyéni</PresentationFormat>
  <Paragraphs>62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Gallery</vt:lpstr>
      <vt:lpstr>Deviza / Valuta </vt:lpstr>
      <vt:lpstr>Alapfogalmak: </vt:lpstr>
      <vt:lpstr>Hol találkozunk vele? </vt:lpstr>
      <vt:lpstr>Árfolyam értelmezései, csoportosítása</vt:lpstr>
      <vt:lpstr>Devizakonverzió</vt:lpstr>
      <vt:lpstr>Fokozatai</vt:lpstr>
      <vt:lpstr>Árfolyamfajták </vt:lpstr>
      <vt:lpstr>Forintárfolyam alakulása </vt:lpstr>
      <vt:lpstr>Fel- / leértékel Fel- / leértékelődés</vt:lpstr>
      <vt:lpstr>Erősödés és gyengülés</vt:lpstr>
      <vt:lpstr>Eurózóna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Deviza / Valuta</dc:title>
  <dc:creator>serfozogergo@gmail.com</dc:creator>
  <cp:lastModifiedBy>MSZÁgi</cp:lastModifiedBy>
  <cp:revision>10</cp:revision>
  <dcterms:created xsi:type="dcterms:W3CDTF">2019-01-08T20:15:52Z</dcterms:created>
  <dcterms:modified xsi:type="dcterms:W3CDTF">2019-03-09T19:23:20Z</dcterms:modified>
</cp:coreProperties>
</file>