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3" autoAdjust="0"/>
    <p:restoredTop sz="94660"/>
  </p:normalViewPr>
  <p:slideViewPr>
    <p:cSldViewPr snapToGrid="0">
      <p:cViewPr>
        <p:scale>
          <a:sx n="87" d="100"/>
          <a:sy n="87" d="100"/>
        </p:scale>
        <p:origin x="-702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26BC-8E78-4CCF-A7B2-8DF8460C404D}" type="datetime1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2853-67FE-4B33-8352-7E4108629A36}" type="datetime1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43FD-ABDB-43CF-A014-C9419E2A3211}" type="datetime1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50A7-F2AC-4A3A-BAC6-4433188AF404}" type="datetime1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85BE-30D6-45E9-9828-9A90A2D6DF6D}" type="datetime1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3B8-852C-4305-A8B5-259A7A1815FE}" type="datetime1">
              <a:rPr lang="en-US" smtClean="0"/>
              <a:pPr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5EA-66B7-4B75-BC7E-E841861BC2EE}" type="datetime1">
              <a:rPr lang="en-US" smtClean="0"/>
              <a:pPr/>
              <a:t>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1B-7565-4E7A-9F9F-F1076E2DDB85}" type="datetime1">
              <a:rPr lang="en-US" smtClean="0"/>
              <a:pPr/>
              <a:t>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E28A-3A4F-4E6B-B567-EC8C4C5EF7EB}" type="datetime1">
              <a:rPr lang="en-US" smtClean="0"/>
              <a:pPr/>
              <a:t>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08A9-3E88-45E3-A460-6C4313B1A85D}" type="datetime1">
              <a:rPr lang="en-US" smtClean="0"/>
              <a:pPr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CF1C-1A92-4FD7-820B-88967322F7A9}" type="datetime1">
              <a:rPr lang="en-US" smtClean="0"/>
              <a:pPr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48785BE-30D6-45E9-9828-9A90A2D6DF6D}" type="datetime1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Competition</a:t>
            </a:r>
            <a:r>
              <a:rPr lang="hu-HU" dirty="0" smtClean="0"/>
              <a:t>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Made </a:t>
            </a:r>
            <a:r>
              <a:rPr lang="hu-HU" dirty="0" err="1" smtClean="0"/>
              <a:t>by</a:t>
            </a:r>
            <a:r>
              <a:rPr lang="hu-HU" dirty="0" smtClean="0"/>
              <a:t> : Mádi Vivien</a:t>
            </a:r>
            <a:endParaRPr lang="en-US" dirty="0"/>
          </a:p>
        </p:txBody>
      </p:sp>
      <p:sp>
        <p:nvSpPr>
          <p:cNvPr id="5122" name="AutoShape 2" descr="KapcsolÃ³dÃ³ kÃ©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6" name="Picture 4" descr="KapcsolÃ³dÃ³ kÃ©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0300" y="4073909"/>
            <a:ext cx="4203700" cy="278409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4" descr="KÃ©ptalÃ¡lat a kÃ¶vetkezÅre: âeurÃ³pai bizottsÃ¡gâ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206044" cy="1803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7777185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What</a:t>
            </a:r>
            <a:r>
              <a:rPr lang="hu-HU" dirty="0" smtClean="0"/>
              <a:t> is </a:t>
            </a:r>
            <a:r>
              <a:rPr lang="hu-HU" dirty="0" err="1" smtClean="0"/>
              <a:t>competition</a:t>
            </a:r>
            <a:r>
              <a:rPr lang="hu-HU" dirty="0" smtClean="0"/>
              <a:t>? 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508000" y="1282700"/>
            <a:ext cx="7277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Competition puts companies under constant pressure to offer the best possible goods at the best possible price so that consumers continue to buy them.</a:t>
            </a:r>
            <a:endParaRPr lang="hu-HU" sz="24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508000" y="5143883"/>
            <a:ext cx="835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They need to regulate their behavior for fair competition.</a:t>
            </a:r>
            <a:endParaRPr lang="hu-HU" sz="2400" dirty="0"/>
          </a:p>
        </p:txBody>
      </p:sp>
      <p:pic>
        <p:nvPicPr>
          <p:cNvPr id="4098" name="Picture 2" descr="KapcsolÃ³dÃ³ kÃ©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5500" y="2507437"/>
            <a:ext cx="3817905" cy="20851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The Commission will monitor the following activities: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u="sng" dirty="0" err="1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agreements</a:t>
            </a:r>
            <a:r>
              <a:rPr lang="hu-HU" u="sng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hu-HU" u="sng" dirty="0" err="1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between</a:t>
            </a:r>
            <a:r>
              <a:rPr lang="hu-HU" u="sng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hu-HU" u="sng" dirty="0" err="1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undertakings</a:t>
            </a:r>
            <a:r>
              <a:rPr lang="hu-HU" u="sng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hu-HU" u="sng" dirty="0" err="1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to</a:t>
            </a:r>
            <a:r>
              <a:rPr lang="hu-HU" u="sng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limit </a:t>
            </a:r>
            <a:r>
              <a:rPr lang="hu-HU" u="sng" dirty="0" err="1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competition</a:t>
            </a:r>
            <a:endParaRPr lang="hu-HU" u="sng" dirty="0" smtClean="0">
              <a:solidFill>
                <a:schemeClr val="bg2">
                  <a:lumMod val="50000"/>
                  <a:lumOff val="50000"/>
                </a:schemeClr>
              </a:solidFill>
            </a:endParaRPr>
          </a:p>
          <a:p>
            <a:r>
              <a:rPr lang="hu-HU" u="sng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a</a:t>
            </a:r>
            <a:r>
              <a:rPr lang="en-US" u="sng" dirty="0" err="1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buse</a:t>
            </a:r>
            <a:r>
              <a:rPr lang="en-US" u="sng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of a </a:t>
            </a:r>
            <a:r>
              <a:rPr lang="hu-HU" u="sng" dirty="0" err="1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power</a:t>
            </a:r>
            <a:endParaRPr lang="hu-HU" u="sng" dirty="0" smtClean="0">
              <a:solidFill>
                <a:schemeClr val="bg2">
                  <a:lumMod val="50000"/>
                  <a:lumOff val="50000"/>
                </a:schemeClr>
              </a:solidFill>
            </a:endParaRPr>
          </a:p>
          <a:p>
            <a:r>
              <a:rPr lang="hu-HU" u="sng" dirty="0" err="1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merger</a:t>
            </a:r>
            <a:r>
              <a:rPr lang="hu-HU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 </a:t>
            </a:r>
          </a:p>
          <a:p>
            <a:r>
              <a:rPr lang="hu-HU" u="sng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market </a:t>
            </a:r>
            <a:r>
              <a:rPr lang="hu-HU" u="sng" dirty="0" err="1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openings</a:t>
            </a:r>
            <a:endParaRPr lang="hu-HU" u="sng" dirty="0" smtClean="0">
              <a:solidFill>
                <a:schemeClr val="bg2">
                  <a:lumMod val="50000"/>
                  <a:lumOff val="50000"/>
                </a:schemeClr>
              </a:solidFill>
            </a:endParaRPr>
          </a:p>
          <a:p>
            <a:r>
              <a:rPr lang="hu-HU" u="sng" dirty="0" err="1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financial</a:t>
            </a:r>
            <a:r>
              <a:rPr lang="hu-HU" u="sng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hu-HU" u="sng" dirty="0" err="1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support</a:t>
            </a:r>
            <a:endParaRPr lang="hu-HU" u="sng" dirty="0" smtClean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074" name="Picture 2" descr="KapcsolÃ³dÃ³ kÃ©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388" y="4185770"/>
            <a:ext cx="2590800" cy="1727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6" name="Picture 4" descr="KapcsolÃ³dÃ³ kÃ©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5798" y="3133762"/>
            <a:ext cx="3588528" cy="24064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0988"/>
            <a:ext cx="8229600" cy="170030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EU and Hungarian competition law rules are designed to ensure fair and equal conditions for businesses, </a:t>
            </a:r>
            <a:r>
              <a:rPr lang="hu-HU" sz="2400" dirty="0" err="1" smtClean="0"/>
              <a:t>also</a:t>
            </a:r>
            <a:r>
              <a:rPr lang="hu-HU" sz="2400" dirty="0" smtClean="0"/>
              <a:t> </a:t>
            </a:r>
            <a:r>
              <a:rPr lang="hu-HU" sz="2400" dirty="0" err="1" smtClean="0"/>
              <a:t>helping</a:t>
            </a:r>
            <a:r>
              <a:rPr lang="en-US" sz="2400" dirty="0" smtClean="0"/>
              <a:t> </a:t>
            </a:r>
            <a:r>
              <a:rPr lang="en-US" sz="2400" dirty="0" smtClean="0"/>
              <a:t>innovation and the growth of small businesses.</a:t>
            </a:r>
            <a:endParaRPr lang="hu-HU" sz="2400" dirty="0"/>
          </a:p>
        </p:txBody>
      </p:sp>
      <p:pic>
        <p:nvPicPr>
          <p:cNvPr id="2050" name="Picture 2" descr="KapcsolÃ³dÃ³ kÃ©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921000"/>
            <a:ext cx="8839200" cy="37385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0562"/>
          </a:xfrm>
        </p:spPr>
        <p:txBody>
          <a:bodyPr>
            <a:normAutofit/>
          </a:bodyPr>
          <a:lstStyle/>
          <a:p>
            <a:r>
              <a:rPr lang="hu-HU" b="0" dirty="0" err="1" smtClean="0"/>
              <a:t>According</a:t>
            </a:r>
            <a:r>
              <a:rPr lang="hu-HU" b="0" dirty="0" smtClean="0"/>
              <a:t> </a:t>
            </a:r>
            <a:r>
              <a:rPr lang="hu-HU" b="0" dirty="0" err="1" smtClean="0"/>
              <a:t>to</a:t>
            </a:r>
            <a:r>
              <a:rPr lang="hu-HU" b="0" dirty="0" smtClean="0"/>
              <a:t> </a:t>
            </a:r>
            <a:r>
              <a:rPr lang="hu-HU" b="0" dirty="0" smtClean="0"/>
              <a:t>EU </a:t>
            </a:r>
            <a:r>
              <a:rPr lang="hu-HU" b="0" dirty="0" err="1" smtClean="0"/>
              <a:t>rules</a:t>
            </a:r>
            <a:r>
              <a:rPr lang="hu-HU" b="0" dirty="0" smtClean="0"/>
              <a:t>, businesses: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330200" y="1168400"/>
            <a:ext cx="76327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400" b="1" dirty="0" err="1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they</a:t>
            </a:r>
            <a:r>
              <a:rPr lang="hu-HU" sz="24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hu-HU" sz="2400" b="1" dirty="0" err="1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cannot</a:t>
            </a:r>
            <a:r>
              <a:rPr lang="hu-HU" sz="24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fix </a:t>
            </a:r>
            <a:r>
              <a:rPr lang="hu-HU" sz="2400" b="1" dirty="0" err="1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prices</a:t>
            </a:r>
            <a:endParaRPr lang="hu-HU" sz="2400" b="1" dirty="0" smtClean="0">
              <a:solidFill>
                <a:schemeClr val="bg2">
                  <a:lumMod val="50000"/>
                  <a:lumOff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they cannot use their dominant market </a:t>
            </a:r>
            <a:r>
              <a:rPr lang="en-US" sz="24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position</a:t>
            </a:r>
            <a:endParaRPr lang="hu-HU" sz="2400" b="1" dirty="0" smtClean="0">
              <a:solidFill>
                <a:schemeClr val="bg2">
                  <a:lumMod val="50000"/>
                  <a:lumOff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sz="2400" b="1" dirty="0" err="1">
                <a:solidFill>
                  <a:schemeClr val="bg2">
                    <a:lumMod val="50000"/>
                    <a:lumOff val="50000"/>
                  </a:schemeClr>
                </a:solidFill>
              </a:rPr>
              <a:t>t</a:t>
            </a:r>
            <a:r>
              <a:rPr lang="hu-HU" sz="2400" b="1" dirty="0" err="1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hey</a:t>
            </a:r>
            <a:r>
              <a:rPr lang="hu-HU" sz="24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hu-HU" sz="2400" b="1" dirty="0" err="1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cannot</a:t>
            </a:r>
            <a:r>
              <a:rPr lang="hu-HU" sz="24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hu-HU" sz="2400" b="1" dirty="0" err="1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merge</a:t>
            </a:r>
            <a:r>
              <a:rPr lang="hu-HU" sz="24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only </a:t>
            </a:r>
            <a:r>
              <a:rPr lang="hu-HU" sz="2400" b="1" dirty="0" err="1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with</a:t>
            </a:r>
            <a:r>
              <a:rPr lang="hu-HU" sz="24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hu-HU" sz="2400" b="1" dirty="0" err="1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the</a:t>
            </a:r>
            <a:r>
              <a:rPr lang="en-US" sz="24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approv</a:t>
            </a:r>
            <a:r>
              <a:rPr lang="hu-HU" sz="2400" b="1" dirty="0" err="1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al</a:t>
            </a:r>
            <a:r>
              <a:rPr lang="en-US" sz="24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hu-HU" sz="24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of</a:t>
            </a:r>
            <a:r>
              <a:rPr lang="en-US" sz="24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the European Commission</a:t>
            </a:r>
            <a:endParaRPr lang="hu-HU" sz="2400" dirty="0" smtClean="0">
              <a:solidFill>
                <a:schemeClr val="bg2">
                  <a:lumMod val="50000"/>
                  <a:lumOff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hu-HU" sz="2400" dirty="0" smtClean="0"/>
          </a:p>
          <a:p>
            <a:pPr>
              <a:buFont typeface="Arial" pitchFamily="34" charset="0"/>
              <a:buChar char="•"/>
            </a:pPr>
            <a:endParaRPr lang="hu-HU" dirty="0"/>
          </a:p>
        </p:txBody>
      </p:sp>
      <p:pic>
        <p:nvPicPr>
          <p:cNvPr id="1026" name="Picture 2" descr="KapcsolÃ³dÃ³ kÃ©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9315" y="4310743"/>
            <a:ext cx="3570060" cy="21662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KÃ©ptalÃ¡lat a kÃ¶vetkezÅre: âeurÃ³pai bizottsÃ¡gâ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275" y="4180115"/>
            <a:ext cx="3997325" cy="24635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120</TotalTime>
  <Words>123</Words>
  <Application>Microsoft Office PowerPoint</Application>
  <PresentationFormat>Diavetítés a képernyőre (4:3 oldalarány)</PresentationFormat>
  <Paragraphs>16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Thatch</vt:lpstr>
      <vt:lpstr>Competition policy</vt:lpstr>
      <vt:lpstr>What is competition?  </vt:lpstr>
      <vt:lpstr>The Commission will monitor the following activities:</vt:lpstr>
      <vt:lpstr>EU and Hungarian competition law rules are designed to ensure fair and equal conditions for businesses, also helping innovation and the growth of small businesses.</vt:lpstr>
      <vt:lpstr>According to EU rules, businesses: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MSZÁgi</cp:lastModifiedBy>
  <cp:revision>16</cp:revision>
  <dcterms:created xsi:type="dcterms:W3CDTF">2014-09-16T21:40:38Z</dcterms:created>
  <dcterms:modified xsi:type="dcterms:W3CDTF">2019-02-16T15:44:36Z</dcterms:modified>
</cp:coreProperties>
</file>