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>
        <p:scale>
          <a:sx n="87" d="100"/>
          <a:sy n="87" d="100"/>
        </p:scale>
        <p:origin x="-69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ec.europa.eu/competition/consumers/abuse_hu.html" TargetMode="External"/><Relationship Id="rId7" Type="http://schemas.openxmlformats.org/officeDocument/2006/relationships/hyperlink" Target="http://ec.europa.eu/competition/consumers/cooperation_hu.html" TargetMode="External"/><Relationship Id="rId2" Type="http://schemas.openxmlformats.org/officeDocument/2006/relationships/hyperlink" Target="http://ec.europa.eu/competition/consumers/agreements_hu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.europa.eu/competition/consumers/government_aid_hu.html" TargetMode="External"/><Relationship Id="rId5" Type="http://schemas.openxmlformats.org/officeDocument/2006/relationships/hyperlink" Target="http://ec.europa.eu/competition/consumers/opening_hu.html" TargetMode="External"/><Relationship Id="rId4" Type="http://schemas.openxmlformats.org/officeDocument/2006/relationships/hyperlink" Target="http://ec.europa.eu/competition/consumers/merger_control_hu.html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europa.eu/european-union/about-eu/institutions-bodies/european-commission_hu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Versenypolitika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 Mádi Vivien</a:t>
            </a:r>
            <a:endParaRPr lang="en-US" dirty="0"/>
          </a:p>
        </p:txBody>
      </p:sp>
      <p:sp>
        <p:nvSpPr>
          <p:cNvPr id="5122" name="AutoShape 2" descr="KapcsolÃ³dÃ³ kÃ©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6" name="Picture 4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0300" y="4073909"/>
            <a:ext cx="4203700" cy="27840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4" descr="KÃ©ptalÃ¡lat a kÃ¶vetkezÅre: âeurÃ³pai bizottsÃ¡gâ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6044" cy="1803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777718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 a versenypolitika?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508000" y="1282700"/>
            <a:ext cx="7277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verseny a vállalkozásokat állandó nyomás alá helyezi: a lehető legjobb árukat kell a lehető legjobb áron kínálniuk ahhoz, hogy a fogyasztók továbbra is náluk vásároljanak. </a:t>
            </a:r>
            <a:endParaRPr lang="hu-HU" sz="24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330200" y="4267200"/>
            <a:ext cx="612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vállalkozások időnként megkísérlik a verseny korlátozását. A Bizottság és más hatóságok a termékpiacok megfelelő működése érdekében gátat kell, hogy szabjanak a versenyellenes magatartásnak, vagy pedig az ilyet korrigálniuk kell.</a:t>
            </a:r>
            <a:endParaRPr lang="hu-HU" sz="2400" dirty="0"/>
          </a:p>
        </p:txBody>
      </p:sp>
      <p:pic>
        <p:nvPicPr>
          <p:cNvPr id="4098" name="Picture 2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4800" y="2514600"/>
            <a:ext cx="3335682" cy="18217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0" dirty="0" smtClean="0"/>
              <a:t>A Bizottság figyelemmel kíséri az alábbi tevékenységeket: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>
                <a:solidFill>
                  <a:schemeClr val="tx1"/>
                </a:solidFill>
                <a:hlinkClick r:id="rId2"/>
              </a:rPr>
              <a:t>vállalkozások közötti versenykorlátozó megállapodások</a:t>
            </a:r>
            <a:r>
              <a:rPr lang="hu-HU" dirty="0" smtClean="0">
                <a:solidFill>
                  <a:schemeClr val="tx1"/>
                </a:solidFill>
              </a:rPr>
              <a:t> </a:t>
            </a:r>
          </a:p>
          <a:p>
            <a:r>
              <a:rPr lang="hu-HU" u="sng" dirty="0" smtClean="0">
                <a:solidFill>
                  <a:schemeClr val="tx1"/>
                </a:solidFill>
                <a:hlinkClick r:id="rId3"/>
              </a:rPr>
              <a:t>erőfölénnyel való visszaélés</a:t>
            </a:r>
            <a:endParaRPr lang="hu-HU" u="sng" dirty="0" smtClean="0">
              <a:solidFill>
                <a:schemeClr val="tx1"/>
              </a:solidFill>
            </a:endParaRPr>
          </a:p>
          <a:p>
            <a:r>
              <a:rPr lang="hu-HU" u="sng" dirty="0" smtClean="0">
                <a:solidFill>
                  <a:schemeClr val="tx1"/>
                </a:solidFill>
                <a:hlinkClick r:id="rId4"/>
              </a:rPr>
              <a:t>fúziók</a:t>
            </a:r>
            <a:r>
              <a:rPr lang="hu-HU" dirty="0" smtClean="0">
                <a:solidFill>
                  <a:schemeClr val="tx1"/>
                </a:solidFill>
              </a:rPr>
              <a:t> </a:t>
            </a:r>
          </a:p>
          <a:p>
            <a:r>
              <a:rPr lang="hu-HU" u="sng" dirty="0" smtClean="0">
                <a:solidFill>
                  <a:schemeClr val="tx1"/>
                </a:solidFill>
                <a:hlinkClick r:id="rId5"/>
              </a:rPr>
              <a:t>a piacok verseny előtt történő megnyitására tett erőfeszítések</a:t>
            </a:r>
            <a:r>
              <a:rPr lang="hu-HU" dirty="0" smtClean="0">
                <a:solidFill>
                  <a:schemeClr val="tx1"/>
                </a:solidFill>
              </a:rPr>
              <a:t> </a:t>
            </a:r>
          </a:p>
          <a:p>
            <a:r>
              <a:rPr lang="hu-HU" u="sng" dirty="0" smtClean="0">
                <a:solidFill>
                  <a:schemeClr val="tx1"/>
                </a:solidFill>
                <a:hlinkClick r:id="rId6"/>
              </a:rPr>
              <a:t>pénzügyi támogatás</a:t>
            </a:r>
            <a:endParaRPr lang="hu-HU" u="sng" dirty="0" smtClean="0">
              <a:solidFill>
                <a:schemeClr val="tx1"/>
              </a:solidFill>
            </a:endParaRPr>
          </a:p>
          <a:p>
            <a:r>
              <a:rPr lang="hu-HU" u="sng" dirty="0" smtClean="0">
                <a:solidFill>
                  <a:schemeClr val="tx1"/>
                </a:solidFill>
                <a:hlinkClick r:id="rId7"/>
              </a:rPr>
              <a:t>együttműködés az európai országok nemzeti </a:t>
            </a:r>
            <a:r>
              <a:rPr lang="hu-HU" u="sng" dirty="0" smtClean="0">
                <a:solidFill>
                  <a:schemeClr val="bg2">
                    <a:lumMod val="50000"/>
                    <a:lumOff val="50000"/>
                  </a:schemeClr>
                </a:solidFill>
                <a:hlinkClick r:id="rId7"/>
              </a:rPr>
              <a:t>versenyhatóságaival</a:t>
            </a:r>
            <a:endParaRPr lang="hu-HU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074" name="Picture 2" descr="KapcsolÃ³dÃ³ kÃ©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55914" y="5148942"/>
            <a:ext cx="2336502" cy="13153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 descr="KapcsolÃ³dÃ³ kÃ©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38800" y="5007429"/>
            <a:ext cx="2385784" cy="17221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1800" y="236538"/>
            <a:ext cx="8229600" cy="2633662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Az uniós versenyjogi szabályok tisztességes és egyenlő feltételeket hivatottak biztosítani a vállalkozások számára, teret hagyva egyszersmind az innovációnak, az egységes szabványok bevezetésének és a kisvállalkozások növekedésének.</a:t>
            </a:r>
            <a:endParaRPr lang="hu-HU" sz="2400" dirty="0"/>
          </a:p>
        </p:txBody>
      </p:sp>
      <p:pic>
        <p:nvPicPr>
          <p:cNvPr id="2050" name="Picture 2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921000"/>
            <a:ext cx="8839200" cy="3738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0562"/>
          </a:xfrm>
        </p:spPr>
        <p:txBody>
          <a:bodyPr>
            <a:normAutofit fontScale="90000"/>
          </a:bodyPr>
          <a:lstStyle/>
          <a:p>
            <a:r>
              <a:rPr lang="hu-HU" b="0" dirty="0" smtClean="0"/>
              <a:t>Az uniós szabályok szerint a vállalkozások: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330200" y="1168400"/>
            <a:ext cx="76327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nem rögzíthetik az árakat</a:t>
            </a:r>
            <a:r>
              <a:rPr lang="hu-HU" sz="24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nem élhetnek vissza domináns piaci pozíciójukkal</a:t>
            </a:r>
            <a:r>
              <a:rPr lang="hu-HU" sz="24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nem egyesülhetnek</a:t>
            </a:r>
            <a:r>
              <a:rPr lang="hu-HU" sz="24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 </a:t>
            </a:r>
          </a:p>
          <a:p>
            <a:pPr>
              <a:buFont typeface="Arial" pitchFamily="34" charset="0"/>
              <a:buChar char="•"/>
            </a:pPr>
            <a:endParaRPr lang="hu-HU" sz="2400" dirty="0" smtClean="0"/>
          </a:p>
          <a:p>
            <a:r>
              <a:rPr lang="hu-HU" sz="2400" dirty="0" smtClean="0"/>
              <a:t>Ez a szabály a gyakorlatban a fúziók kis számának létrejöttét akadályozza csak meg. Az Unióban kiterjedt üzleti tevékenységet végző, nagyobb vállalatok kizárólag az </a:t>
            </a:r>
            <a:r>
              <a:rPr lang="hu-HU" sz="2400" u="sng" dirty="0" smtClean="0">
                <a:hlinkClick r:id="rId2" tooltip="Európai Bizottság"/>
              </a:rPr>
              <a:t>Európai Bizottság</a:t>
            </a:r>
            <a:r>
              <a:rPr lang="hu-HU" sz="2400" dirty="0" smtClean="0"/>
              <a:t> előzetes jóváhagyásával egyesülhetnek – még akkor is, ha székhelyük az Unión kívül található.</a:t>
            </a:r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  <p:pic>
        <p:nvPicPr>
          <p:cNvPr id="1026" name="Picture 2" descr="KapcsolÃ³dÃ³ kÃ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1699" y="4796432"/>
            <a:ext cx="2987675" cy="1680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KÃ©ptalÃ¡lat a kÃ¶vetkezÅre: âeurÃ³pai bizottsÃ¡gâ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5275" y="4764945"/>
            <a:ext cx="3997325" cy="18787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106</TotalTime>
  <Words>124</Words>
  <Application>Microsoft Office PowerPoint</Application>
  <PresentationFormat>Diavetítés a képernyőre (4:3 oldalarány)</PresentationFormat>
  <Paragraphs>19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Thatch</vt:lpstr>
      <vt:lpstr>Versenypolitika</vt:lpstr>
      <vt:lpstr>Mi a versenypolitika? </vt:lpstr>
      <vt:lpstr>A Bizottság figyelemmel kíséri az alábbi tevékenységeket:</vt:lpstr>
      <vt:lpstr>Az uniós versenyjogi szabályok tisztességes és egyenlő feltételeket hivatottak biztosítani a vállalkozások számára, teret hagyva egyszersmind az innovációnak, az egységes szabványok bevezetésének és a kisvállalkozások növekedésének.</vt:lpstr>
      <vt:lpstr>Az uniós szabályok szerint a vállalkozások: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MSZÁgi</cp:lastModifiedBy>
  <cp:revision>12</cp:revision>
  <dcterms:created xsi:type="dcterms:W3CDTF">2014-09-16T21:40:38Z</dcterms:created>
  <dcterms:modified xsi:type="dcterms:W3CDTF">2019-02-16T15:46:02Z</dcterms:modified>
</cp:coreProperties>
</file>