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64" r:id="rId4"/>
    <p:sldId id="265" r:id="rId5"/>
    <p:sldId id="263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06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80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40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2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17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71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56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24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58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2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6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16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2674960" y="368489"/>
            <a:ext cx="6485960" cy="593677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0066"/>
                </a:solidFill>
              </a:rPr>
              <a:t>History of the European Union</a:t>
            </a:r>
            <a:endParaRPr lang="hr-HR" sz="2800" b="1" i="1" dirty="0">
              <a:solidFill>
                <a:srgbClr val="000066"/>
              </a:solidFill>
            </a:endParaRPr>
          </a:p>
        </p:txBody>
      </p:sp>
      <p:pic>
        <p:nvPicPr>
          <p:cNvPr id="5" name="Anthem of Europ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153" y="204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9. 5. 1950 - Robert Schuman, the French Foreign Minister, proposed the establishment of the European Coal and Steel Community.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18 April 1951 - The six countries (Belgium, France, Germany, Italy, Luxembourg, Netherlands) sign the Treaty establishing the European Coal and Steel Community in Paris.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i="1" dirty="0">
                <a:solidFill>
                  <a:srgbClr val="000066"/>
                </a:solidFill>
              </a:rPr>
              <a:t>25. 3. 1957 - Roman Treaty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21186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4. 1.1960. - Establishment of the European Free Trade Association - EFTA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1. </a:t>
            </a:r>
            <a:r>
              <a:rPr lang="hr-HR" sz="1400" b="1" i="1" dirty="0" smtClean="0">
                <a:solidFill>
                  <a:srgbClr val="000066"/>
                </a:solidFill>
              </a:rPr>
              <a:t>1. </a:t>
            </a:r>
            <a:r>
              <a:rPr lang="en-US" sz="1400" b="1" i="1" dirty="0" smtClean="0">
                <a:solidFill>
                  <a:srgbClr val="000066"/>
                </a:solidFill>
              </a:rPr>
              <a:t>1973 </a:t>
            </a:r>
            <a:r>
              <a:rPr lang="en-US" sz="1400" b="1" i="1" dirty="0">
                <a:solidFill>
                  <a:srgbClr val="000066"/>
                </a:solidFill>
              </a:rPr>
              <a:t>- Denmark, Ireland and the United Kingdom become members of the European Community.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13 </a:t>
            </a:r>
            <a:r>
              <a:rPr lang="hr-HR" sz="1400" b="1" i="1" dirty="0" smtClean="0">
                <a:solidFill>
                  <a:srgbClr val="000066"/>
                </a:solidFill>
              </a:rPr>
              <a:t>. 3 . </a:t>
            </a:r>
            <a:r>
              <a:rPr lang="en-US" sz="1400" b="1" i="1" dirty="0" smtClean="0">
                <a:solidFill>
                  <a:srgbClr val="000066"/>
                </a:solidFill>
              </a:rPr>
              <a:t> </a:t>
            </a:r>
            <a:r>
              <a:rPr lang="en-US" sz="1400" b="1" i="1" dirty="0">
                <a:solidFill>
                  <a:srgbClr val="000066"/>
                </a:solidFill>
              </a:rPr>
              <a:t>1979 - The European Monetary System is in force.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7. - 10. 6. 1979. - First elections to the European Parliament are held by direct universal suffrage.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January 1, 1981 - Greece becomes the 10th member of the European Community.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1 January 1986 - Spain and Portugal join the European Community.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9. 11.1989. - The fall of the Berlin Wall.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19th June 1990 - Schengen Agreement on the Abolition of Border Controls.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3. 10.1990. - Germany is united, and the </a:t>
            </a:r>
            <a:r>
              <a:rPr lang="en-US" sz="1400" b="1" i="1" dirty="0" err="1">
                <a:solidFill>
                  <a:srgbClr val="000066"/>
                </a:solidFill>
              </a:rPr>
              <a:t>Länder</a:t>
            </a:r>
            <a:r>
              <a:rPr lang="en-US" sz="1400" b="1" i="1" dirty="0">
                <a:solidFill>
                  <a:srgbClr val="000066"/>
                </a:solidFill>
              </a:rPr>
              <a:t> of the former East Germany becomes part of the EU.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0066"/>
                </a:solidFill>
              </a:rPr>
              <a:t>21. 10.1991. European Economic Area (EEA).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i="1" dirty="0">
                <a:solidFill>
                  <a:srgbClr val="000066"/>
                </a:solidFill>
              </a:rPr>
              <a:t>7. 2.1992. </a:t>
            </a:r>
            <a:r>
              <a:rPr lang="nl-NL" sz="1400" b="1" i="1">
                <a:solidFill>
                  <a:srgbClr val="000066"/>
                </a:solidFill>
              </a:rPr>
              <a:t>- Contract in Maastricht.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236</Words>
  <Application>Microsoft Office PowerPoint</Application>
  <PresentationFormat>Custom</PresentationFormat>
  <Paragraphs>15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ICON Korisnik</dc:creator>
  <cp:lastModifiedBy>User</cp:lastModifiedBy>
  <cp:revision>21</cp:revision>
  <dcterms:created xsi:type="dcterms:W3CDTF">2019-01-12T15:14:26Z</dcterms:created>
  <dcterms:modified xsi:type="dcterms:W3CDTF">2019-01-15T19:14:35Z</dcterms:modified>
</cp:coreProperties>
</file>