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812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10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15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87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50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64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33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34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95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362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378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38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642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378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781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82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205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366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62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445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498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23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26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45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17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77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88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68D803-9CC3-46D3-8AF8-3ED6F78ED9AB}" type="datetimeFigureOut">
              <a:rPr lang="hu-HU" smtClean="0"/>
              <a:t>2019.02.12.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23F3-CA4A-4F93-BDCB-C07CA5A92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550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eurÃ³pai zÃ¡szlÃ³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47412" y="605011"/>
            <a:ext cx="9793525" cy="3437792"/>
          </a:xfrm>
        </p:spPr>
        <p:txBody>
          <a:bodyPr>
            <a:normAutofit/>
          </a:bodyPr>
          <a:lstStyle/>
          <a:p>
            <a:r>
              <a:rPr lang="hu-HU" sz="7200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Fogyasztóvédelem </a:t>
            </a:r>
            <a:r>
              <a:rPr lang="hu-HU" sz="7200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az Európai </a:t>
            </a:r>
            <a:r>
              <a:rPr lang="hu-HU" dirty="0">
                <a:solidFill>
                  <a:srgbClr val="FFFF00"/>
                </a:solidFill>
                <a:latin typeface="Bahnschrift" panose="020B0502040204020203" pitchFamily="34" charset="0"/>
              </a:rPr>
              <a:t>U</a:t>
            </a:r>
            <a:r>
              <a:rPr lang="hu-HU" sz="7200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nióban</a:t>
            </a:r>
            <a:endParaRPr lang="hu-HU" sz="7200" dirty="0">
              <a:solidFill>
                <a:srgbClr val="FFFF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811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2692" y="0"/>
            <a:ext cx="10515600" cy="1325563"/>
          </a:xfrm>
        </p:spPr>
        <p:txBody>
          <a:bodyPr/>
          <a:lstStyle/>
          <a:p>
            <a:r>
              <a:rPr lang="hu-HU" u="sng" dirty="0" smtClean="0"/>
              <a:t>Mit </a:t>
            </a:r>
            <a:r>
              <a:rPr lang="hu-HU" u="sng" dirty="0" smtClean="0"/>
              <a:t>tesz</a:t>
            </a:r>
            <a:r>
              <a:rPr lang="hu-HU" u="sng" dirty="0" smtClean="0"/>
              <a:t> </a:t>
            </a:r>
            <a:r>
              <a:rPr lang="hu-HU" u="sng" dirty="0" smtClean="0"/>
              <a:t>a fogyasztóvédelem?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69378"/>
            <a:ext cx="10515600" cy="4114799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j-lt"/>
              </a:rPr>
              <a:t>Védelmezi a fogyasztók egészségét és biztonságát</a:t>
            </a:r>
            <a:endParaRPr lang="hu-HU" dirty="0">
              <a:latin typeface="+mj-lt"/>
            </a:endParaRPr>
          </a:p>
          <a:p>
            <a:r>
              <a:rPr lang="hu-HU" dirty="0" smtClean="0">
                <a:latin typeface="+mj-lt"/>
              </a:rPr>
              <a:t>Védelmezi a </a:t>
            </a:r>
            <a:r>
              <a:rPr lang="hu-HU" dirty="0">
                <a:latin typeface="+mj-lt"/>
              </a:rPr>
              <a:t>fogyasztók gazdasági </a:t>
            </a:r>
            <a:r>
              <a:rPr lang="hu-HU" dirty="0" smtClean="0">
                <a:latin typeface="+mj-lt"/>
              </a:rPr>
              <a:t>érdekeit</a:t>
            </a:r>
          </a:p>
          <a:p>
            <a:r>
              <a:rPr lang="hu-HU" dirty="0" smtClean="0">
                <a:latin typeface="+mj-lt"/>
              </a:rPr>
              <a:t>Tájékoztatja és oktatja a fogyasztókat</a:t>
            </a:r>
            <a:endParaRPr lang="hu-HU" dirty="0">
              <a:latin typeface="+mj-lt"/>
            </a:endParaRPr>
          </a:p>
          <a:p>
            <a:r>
              <a:rPr lang="hu-HU" dirty="0" smtClean="0">
                <a:latin typeface="+mj-lt"/>
              </a:rPr>
              <a:t>Érvényesíti a fogyasztók érdekeit</a:t>
            </a:r>
          </a:p>
          <a:p>
            <a:r>
              <a:rPr lang="hu-HU" dirty="0" smtClean="0">
                <a:latin typeface="+mj-lt"/>
              </a:rPr>
              <a:t>Képviseli a fogyasztókat</a:t>
            </a:r>
          </a:p>
          <a:p>
            <a:pPr marL="0" indent="0">
              <a:buNone/>
            </a:pPr>
            <a:endParaRPr lang="hu-HU" dirty="0" smtClean="0">
              <a:latin typeface="+mj-lt"/>
            </a:endParaRPr>
          </a:p>
        </p:txBody>
      </p:sp>
      <p:pic>
        <p:nvPicPr>
          <p:cNvPr id="2052" name="Picture 4" descr="KÃ©ptalÃ¡lat a kÃ¶vetkezÅre: âfogyasztÃ³vÃ©delem eurÃ³pÃ¡ba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0" y="5390539"/>
            <a:ext cx="4562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00876"/>
            <a:ext cx="4275107" cy="28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515600" cy="1325563"/>
          </a:xfrm>
        </p:spPr>
        <p:txBody>
          <a:bodyPr/>
          <a:lstStyle/>
          <a:p>
            <a:r>
              <a:rPr lang="hu-HU" dirty="0" smtClean="0"/>
              <a:t>Csokimikulás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3960"/>
            <a:ext cx="10515600" cy="4351338"/>
          </a:xfrm>
        </p:spPr>
        <p:txBody>
          <a:bodyPr/>
          <a:lstStyle/>
          <a:p>
            <a:r>
              <a:rPr lang="hu-HU" dirty="0" smtClean="0"/>
              <a:t>Ebben az évben is ellenőrizték a csokimikulásokat</a:t>
            </a:r>
          </a:p>
          <a:p>
            <a:r>
              <a:rPr lang="hu-HU" dirty="0" smtClean="0"/>
              <a:t>15 tejcsokoládést és 5 étcsokoládést </a:t>
            </a:r>
            <a:endParaRPr lang="hu-HU" dirty="0"/>
          </a:p>
          <a:p>
            <a:r>
              <a:rPr lang="hu-HU" dirty="0" smtClean="0"/>
              <a:t>Zsír- és cukortartalmat és mind a 20 megfelelt</a:t>
            </a:r>
          </a:p>
        </p:txBody>
      </p:sp>
      <p:pic>
        <p:nvPicPr>
          <p:cNvPr id="3074" name="Picture 2" descr="KÃ©ptalÃ¡lat a kÃ¶vetkezÅre: âfogyasztÃ³vÃ©delem eurÃ³pÃ¡ba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29" y="5567362"/>
            <a:ext cx="4562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64699"/>
            <a:ext cx="4697004" cy="34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9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Ã©ptalÃ¡lat a kÃ¶vetkezÅre: âfogyasztÃ³vÃ©delem eurÃ³pÃ¡ba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91" y="5506977"/>
            <a:ext cx="4562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Fogyasztóvédelem jelentősebb feladatai: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hu-HU" dirty="0" smtClean="0"/>
              <a:t>Jótállás</a:t>
            </a:r>
          </a:p>
          <a:p>
            <a:r>
              <a:rPr lang="hu-HU" dirty="0" smtClean="0"/>
              <a:t>Szavatosság</a:t>
            </a:r>
          </a:p>
          <a:p>
            <a:r>
              <a:rPr lang="hu-HU" dirty="0" smtClean="0"/>
              <a:t>Webáruházak és termékbemutatók ellenőrzése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6549053" cy="24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1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FELADATOK VENDÉGLÁTÓ ÜZLETEKBEN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kereskedő köteles az üzlet nyitvatartási idejéről és az abban bekövetkező változásokról a vásárlókat </a:t>
            </a:r>
            <a:r>
              <a:rPr lang="hu-HU" dirty="0" smtClean="0"/>
              <a:t>tájékoztatni</a:t>
            </a:r>
            <a:endParaRPr lang="hu-HU" dirty="0"/>
          </a:p>
        </p:txBody>
      </p:sp>
      <p:pic>
        <p:nvPicPr>
          <p:cNvPr id="4" name="Picture 2" descr="KÃ©ptalÃ¡lat a kÃ¶vetkezÅre: âfogyasztÃ³vÃ©delem eurÃ³pÃ¡ba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98" y="5567362"/>
            <a:ext cx="4562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303" y="2913482"/>
            <a:ext cx="3749132" cy="26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üzleten belüli </a:t>
            </a:r>
            <a:r>
              <a:rPr lang="hu-HU" dirty="0" err="1"/>
              <a:t>ártájékoztatási</a:t>
            </a:r>
            <a:r>
              <a:rPr lang="hu-HU" dirty="0"/>
              <a:t> kötelezettségnek eleget tettek-e? 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termék eladási árát a közvetlenül a termék mellett elhelyezett egyedi </a:t>
            </a:r>
            <a:r>
              <a:rPr lang="hu-HU" dirty="0" err="1"/>
              <a:t>árkiíráson</a:t>
            </a:r>
            <a:r>
              <a:rPr lang="hu-HU" dirty="0"/>
              <a:t> vagy a fogyasztó számára a megvenni kívánt termék kiválasztásakor könnyen hozzáférhető árjegyzéken </a:t>
            </a:r>
            <a:r>
              <a:rPr lang="hu-HU" dirty="0" smtClean="0"/>
              <a:t>kell feltüntetni</a:t>
            </a:r>
            <a:endParaRPr lang="hu-HU" dirty="0"/>
          </a:p>
        </p:txBody>
      </p:sp>
      <p:pic>
        <p:nvPicPr>
          <p:cNvPr id="4" name="Picture 2" descr="KÃ©ptalÃ¡lat a kÃ¶vetkezÅre: âfogyasztÃ³vÃ©delem eurÃ³pÃ¡ba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98" y="5567362"/>
            <a:ext cx="4562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13" y="3099998"/>
            <a:ext cx="2646872" cy="35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számlázás pontosságához kapcsolódó ellenőrzési tevékenységek 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1480321" cy="4351338"/>
          </a:xfrm>
        </p:spPr>
        <p:txBody>
          <a:bodyPr/>
          <a:lstStyle/>
          <a:p>
            <a:r>
              <a:rPr lang="hu-HU" dirty="0"/>
              <a:t>minden </a:t>
            </a:r>
            <a:r>
              <a:rPr lang="hu-HU" dirty="0" smtClean="0"/>
              <a:t>fogyasztás </a:t>
            </a:r>
            <a:r>
              <a:rPr lang="hu-HU" dirty="0"/>
              <a:t>után nyugtát/számlát kell adni a </a:t>
            </a:r>
            <a:r>
              <a:rPr lang="hu-HU" dirty="0" smtClean="0"/>
              <a:t>vendégnek</a:t>
            </a:r>
          </a:p>
          <a:p>
            <a:r>
              <a:rPr lang="hu-HU" dirty="0"/>
              <a:t>A számla </a:t>
            </a:r>
            <a:r>
              <a:rPr lang="hu-HU" dirty="0" smtClean="0"/>
              <a:t>főbb </a:t>
            </a:r>
            <a:r>
              <a:rPr lang="hu-HU" dirty="0"/>
              <a:t>adattartalma: </a:t>
            </a:r>
          </a:p>
          <a:p>
            <a:pPr marL="0" indent="0">
              <a:buNone/>
            </a:pPr>
            <a:r>
              <a:rPr lang="hu-HU" dirty="0" smtClean="0"/>
              <a:t>                -a </a:t>
            </a:r>
            <a:r>
              <a:rPr lang="hu-HU" dirty="0"/>
              <a:t>számla kibocsátásának kelte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- </a:t>
            </a:r>
            <a:r>
              <a:rPr lang="hu-HU" dirty="0"/>
              <a:t>a számla sorszáma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-</a:t>
            </a:r>
            <a:r>
              <a:rPr lang="hu-HU" dirty="0"/>
              <a:t>az alkalmazott adó mértéke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</a:t>
            </a:r>
            <a:r>
              <a:rPr lang="hu-HU" dirty="0"/>
              <a:t>- a termék értékesítőjének és </a:t>
            </a:r>
            <a:r>
              <a:rPr lang="hu-HU" dirty="0" smtClean="0"/>
              <a:t>termék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</a:t>
            </a:r>
            <a:r>
              <a:rPr lang="hu-HU" dirty="0"/>
              <a:t>beszerzőjének a neve és címe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07" y="2887602"/>
            <a:ext cx="3860118" cy="32893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0" y="5441777"/>
            <a:ext cx="4560203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u="sng" dirty="0" smtClean="0"/>
              <a:t>Köszönöm a figyelmet!</a:t>
            </a:r>
            <a:endParaRPr lang="hu-HU" sz="48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Készítette: Gergely Márton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361625"/>
            <a:ext cx="9884998" cy="22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TM02900722[[fn=IonTanácsterem]]</Template>
  <TotalTime>240</TotalTime>
  <Words>172</Words>
  <Application>Microsoft Office PowerPoint</Application>
  <PresentationFormat>Egyéni</PresentationFormat>
  <Paragraphs>30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HDOfficeLightV0</vt:lpstr>
      <vt:lpstr>Ion</vt:lpstr>
      <vt:lpstr>Fogyasztóvédelem az Európai Unióban</vt:lpstr>
      <vt:lpstr>Mit tesz a fogyasztóvédelem?</vt:lpstr>
      <vt:lpstr>Csokimikulás</vt:lpstr>
      <vt:lpstr>Fogyasztóvédelem jelentősebb feladatai:</vt:lpstr>
      <vt:lpstr>FELADATOK VENDÉGLÁTÓ ÜZLETEKBEN</vt:lpstr>
      <vt:lpstr>Az üzleten belüli ártájékoztatási kötelezettségnek eleget tettek-e? </vt:lpstr>
      <vt:lpstr>A számlázás pontosságához kapcsolódó ellenőrzési tevékenységek 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Fogyasztóvédelem Euróbában</dc:title>
  <dc:creator>Tóth Kornél</dc:creator>
  <cp:lastModifiedBy>MSZÁgi</cp:lastModifiedBy>
  <cp:revision>21</cp:revision>
  <dcterms:created xsi:type="dcterms:W3CDTF">2018-11-10T17:12:08Z</dcterms:created>
  <dcterms:modified xsi:type="dcterms:W3CDTF">2019-02-12T20:01:33Z</dcterms:modified>
</cp:coreProperties>
</file>