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</p:spPr>
        <p:txBody>
          <a:bodyPr lIns="0" tIns="0" rIns="0" bIns="0"/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1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rgbClr val="BFBF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rgbClr val="D9D9D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8720" cy="3808800"/>
            </a:xfrm>
            <a:custGeom>
              <a:avLst/>
              <a:gdLst/>
              <a:ahLst/>
              <a:cxnLst/>
              <a:rect l="0" t="0" r="r" b="b"/>
              <a:pathLst>
                <a:path w="9054" h="10582">
                  <a:moveTo>
                    <a:pt x="4526" y="0"/>
                  </a:moveTo>
                  <a:lnTo>
                    <a:pt x="9053" y="10581"/>
                  </a:lnTo>
                  <a:lnTo>
                    <a:pt x="0" y="10581"/>
                  </a:lnTo>
                  <a:lnTo>
                    <a:pt x="4526" y="0"/>
                  </a:lnTo>
                </a:path>
              </a:pathLst>
            </a:custGeom>
            <a:solidFill>
              <a:srgbClr val="54A021">
                <a:alpha val="72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200" cy="3267000"/>
            </a:xfrm>
            <a:custGeom>
              <a:avLst/>
              <a:gdLst/>
              <a:ahLst/>
              <a:cxnLst/>
              <a:rect l="0" t="0" r="r" b="b"/>
              <a:pathLst>
                <a:path w="5047" h="9077">
                  <a:moveTo>
                    <a:pt x="2523" y="0"/>
                  </a:moveTo>
                  <a:lnTo>
                    <a:pt x="5046" y="9076"/>
                  </a:lnTo>
                  <a:lnTo>
                    <a:pt x="0" y="9076"/>
                  </a:lnTo>
                  <a:lnTo>
                    <a:pt x="2523" y="0"/>
                  </a:lnTo>
                </a:path>
              </a:pathLst>
            </a:custGeom>
            <a:solidFill>
              <a:srgbClr val="90C226">
                <a:alpha val="8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480" cy="2843640"/>
            </a:xfrm>
            <a:custGeom>
              <a:avLst/>
              <a:gdLst/>
              <a:ahLst/>
              <a:cxnLst/>
              <a:rect l="0" t="0" r="r" b="b"/>
              <a:pathLst>
                <a:path w="1245" h="7901">
                  <a:moveTo>
                    <a:pt x="622" y="0"/>
                  </a:moveTo>
                  <a:lnTo>
                    <a:pt x="1244" y="7900"/>
                  </a:lnTo>
                  <a:lnTo>
                    <a:pt x="0" y="7900"/>
                  </a:lnTo>
                  <a:lnTo>
                    <a:pt x="622" y="0"/>
                  </a:lnTo>
                </a:path>
              </a:pathLst>
            </a:custGeom>
            <a:solidFill>
              <a:srgbClr val="90C226">
                <a:alpha val="8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"/>
          <p:cNvGrpSpPr/>
          <p:nvPr/>
        </p:nvGrpSpPr>
        <p:grpSpPr>
          <a:xfrm>
            <a:off x="0" y="-8640"/>
            <a:ext cx="12191040" cy="6866640"/>
            <a:chOff x="0" y="-8640"/>
            <a:chExt cx="12191040" cy="6866640"/>
          </a:xfrm>
        </p:grpSpPr>
        <p:sp>
          <p:nvSpPr>
            <p:cNvPr id="50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rgbClr val="BFBF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rgbClr val="D9D9D9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4"/>
            <p:cNvSpPr/>
            <p:nvPr/>
          </p:nvSpPr>
          <p:spPr>
            <a:xfrm>
              <a:off x="9181440" y="-8640"/>
              <a:ext cx="3006360" cy="686556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"/>
            <p:cNvSpPr/>
            <p:nvPr/>
          </p:nvSpPr>
          <p:spPr>
            <a:xfrm>
              <a:off x="9603360" y="-8640"/>
              <a:ext cx="2587320" cy="686556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6"/>
            <p:cNvSpPr/>
            <p:nvPr/>
          </p:nvSpPr>
          <p:spPr>
            <a:xfrm>
              <a:off x="8932320" y="3048120"/>
              <a:ext cx="3258720" cy="3808800"/>
            </a:xfrm>
            <a:custGeom>
              <a:avLst/>
              <a:gdLst/>
              <a:ahLst/>
              <a:cxnLst/>
              <a:rect l="0" t="0" r="r" b="b"/>
              <a:pathLst>
                <a:path w="9054" h="10582">
                  <a:moveTo>
                    <a:pt x="4526" y="0"/>
                  </a:moveTo>
                  <a:lnTo>
                    <a:pt x="9053" y="10581"/>
                  </a:lnTo>
                  <a:lnTo>
                    <a:pt x="0" y="10581"/>
                  </a:lnTo>
                  <a:lnTo>
                    <a:pt x="4526" y="0"/>
                  </a:lnTo>
                </a:path>
              </a:pathLst>
            </a:custGeom>
            <a:solidFill>
              <a:srgbClr val="54A021">
                <a:alpha val="72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7"/>
            <p:cNvSpPr/>
            <p:nvPr/>
          </p:nvSpPr>
          <p:spPr>
            <a:xfrm>
              <a:off x="9334440" y="-8640"/>
              <a:ext cx="2853360" cy="686556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8"/>
            <p:cNvSpPr/>
            <p:nvPr/>
          </p:nvSpPr>
          <p:spPr>
            <a:xfrm>
              <a:off x="10898640" y="-8640"/>
              <a:ext cx="1289160" cy="686556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9"/>
            <p:cNvSpPr/>
            <p:nvPr/>
          </p:nvSpPr>
          <p:spPr>
            <a:xfrm>
              <a:off x="10938960" y="-8640"/>
              <a:ext cx="1248840" cy="686556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10"/>
            <p:cNvSpPr/>
            <p:nvPr/>
          </p:nvSpPr>
          <p:spPr>
            <a:xfrm>
              <a:off x="10371600" y="3589920"/>
              <a:ext cx="1816200" cy="3267000"/>
            </a:xfrm>
            <a:custGeom>
              <a:avLst/>
              <a:gdLst/>
              <a:ahLst/>
              <a:cxnLst/>
              <a:rect l="0" t="0" r="r" b="b"/>
              <a:pathLst>
                <a:path w="5047" h="9077">
                  <a:moveTo>
                    <a:pt x="2523" y="0"/>
                  </a:moveTo>
                  <a:lnTo>
                    <a:pt x="5046" y="9076"/>
                  </a:lnTo>
                  <a:lnTo>
                    <a:pt x="0" y="9076"/>
                  </a:lnTo>
                  <a:lnTo>
                    <a:pt x="2523" y="0"/>
                  </a:lnTo>
                </a:path>
              </a:pathLst>
            </a:custGeom>
            <a:solidFill>
              <a:srgbClr val="90C226">
                <a:alpha val="80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11"/>
            <p:cNvSpPr/>
            <p:nvPr/>
          </p:nvSpPr>
          <p:spPr>
            <a:xfrm>
              <a:off x="0" y="4013280"/>
              <a:ext cx="447480" cy="2843640"/>
            </a:xfrm>
            <a:custGeom>
              <a:avLst/>
              <a:gdLst/>
              <a:ahLst/>
              <a:cxnLst/>
              <a:rect l="0" t="0" r="r" b="b"/>
              <a:pathLst>
                <a:path w="1245" h="7901">
                  <a:moveTo>
                    <a:pt x="622" y="0"/>
                  </a:moveTo>
                  <a:lnTo>
                    <a:pt x="1244" y="7900"/>
                  </a:lnTo>
                  <a:lnTo>
                    <a:pt x="0" y="7900"/>
                  </a:lnTo>
                  <a:lnTo>
                    <a:pt x="622" y="0"/>
                  </a:lnTo>
                </a:path>
              </a:pathLst>
            </a:custGeom>
            <a:solidFill>
              <a:srgbClr val="90C226">
                <a:alpha val="85000"/>
              </a:srgb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60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latin typeface="Arial"/>
              </a:rPr>
              <a:t>Címszöveg formátumának szerkesztése</a:t>
            </a:r>
          </a:p>
        </p:txBody>
      </p:sp>
      <p:sp>
        <p:nvSpPr>
          <p:cNvPr id="61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Vázlatszöveg formátumának szerkesztése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Második vázlatszint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Harmadik vázlatszint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Negyedik vázlatszint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Ötödik vázlatszint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Hatodik vázlatszint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2800" b="0" i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The </a:t>
            </a:r>
            <a:r>
              <a:rPr lang="hu-HU" sz="2800" b="0" i="1" strike="noStrike" spc="-1" dirty="0" err="1">
                <a:solidFill>
                  <a:srgbClr val="90C226"/>
                </a:solidFill>
                <a:latin typeface="Trebuchet MS"/>
                <a:ea typeface="DejaVu Sans"/>
              </a:rPr>
              <a:t>causes</a:t>
            </a:r>
            <a:r>
              <a:rPr lang="hu-HU" sz="2800" b="0" i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 of </a:t>
            </a:r>
            <a:r>
              <a:rPr lang="hu-HU" sz="2800" b="0" i="1" strike="noStrike" spc="-1" dirty="0" err="1">
                <a:solidFill>
                  <a:srgbClr val="90C226"/>
                </a:solidFill>
                <a:latin typeface="Trebuchet MS"/>
                <a:ea typeface="DejaVu Sans"/>
              </a:rPr>
              <a:t>the</a:t>
            </a:r>
            <a:r>
              <a:rPr lang="hu-HU" sz="2800" b="0" i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 2008 </a:t>
            </a:r>
            <a:r>
              <a:rPr lang="hu-HU" sz="2800" b="0" i="1" strike="noStrike" spc="-1" dirty="0" err="1">
                <a:solidFill>
                  <a:srgbClr val="90C226"/>
                </a:solidFill>
                <a:latin typeface="Trebuchet MS"/>
                <a:ea typeface="DejaVu Sans"/>
              </a:rPr>
              <a:t>economy</a:t>
            </a:r>
            <a:r>
              <a:rPr lang="hu-HU" sz="2800" b="0" i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 </a:t>
            </a:r>
            <a:r>
              <a:rPr lang="hu-HU" sz="2800" b="0" i="1" strike="noStrike" spc="-1" dirty="0" err="1">
                <a:solidFill>
                  <a:srgbClr val="90C226"/>
                </a:solidFill>
                <a:latin typeface="Trebuchet MS"/>
                <a:ea typeface="DejaVu Sans"/>
              </a:rPr>
              <a:t>crisis</a:t>
            </a:r>
            <a:r>
              <a:rPr lang="hu-HU" sz="2800" b="0" i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, </a:t>
            </a:r>
            <a:r>
              <a:rPr lang="hu-HU" sz="2800" b="0" i="1" strike="noStrike" spc="-1" dirty="0" err="1" smtClean="0">
                <a:solidFill>
                  <a:srgbClr val="90C226"/>
                </a:solidFill>
                <a:latin typeface="Trebuchet MS"/>
                <a:ea typeface="DejaVu Sans"/>
              </a:rPr>
              <a:t>measures</a:t>
            </a:r>
            <a:r>
              <a:rPr lang="hu-HU" sz="2800" b="0" i="1" strike="noStrike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 in </a:t>
            </a:r>
            <a:r>
              <a:rPr lang="hu-HU" sz="2800" b="0" i="1" strike="noStrike" spc="-1" dirty="0" err="1">
                <a:solidFill>
                  <a:srgbClr val="90C226"/>
                </a:solidFill>
                <a:latin typeface="Trebuchet MS"/>
                <a:ea typeface="DejaVu Sans"/>
              </a:rPr>
              <a:t>the</a:t>
            </a:r>
            <a:r>
              <a:rPr lang="hu-HU" sz="2800" b="0" i="1" strike="noStrike" spc="-1" dirty="0">
                <a:solidFill>
                  <a:srgbClr val="90C226"/>
                </a:solidFill>
                <a:latin typeface="Trebuchet MS"/>
                <a:ea typeface="DejaVu Sans"/>
              </a:rPr>
              <a:t> European Union</a:t>
            </a:r>
            <a:endParaRPr lang="hu-HU" sz="2800" b="0" strike="noStrike" spc="-1" dirty="0">
              <a:latin typeface="Arial"/>
            </a:endParaRPr>
          </a:p>
        </p:txBody>
      </p:sp>
      <p:pic>
        <p:nvPicPr>
          <p:cNvPr id="99" name="Kép 2"/>
          <p:cNvPicPr/>
          <p:nvPr/>
        </p:nvPicPr>
        <p:blipFill>
          <a:blip r:embed="rId2"/>
          <a:stretch/>
        </p:blipFill>
        <p:spPr>
          <a:xfrm rot="334800">
            <a:off x="1284480" y="2243160"/>
            <a:ext cx="2589840" cy="1761120"/>
          </a:xfrm>
          <a:prstGeom prst="rect">
            <a:avLst/>
          </a:prstGeom>
          <a:ln>
            <a:noFill/>
          </a:ln>
        </p:spPr>
      </p:pic>
      <p:pic>
        <p:nvPicPr>
          <p:cNvPr id="100" name="Kép 4"/>
          <p:cNvPicPr/>
          <p:nvPr/>
        </p:nvPicPr>
        <p:blipFill>
          <a:blip r:embed="rId3"/>
          <a:stretch/>
        </p:blipFill>
        <p:spPr>
          <a:xfrm rot="1326000">
            <a:off x="5494320" y="2046600"/>
            <a:ext cx="2691720" cy="383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The 2008-2009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global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economic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crisis</a:t>
            </a:r>
            <a:r>
              <a:rPr lang="hu-HU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is </a:t>
            </a:r>
            <a:r>
              <a:rPr lang="hu-HU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the</a:t>
            </a:r>
            <a:r>
              <a:rPr lang="hu-HU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most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significant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economic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crisis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that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emerged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from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the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previous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global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financial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crisis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. </a:t>
            </a:r>
            <a:endParaRPr lang="hu-HU" sz="1800" b="0" strike="noStrike" spc="-1" dirty="0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3600" b="0" i="1" strike="noStrike" spc="-1">
                <a:solidFill>
                  <a:srgbClr val="90C226"/>
                </a:solidFill>
                <a:latin typeface="Trebuchet MS"/>
                <a:ea typeface="DejaVu Sans"/>
              </a:rPr>
              <a:t>Description </a:t>
            </a:r>
            <a:endParaRPr lang="hu-HU" sz="3600" b="0" strike="noStrike" spc="-1">
              <a:latin typeface="Arial"/>
            </a:endParaRPr>
          </a:p>
        </p:txBody>
      </p:sp>
      <p:pic>
        <p:nvPicPr>
          <p:cNvPr id="103" name="Kép 6"/>
          <p:cNvPicPr/>
          <p:nvPr/>
        </p:nvPicPr>
        <p:blipFill>
          <a:blip r:embed="rId2"/>
          <a:stretch/>
        </p:blipFill>
        <p:spPr>
          <a:xfrm>
            <a:off x="1713600" y="3513600"/>
            <a:ext cx="3790440" cy="252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Kép 4"/>
          <p:cNvPicPr/>
          <p:nvPr/>
        </p:nvPicPr>
        <p:blipFill>
          <a:blip r:embed="rId2"/>
          <a:stretch/>
        </p:blipFill>
        <p:spPr>
          <a:xfrm>
            <a:off x="875880" y="3567960"/>
            <a:ext cx="3088440" cy="2058480"/>
          </a:xfrm>
          <a:prstGeom prst="rect">
            <a:avLst/>
          </a:prstGeom>
          <a:ln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677160" y="609480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3600" b="0" i="1" strike="noStrike" spc="-1">
                <a:solidFill>
                  <a:srgbClr val="90C226"/>
                </a:solidFill>
                <a:latin typeface="Trebuchet MS"/>
                <a:ea typeface="DejaVu Sans"/>
              </a:rPr>
              <a:t>Background,causes </a:t>
            </a:r>
            <a:endParaRPr lang="hu-HU" sz="36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The US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subsidiary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mortgage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crisis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. The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financial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crisis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with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varying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intensity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that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started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at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the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end of 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2006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affected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other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countries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too</a:t>
            </a:r>
            <a:r>
              <a:rPr lang="hu-HU" sz="1800" b="0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.</a:t>
            </a:r>
            <a:endParaRPr lang="hu-HU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Several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companies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went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bankrupt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or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merged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with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their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0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competitors</a:t>
            </a:r>
            <a:r>
              <a:rPr lang="hu-HU" sz="1800" b="0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.</a:t>
            </a: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u-H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hu-HU" spc="-1" dirty="0" err="1">
                <a:latin typeface="Arial"/>
              </a:rPr>
              <a:t>T</a:t>
            </a:r>
            <a:r>
              <a:rPr lang="hu-HU" sz="1800" b="0" i="1" u="sng" strike="noStrike" spc="-1" dirty="0" err="1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the</a:t>
            </a:r>
            <a:r>
              <a:rPr lang="hu-HU" sz="1800" b="0" i="1" u="sng" strike="noStrike" spc="-1" dirty="0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 </a:t>
            </a:r>
            <a:r>
              <a:rPr lang="hu-HU" sz="1800" b="0" i="1" u="sng" strike="noStrike" spc="-1" dirty="0" err="1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Eugot</a:t>
            </a:r>
            <a:r>
              <a:rPr lang="hu-HU" sz="1800" b="0" i="1" u="sng" strike="noStrike" spc="-1" dirty="0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 </a:t>
            </a:r>
            <a:r>
              <a:rPr lang="hu-HU" sz="1800" b="0" i="1" u="sng" strike="noStrike" spc="-1" dirty="0" err="1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also</a:t>
            </a:r>
            <a:r>
              <a:rPr lang="hu-HU" sz="1800" b="0" i="1" u="sng" strike="noStrike" spc="-1" dirty="0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 </a:t>
            </a:r>
            <a:r>
              <a:rPr lang="hu-HU" sz="1800" b="0" i="1" u="sng" strike="noStrike" spc="-1" dirty="0" err="1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involved</a:t>
            </a:r>
            <a:r>
              <a:rPr lang="hu-HU" sz="1800" b="0" i="1" u="sng" strike="noStrike" spc="-1" dirty="0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 </a:t>
            </a:r>
            <a:r>
              <a:rPr lang="hu-HU" sz="1800" b="0" i="1" u="sng" strike="noStrike" spc="-1" dirty="0" err="1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into</a:t>
            </a:r>
            <a:r>
              <a:rPr lang="hu-HU" sz="1800" b="0" i="1" u="sng" strike="noStrike" spc="-1" dirty="0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 </a:t>
            </a:r>
            <a:r>
              <a:rPr lang="hu-HU" sz="1800" b="0" i="1" u="sng" strike="noStrike" spc="-1" dirty="0" err="1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it</a:t>
            </a:r>
            <a:r>
              <a:rPr lang="hu-HU" sz="1800" b="0" i="1" u="sng" strike="noStrike" spc="-1" dirty="0" smtClean="0">
                <a:solidFill>
                  <a:srgbClr val="404040"/>
                </a:solidFill>
                <a:uFillTx/>
                <a:latin typeface="Trebuchet MS"/>
                <a:ea typeface="DejaVu Sans"/>
              </a:rPr>
              <a:t>.</a:t>
            </a:r>
            <a:endParaRPr lang="hu-HU" sz="1800" b="0" strike="noStrike" spc="-1" dirty="0">
              <a:latin typeface="Arial"/>
            </a:endParaRPr>
          </a:p>
        </p:txBody>
      </p:sp>
      <p:sp>
        <p:nvSpPr>
          <p:cNvPr id="2" name="Lefelé nyíl 1"/>
          <p:cNvSpPr/>
          <p:nvPr/>
        </p:nvSpPr>
        <p:spPr>
          <a:xfrm>
            <a:off x="4690241" y="3507828"/>
            <a:ext cx="1174531" cy="1332186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4"/>
          <p:cNvPicPr/>
          <p:nvPr/>
        </p:nvPicPr>
        <p:blipFill>
          <a:blip r:embed="rId2"/>
          <a:stretch/>
        </p:blipFill>
        <p:spPr>
          <a:xfrm rot="20892000">
            <a:off x="541440" y="3859920"/>
            <a:ext cx="3351600" cy="2331720"/>
          </a:xfrm>
          <a:prstGeom prst="rect">
            <a:avLst/>
          </a:prstGeom>
          <a:ln>
            <a:noFill/>
          </a:ln>
        </p:spPr>
      </p:pic>
      <p:pic>
        <p:nvPicPr>
          <p:cNvPr id="109" name="Picture 2"/>
          <p:cNvPicPr/>
          <p:nvPr/>
        </p:nvPicPr>
        <p:blipFill>
          <a:blip r:embed="rId3"/>
          <a:stretch/>
        </p:blipFill>
        <p:spPr>
          <a:xfrm>
            <a:off x="4098240" y="2630520"/>
            <a:ext cx="2995560" cy="2995560"/>
          </a:xfrm>
          <a:prstGeom prst="rect">
            <a:avLst/>
          </a:prstGeom>
          <a:ln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677160" y="620189"/>
            <a:ext cx="8595720" cy="1319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u-HU" sz="3600" i="1" spc="-1" dirty="0" err="1" smtClean="0">
                <a:solidFill>
                  <a:srgbClr val="90C226"/>
                </a:solidFill>
                <a:latin typeface="Trebuchet MS"/>
                <a:ea typeface="DejaVu Sans"/>
              </a:rPr>
              <a:t>Measures</a:t>
            </a:r>
            <a:r>
              <a:rPr lang="hu-HU" sz="3600" b="0" strike="noStrike" spc="-1" dirty="0" smtClean="0">
                <a:solidFill>
                  <a:srgbClr val="90C226"/>
                </a:solidFill>
                <a:latin typeface="Trebuchet MS"/>
                <a:ea typeface="DejaVu Sans"/>
              </a:rPr>
              <a:t> </a:t>
            </a:r>
            <a:endParaRPr lang="hu-HU" sz="3600" b="0" strike="noStrike" spc="-1" dirty="0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77160" y="2160720"/>
            <a:ext cx="8595720" cy="387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Restoring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financial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stability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and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providing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favorable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conditions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for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creating</a:t>
            </a:r>
            <a:r>
              <a:rPr lang="hu-HU" sz="1800" b="1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job</a:t>
            </a:r>
            <a:r>
              <a:rPr lang="hu-HU" sz="1800" b="1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facilities</a:t>
            </a:r>
            <a:r>
              <a:rPr lang="hu-HU" sz="1800" b="1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.</a:t>
            </a:r>
            <a:endParaRPr lang="hu-HU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b="1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Making</a:t>
            </a:r>
            <a:r>
              <a:rPr lang="hu-HU" sz="1800" b="1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savings</a:t>
            </a:r>
            <a:r>
              <a:rPr lang="hu-HU" b="1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b="1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secure</a:t>
            </a:r>
            <a:r>
              <a:rPr lang="hu-HU" b="1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.</a:t>
            </a:r>
            <a:endParaRPr lang="hu-HU" sz="18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Enterprises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and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housholds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can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borrow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loan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dirty="0" err="1">
                <a:solidFill>
                  <a:srgbClr val="404040"/>
                </a:solidFill>
                <a:latin typeface="Trebuchet MS"/>
                <a:ea typeface="DejaVu Sans"/>
              </a:rPr>
              <a:t>at</a:t>
            </a:r>
            <a:r>
              <a:rPr lang="hu-HU" sz="1800" b="1" strike="noStrike" spc="-1" dirty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b="1" spc="-1" dirty="0" err="1" smtClean="0">
                <a:solidFill>
                  <a:srgbClr val="404040"/>
                </a:solidFill>
                <a:latin typeface="Trebuchet MS"/>
                <a:ea typeface="DejaVu Sans"/>
              </a:rPr>
              <a:t>reasonable</a:t>
            </a:r>
            <a:r>
              <a:rPr lang="hu-HU" sz="1800" b="1" strike="noStrike" spc="-1" dirty="0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r>
              <a:rPr lang="hu-HU" sz="1800" b="1" strike="noStrike" spc="-1" smtClean="0">
                <a:solidFill>
                  <a:srgbClr val="404040"/>
                </a:solidFill>
                <a:latin typeface="Trebuchet MS"/>
                <a:ea typeface="DejaVu Sans"/>
              </a:rPr>
              <a:t>costs.</a:t>
            </a:r>
            <a:r>
              <a:rPr lang="hu-HU" sz="1800" b="0" strike="noStrike" spc="-1" smtClean="0">
                <a:solidFill>
                  <a:srgbClr val="404040"/>
                </a:solidFill>
                <a:latin typeface="Trebuchet MS"/>
                <a:ea typeface="DejaVu Sans"/>
              </a:rPr>
              <a:t> </a:t>
            </a:r>
            <a:endParaRPr lang="hu-HU" sz="1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103</Words>
  <Application>Microsoft Office PowerPoint</Application>
  <PresentationFormat>Egyéni</PresentationFormat>
  <Paragraphs>15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Viki</dc:creator>
  <cp:lastModifiedBy>MSZÁgi</cp:lastModifiedBy>
  <cp:revision>7</cp:revision>
  <dcterms:modified xsi:type="dcterms:W3CDTF">2019-01-31T17:51:13Z</dcterms:modified>
  <dc:language>hu-HU</dc:language>
</cp:coreProperties>
</file>