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276"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2253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154955" y="1447800"/>
            <a:ext cx="8825658" cy="332958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0" name="Google Shape;20;p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ámakép képaláírással">
  <p:cSld name="Panorámakép képaláírással">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1"/>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8" name="Google Shape;78;p1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ím és képaláírás">
  <p:cSld name="Cím és képaláírás">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4" name="Google Shape;84;p1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dézet képaláírással">
  <p:cSld name="Idézet képaláírással">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0" name="Google Shape;90;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1" name="Google Shape;91;p1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
        <p:nvSpPr>
          <p:cNvPr id="94" name="Google Shape;94;p13"/>
          <p:cNvSpPr txBox="1"/>
          <p:nvPr/>
        </p:nvSpPr>
        <p:spPr>
          <a:xfrm>
            <a:off x="898295" y="971253"/>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u-HU" sz="12200" b="0" i="0" u="none" strike="noStrike" cap="none">
                <a:solidFill>
                  <a:srgbClr val="86D1D8"/>
                </a:solidFill>
                <a:latin typeface="Arial"/>
                <a:ea typeface="Arial"/>
                <a:cs typeface="Arial"/>
                <a:sym typeface="Arial"/>
              </a:rPr>
              <a:t>“</a:t>
            </a:r>
            <a:endParaRPr/>
          </a:p>
        </p:txBody>
      </p:sp>
      <p:sp>
        <p:nvSpPr>
          <p:cNvPr id="95" name="Google Shape;95;p13"/>
          <p:cNvSpPr txBox="1"/>
          <p:nvPr/>
        </p:nvSpPr>
        <p:spPr>
          <a:xfrm>
            <a:off x="9330490" y="2613787"/>
            <a:ext cx="801912" cy="196977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hu-HU" sz="12200" b="0" i="0" u="none" strike="noStrike" cap="none">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évkártya">
  <p:cSld name="Névkártya">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99" name="Google Shape;99;p1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hasáb">
  <p:cSld name="3 hasáb">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5" name="Google Shape;105;p15"/>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6" name="Google Shape;106;p15"/>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7" name="Google Shape;107;p15"/>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8" name="Google Shape;108;p15"/>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09" name="Google Shape;109;p15"/>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0" name="Google Shape;110;p15"/>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11" name="Google Shape;111;p15"/>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12" name="Google Shape;112;p1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képhasáb">
  <p:cSld name="3 képhasáb">
    <p:spTree>
      <p:nvGrpSpPr>
        <p:cNvPr id="1" name="Shape 115"/>
        <p:cNvGrpSpPr/>
        <p:nvPr/>
      </p:nvGrpSpPr>
      <p:grpSpPr>
        <a:xfrm>
          <a:off x="0" y="0"/>
          <a:ext cx="0" cy="0"/>
          <a:chOff x="0" y="0"/>
          <a:chExt cx="0" cy="0"/>
        </a:xfrm>
      </p:grpSpPr>
      <p:sp>
        <p:nvSpPr>
          <p:cNvPr id="116" name="Google Shape;116;p1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6"/>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16"/>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16"/>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0" name="Google Shape;120;p16"/>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1" name="Google Shape;121;p16"/>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2" name="Google Shape;122;p16"/>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3" name="Google Shape;123;p16"/>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4" name="Google Shape;124;p16"/>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6"/>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26" name="Google Shape;126;p16"/>
          <p:cNvCxnSpPr/>
          <p:nvPr/>
        </p:nvCxnSpPr>
        <p:spPr>
          <a:xfrm>
            <a:off x="3726142" y="2133600"/>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127" name="Google Shape;127;p16"/>
          <p:cNvCxnSpPr/>
          <p:nvPr/>
        </p:nvCxnSpPr>
        <p:spPr>
          <a:xfrm>
            <a:off x="6962227" y="2133600"/>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128" name="Google Shape;128;p1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4" name="Google Shape;134;p1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18"/>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1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49"/>
        <p:cNvGrpSpPr/>
        <p:nvPr/>
      </p:nvGrpSpPr>
      <p:grpSpPr>
        <a:xfrm>
          <a:off x="0" y="0"/>
          <a:ext cx="0" cy="0"/>
          <a:chOff x="0" y="0"/>
          <a:chExt cx="0" cy="0"/>
        </a:xfrm>
      </p:grpSpPr>
      <p:sp>
        <p:nvSpPr>
          <p:cNvPr id="150" name="Google Shape;150;p20"/>
          <p:cNvSpPr txBox="1">
            <a:spLocks noGrp="1"/>
          </p:cNvSpPr>
          <p:nvPr>
            <p:ph type="ctrTitle"/>
          </p:nvPr>
        </p:nvSpPr>
        <p:spPr>
          <a:xfrm>
            <a:off x="1524000" y="1124530"/>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a:endParaRPr/>
          </a:p>
        </p:txBody>
      </p:sp>
      <p:sp>
        <p:nvSpPr>
          <p:cNvPr id="152" name="Google Shape;1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1"/>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1"/>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 name="Google Shape;26;p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161"/>
        <p:cNvGrpSpPr/>
        <p:nvPr/>
      </p:nvGrpSpPr>
      <p:grpSpPr>
        <a:xfrm>
          <a:off x="0" y="0"/>
          <a:ext cx="0" cy="0"/>
          <a:chOff x="0" y="0"/>
          <a:chExt cx="0" cy="0"/>
        </a:xfrm>
      </p:grpSpPr>
      <p:sp>
        <p:nvSpPr>
          <p:cNvPr id="162" name="Google Shape;162;p22"/>
          <p:cNvSpPr txBox="1">
            <a:spLocks noGrp="1"/>
          </p:cNvSpPr>
          <p:nvPr>
            <p:ph type="title"/>
          </p:nvPr>
        </p:nvSpPr>
        <p:spPr>
          <a:xfrm>
            <a:off x="831850" y="1712423"/>
            <a:ext cx="10515600" cy="2851208"/>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2"/>
          <p:cNvSpPr txBox="1">
            <a:spLocks noGrp="1"/>
          </p:cNvSpPr>
          <p:nvPr>
            <p:ph type="body" idx="1"/>
          </p:nvPr>
        </p:nvSpPr>
        <p:spPr>
          <a:xfrm>
            <a:off x="831850" y="455263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3F3F3F"/>
              </a:buClr>
              <a:buSzPts val="2400"/>
              <a:buNone/>
              <a:defRPr sz="2400">
                <a:solidFill>
                  <a:srgbClr val="3F3F3F"/>
                </a:solidFill>
              </a:defRPr>
            </a:lvl1pPr>
            <a:lvl2pPr marL="914400" lvl="1" indent="-228600" algn="l">
              <a:lnSpc>
                <a:spcPct val="90000"/>
              </a:lnSpc>
              <a:spcBef>
                <a:spcPts val="500"/>
              </a:spcBef>
              <a:spcAft>
                <a:spcPts val="0"/>
              </a:spcAft>
              <a:buClr>
                <a:srgbClr val="888888"/>
              </a:buClr>
              <a:buSzPts val="1800"/>
              <a:buNone/>
              <a:defRPr sz="1800">
                <a:solidFill>
                  <a:srgbClr val="888888"/>
                </a:solidFill>
              </a:defRPr>
            </a:lvl2pPr>
            <a:lvl3pPr marL="1371600" lvl="2" indent="-228600" algn="l">
              <a:lnSpc>
                <a:spcPct val="90000"/>
              </a:lnSpc>
              <a:spcBef>
                <a:spcPts val="500"/>
              </a:spcBef>
              <a:spcAft>
                <a:spcPts val="0"/>
              </a:spcAft>
              <a:buClr>
                <a:srgbClr val="888888"/>
              </a:buClr>
              <a:buSzPts val="1600"/>
              <a:buNone/>
              <a:defRPr sz="1600">
                <a:solidFill>
                  <a:srgbClr val="888888"/>
                </a:solidFill>
              </a:defRPr>
            </a:lvl3pPr>
            <a:lvl4pPr marL="1828800" lvl="3" indent="-228600" algn="l">
              <a:lnSpc>
                <a:spcPct val="90000"/>
              </a:lnSpc>
              <a:spcBef>
                <a:spcPts val="500"/>
              </a:spcBef>
              <a:spcAft>
                <a:spcPts val="0"/>
              </a:spcAft>
              <a:buClr>
                <a:srgbClr val="888888"/>
              </a:buClr>
              <a:buSzPts val="1400"/>
              <a:buNone/>
              <a:defRPr sz="1400">
                <a:solidFill>
                  <a:srgbClr val="888888"/>
                </a:solidFill>
              </a:defRPr>
            </a:lvl4pPr>
            <a:lvl5pPr marL="2286000" lvl="4" indent="-228600" algn="l">
              <a:lnSpc>
                <a:spcPct val="90000"/>
              </a:lnSpc>
              <a:spcBef>
                <a:spcPts val="50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64" name="Google Shape;16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2"/>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23"/>
          <p:cNvSpPr txBox="1">
            <a:spLocks noGrp="1"/>
          </p:cNvSpPr>
          <p:nvPr>
            <p:ph type="body" idx="1"/>
          </p:nvPr>
        </p:nvSpPr>
        <p:spPr>
          <a:xfrm>
            <a:off x="845127" y="1828800"/>
            <a:ext cx="5181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0" name="Google Shape;170;p23"/>
          <p:cNvSpPr txBox="1">
            <a:spLocks noGrp="1"/>
          </p:cNvSpPr>
          <p:nvPr>
            <p:ph type="body" idx="2"/>
          </p:nvPr>
        </p:nvSpPr>
        <p:spPr>
          <a:xfrm>
            <a:off x="6172200" y="1828800"/>
            <a:ext cx="5181600" cy="435133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1" name="Google Shape;1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3"/>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Összehasonlítás">
  <p:cSld name="Összehasonlítás">
    <p:spTree>
      <p:nvGrpSpPr>
        <p:cNvPr id="1" name="Shape 174"/>
        <p:cNvGrpSpPr/>
        <p:nvPr/>
      </p:nvGrpSpPr>
      <p:grpSpPr>
        <a:xfrm>
          <a:off x="0" y="0"/>
          <a:ext cx="0" cy="0"/>
          <a:chOff x="0" y="0"/>
          <a:chExt cx="0" cy="0"/>
        </a:xfrm>
      </p:grpSpPr>
      <p:sp>
        <p:nvSpPr>
          <p:cNvPr id="175" name="Google Shape;175;p24"/>
          <p:cNvSpPr txBox="1">
            <a:spLocks noGrp="1"/>
          </p:cNvSpPr>
          <p:nvPr>
            <p:ph type="body" idx="1"/>
          </p:nvPr>
        </p:nvSpPr>
        <p:spPr>
          <a:xfrm>
            <a:off x="845127" y="1681850"/>
            <a:ext cx="5156200" cy="825699"/>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6" name="Google Shape;176;p24"/>
          <p:cNvSpPr txBox="1">
            <a:spLocks noGrp="1"/>
          </p:cNvSpPr>
          <p:nvPr>
            <p:ph type="body" idx="2"/>
          </p:nvPr>
        </p:nvSpPr>
        <p:spPr>
          <a:xfrm>
            <a:off x="845127" y="2507550"/>
            <a:ext cx="5156200" cy="36805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7" name="Google Shape;177;p24"/>
          <p:cNvSpPr txBox="1">
            <a:spLocks noGrp="1"/>
          </p:cNvSpPr>
          <p:nvPr>
            <p:ph type="body" idx="3"/>
          </p:nvPr>
        </p:nvSpPr>
        <p:spPr>
          <a:xfrm>
            <a:off x="6172200" y="1681851"/>
            <a:ext cx="5181601" cy="825698"/>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78" name="Google Shape;178;p24"/>
          <p:cNvSpPr txBox="1">
            <a:spLocks noGrp="1"/>
          </p:cNvSpPr>
          <p:nvPr>
            <p:ph type="body" idx="4"/>
          </p:nvPr>
        </p:nvSpPr>
        <p:spPr>
          <a:xfrm>
            <a:off x="6172200" y="2507550"/>
            <a:ext cx="5181601" cy="36805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9" name="Google Shape;1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24"/>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
        <p:nvSpPr>
          <p:cNvPr id="182" name="Google Shape;182;p24"/>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sak cím">
  <p:cSld name="Csak cím">
    <p:spTree>
      <p:nvGrpSpPr>
        <p:cNvPr id="1" name="Shape 183"/>
        <p:cNvGrpSpPr/>
        <p:nvPr/>
      </p:nvGrpSpPr>
      <p:grpSpPr>
        <a:xfrm>
          <a:off x="0" y="0"/>
          <a:ext cx="0" cy="0"/>
          <a:chOff x="0" y="0"/>
          <a:chExt cx="0" cy="0"/>
        </a:xfrm>
      </p:grpSpPr>
      <p:sp>
        <p:nvSpPr>
          <p:cNvPr id="184" name="Google Shape;18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5"/>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
        <p:nvSpPr>
          <p:cNvPr id="187" name="Google Shape;187;p25"/>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188"/>
        <p:cNvGrpSpPr/>
        <p:nvPr/>
      </p:nvGrpSpPr>
      <p:grpSpPr>
        <a:xfrm>
          <a:off x="0" y="0"/>
          <a:ext cx="0" cy="0"/>
          <a:chOff x="0" y="0"/>
          <a:chExt cx="0" cy="0"/>
        </a:xfrm>
      </p:grpSpPr>
      <p:sp>
        <p:nvSpPr>
          <p:cNvPr id="189" name="Google Shape;18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192"/>
        <p:cNvGrpSpPr/>
        <p:nvPr/>
      </p:nvGrpSpPr>
      <p:grpSpPr>
        <a:xfrm>
          <a:off x="0" y="0"/>
          <a:ext cx="0" cy="0"/>
          <a:chOff x="0" y="0"/>
          <a:chExt cx="0" cy="0"/>
        </a:xfrm>
      </p:grpSpPr>
      <p:sp>
        <p:nvSpPr>
          <p:cNvPr id="193" name="Google Shape;193;p27"/>
          <p:cNvSpPr txBox="1">
            <a:spLocks noGrp="1"/>
          </p:cNvSpPr>
          <p:nvPr>
            <p:ph type="title"/>
          </p:nvPr>
        </p:nvSpPr>
        <p:spPr>
          <a:xfrm>
            <a:off x="841248" y="457200"/>
            <a:ext cx="3931920" cy="160019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27"/>
          <p:cNvSpPr txBox="1">
            <a:spLocks noGrp="1"/>
          </p:cNvSpPr>
          <p:nvPr>
            <p:ph type="body" idx="1"/>
          </p:nvPr>
        </p:nvSpPr>
        <p:spPr>
          <a:xfrm>
            <a:off x="5181600" y="990600"/>
            <a:ext cx="6172200" cy="4876800"/>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95" name="Google Shape;195;p27"/>
          <p:cNvSpPr txBox="1">
            <a:spLocks noGrp="1"/>
          </p:cNvSpPr>
          <p:nvPr>
            <p:ph type="body" idx="2"/>
          </p:nvPr>
        </p:nvSpPr>
        <p:spPr>
          <a:xfrm>
            <a:off x="841248" y="2057399"/>
            <a:ext cx="3931920" cy="3810001"/>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96" name="Google Shape;19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7"/>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199"/>
        <p:cNvGrpSpPr/>
        <p:nvPr/>
      </p:nvGrpSpPr>
      <p:grpSpPr>
        <a:xfrm>
          <a:off x="0" y="0"/>
          <a:ext cx="0" cy="0"/>
          <a:chOff x="0" y="0"/>
          <a:chExt cx="0" cy="0"/>
        </a:xfrm>
      </p:grpSpPr>
      <p:sp>
        <p:nvSpPr>
          <p:cNvPr id="200" name="Google Shape;200;p28"/>
          <p:cNvSpPr txBox="1">
            <a:spLocks noGrp="1"/>
          </p:cNvSpPr>
          <p:nvPr>
            <p:ph type="title"/>
          </p:nvPr>
        </p:nvSpPr>
        <p:spPr>
          <a:xfrm>
            <a:off x="841248" y="457200"/>
            <a:ext cx="3931920"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28"/>
          <p:cNvSpPr>
            <a:spLocks noGrp="1"/>
          </p:cNvSpPr>
          <p:nvPr>
            <p:ph type="pic" idx="2"/>
          </p:nvPr>
        </p:nvSpPr>
        <p:spPr>
          <a:xfrm>
            <a:off x="5181600" y="990600"/>
            <a:ext cx="6172200" cy="4876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202" name="Google Shape;202;p28"/>
          <p:cNvSpPr txBox="1">
            <a:spLocks noGrp="1"/>
          </p:cNvSpPr>
          <p:nvPr>
            <p:ph type="body" idx="1"/>
          </p:nvPr>
        </p:nvSpPr>
        <p:spPr>
          <a:xfrm>
            <a:off x="841248" y="2057400"/>
            <a:ext cx="3931920" cy="38100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3" name="Google Shape;20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28"/>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29"/>
          <p:cNvSpPr txBox="1">
            <a:spLocks noGrp="1"/>
          </p:cNvSpPr>
          <p:nvPr>
            <p:ph type="body" idx="1"/>
          </p:nvPr>
        </p:nvSpPr>
        <p:spPr>
          <a:xfrm rot="5400000">
            <a:off x="3927259" y="-1253331"/>
            <a:ext cx="4351337"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212"/>
        <p:cNvGrpSpPr/>
        <p:nvPr/>
      </p:nvGrpSpPr>
      <p:grpSpPr>
        <a:xfrm>
          <a:off x="0" y="0"/>
          <a:ext cx="0" cy="0"/>
          <a:chOff x="0" y="0"/>
          <a:chExt cx="0" cy="0"/>
        </a:xfrm>
      </p:grpSpPr>
      <p:sp>
        <p:nvSpPr>
          <p:cNvPr id="213" name="Google Shape;213;p30"/>
          <p:cNvSpPr txBox="1">
            <a:spLocks noGrp="1"/>
          </p:cNvSpPr>
          <p:nvPr>
            <p:ph type="title"/>
          </p:nvPr>
        </p:nvSpPr>
        <p:spPr>
          <a:xfrm rot="5400000">
            <a:off x="7133431" y="1951831"/>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0"/>
          <p:cNvSpPr txBox="1">
            <a:spLocks noGrp="1"/>
          </p:cNvSpPr>
          <p:nvPr>
            <p:ph type="body" idx="1"/>
          </p:nvPr>
        </p:nvSpPr>
        <p:spPr>
          <a:xfrm rot="5400000">
            <a:off x="1799432" y="-600869"/>
            <a:ext cx="5811837"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0"/>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2" name="Google Shape;32;p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8" name="Google Shape;38;p5"/>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9" name="Google Shape;39;p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5" name="Google Shape;45;p6"/>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6" name="Google Shape;46;p6"/>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47" name="Google Shape;47;p6"/>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154953" y="1447800"/>
            <a:ext cx="3401064" cy="144780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63" name="Google Shape;63;p9"/>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64" name="Google Shape;64;p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0"/>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1" name="Google Shape;71;p1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7" name="Google Shape;7;p1"/>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8" name="Google Shape;8;p1"/>
          <p:cNvSpPr/>
          <p:nvPr/>
        </p:nvSpPr>
        <p:spPr>
          <a:xfrm>
            <a:off x="8609012" y="1676400"/>
            <a:ext cx="2819400"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0" name="Google Shape;10;p1"/>
          <p:cNvPicPr preferRelativeResize="0"/>
          <p:nvPr/>
        </p:nvPicPr>
        <p:blipFill rotWithShape="1">
          <a:blip r:embed="rId23">
            <a:alphaModFix/>
          </a:blip>
          <a:srcRect b="23320"/>
          <a:stretch/>
        </p:blipFill>
        <p:spPr>
          <a:xfrm>
            <a:off x="8605878" y="6096000"/>
            <a:ext cx="993734" cy="762000"/>
          </a:xfrm>
          <a:prstGeom prst="rect">
            <a:avLst/>
          </a:prstGeom>
          <a:noFill/>
          <a:ln>
            <a:noFill/>
          </a:ln>
        </p:spPr>
      </p:pic>
      <p:sp>
        <p:nvSpPr>
          <p:cNvPr id="11" name="Google Shape;11;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3" name="Google Shape;13;p1"/>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6" name="Google Shape;16;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845127" y="365760"/>
            <a:ext cx="10515600" cy="1325562"/>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5" name="Google Shape;145;p19"/>
          <p:cNvSpPr txBox="1">
            <a:spLocks noGrp="1"/>
          </p:cNvSpPr>
          <p:nvPr>
            <p:ph type="body" idx="1"/>
          </p:nvPr>
        </p:nvSpPr>
        <p:spPr>
          <a:xfrm>
            <a:off x="845127" y="1828800"/>
            <a:ext cx="10515600" cy="435133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46" name="Google Shape;1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1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19"/>
          <p:cNvSpPr txBox="1">
            <a:spLocks noGrp="1"/>
          </p:cNvSpPr>
          <p:nvPr>
            <p:ph type="sldNum" idx="12"/>
          </p:nvPr>
        </p:nvSpPr>
        <p:spPr>
          <a:xfrm>
            <a:off x="8617527"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Calibri"/>
                <a:ea typeface="Calibri"/>
                <a:cs typeface="Calibri"/>
                <a:sym typeface="Calibri"/>
              </a:defRPr>
            </a:lvl1pPr>
            <a:lvl2pPr marL="0" marR="0" lvl="1" indent="0" algn="r" rtl="0">
              <a:spcBef>
                <a:spcPts val="0"/>
              </a:spcBef>
              <a:buNone/>
              <a:defRPr sz="1100" b="0" i="0" u="none" strike="noStrike" cap="none">
                <a:solidFill>
                  <a:srgbClr val="888888"/>
                </a:solidFill>
                <a:latin typeface="Calibri"/>
                <a:ea typeface="Calibri"/>
                <a:cs typeface="Calibri"/>
                <a:sym typeface="Calibri"/>
              </a:defRPr>
            </a:lvl2pPr>
            <a:lvl3pPr marL="0" marR="0" lvl="2" indent="0" algn="r" rtl="0">
              <a:spcBef>
                <a:spcPts val="0"/>
              </a:spcBef>
              <a:buNone/>
              <a:defRPr sz="1100" b="0" i="0" u="none" strike="noStrike" cap="none">
                <a:solidFill>
                  <a:srgbClr val="888888"/>
                </a:solidFill>
                <a:latin typeface="Calibri"/>
                <a:ea typeface="Calibri"/>
                <a:cs typeface="Calibri"/>
                <a:sym typeface="Calibri"/>
              </a:defRPr>
            </a:lvl3pPr>
            <a:lvl4pPr marL="0" marR="0" lvl="3" indent="0" algn="r" rtl="0">
              <a:spcBef>
                <a:spcPts val="0"/>
              </a:spcBef>
              <a:buNone/>
              <a:defRPr sz="1100" b="0" i="0" u="none" strike="noStrike" cap="none">
                <a:solidFill>
                  <a:srgbClr val="888888"/>
                </a:solidFill>
                <a:latin typeface="Calibri"/>
                <a:ea typeface="Calibri"/>
                <a:cs typeface="Calibri"/>
                <a:sym typeface="Calibri"/>
              </a:defRPr>
            </a:lvl4pPr>
            <a:lvl5pPr marL="0" marR="0" lvl="4" indent="0" algn="r" rtl="0">
              <a:spcBef>
                <a:spcPts val="0"/>
              </a:spcBef>
              <a:buNone/>
              <a:defRPr sz="1100" b="0" i="0" u="none" strike="noStrike" cap="none">
                <a:solidFill>
                  <a:srgbClr val="888888"/>
                </a:solidFill>
                <a:latin typeface="Calibri"/>
                <a:ea typeface="Calibri"/>
                <a:cs typeface="Calibri"/>
                <a:sym typeface="Calibri"/>
              </a:defRPr>
            </a:lvl5pPr>
            <a:lvl6pPr marL="0" marR="0" lvl="5" indent="0" algn="r" rtl="0">
              <a:spcBef>
                <a:spcPts val="0"/>
              </a:spcBef>
              <a:buNone/>
              <a:defRPr sz="1100" b="0" i="0" u="none" strike="noStrike" cap="none">
                <a:solidFill>
                  <a:srgbClr val="888888"/>
                </a:solidFill>
                <a:latin typeface="Calibri"/>
                <a:ea typeface="Calibri"/>
                <a:cs typeface="Calibri"/>
                <a:sym typeface="Calibri"/>
              </a:defRPr>
            </a:lvl6pPr>
            <a:lvl7pPr marL="0" marR="0" lvl="6" indent="0" algn="r" rtl="0">
              <a:spcBef>
                <a:spcPts val="0"/>
              </a:spcBef>
              <a:buNone/>
              <a:defRPr sz="1100" b="0" i="0" u="none" strike="noStrike" cap="none">
                <a:solidFill>
                  <a:srgbClr val="888888"/>
                </a:solidFill>
                <a:latin typeface="Calibri"/>
                <a:ea typeface="Calibri"/>
                <a:cs typeface="Calibri"/>
                <a:sym typeface="Calibri"/>
              </a:defRPr>
            </a:lvl7pPr>
            <a:lvl8pPr marL="0" marR="0" lvl="7" indent="0" algn="r" rtl="0">
              <a:spcBef>
                <a:spcPts val="0"/>
              </a:spcBef>
              <a:buNone/>
              <a:defRPr sz="1100" b="0" i="0" u="none" strike="noStrike" cap="none">
                <a:solidFill>
                  <a:srgbClr val="888888"/>
                </a:solidFill>
                <a:latin typeface="Calibri"/>
                <a:ea typeface="Calibri"/>
                <a:cs typeface="Calibri"/>
                <a:sym typeface="Calibri"/>
              </a:defRPr>
            </a:lvl8pPr>
            <a:lvl9pPr marL="0" marR="0" lvl="8" indent="0" algn="r" rtl="0">
              <a:spcBef>
                <a:spcPts val="0"/>
              </a:spcBef>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1" descr="KÃ©ptalÃ¡lat a kÃ¶vetkezÅre: âeurÃ³pai zÃ¡szlÃ³â"/>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223" name="Google Shape;223;p31"/>
          <p:cNvSpPr txBox="1">
            <a:spLocks noGrp="1"/>
          </p:cNvSpPr>
          <p:nvPr>
            <p:ph type="ctrTitle"/>
          </p:nvPr>
        </p:nvSpPr>
        <p:spPr>
          <a:xfrm>
            <a:off x="947412" y="605011"/>
            <a:ext cx="9793525" cy="343779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FFFF00"/>
              </a:buClr>
              <a:buSzPts val="7200"/>
              <a:buFont typeface="Arial"/>
              <a:buNone/>
            </a:pPr>
            <a:r>
              <a:rPr lang="hu-HU" dirty="0" err="1" smtClean="0">
                <a:solidFill>
                  <a:srgbClr val="FFFF00"/>
                </a:solidFill>
                <a:latin typeface="Arial"/>
                <a:ea typeface="Arial"/>
                <a:cs typeface="Arial"/>
                <a:sym typeface="Arial"/>
              </a:rPr>
              <a:t>Cunsumer</a:t>
            </a:r>
            <a:r>
              <a:rPr lang="hu-HU" dirty="0" smtClean="0">
                <a:solidFill>
                  <a:srgbClr val="FFFF00"/>
                </a:solidFill>
                <a:latin typeface="Arial"/>
                <a:ea typeface="Arial"/>
                <a:cs typeface="Arial"/>
                <a:sym typeface="Arial"/>
              </a:rPr>
              <a:t> policy </a:t>
            </a:r>
            <a:r>
              <a:rPr lang="hu-HU" dirty="0" err="1">
                <a:solidFill>
                  <a:srgbClr val="FFFF00"/>
                </a:solidFill>
                <a:latin typeface="Arial"/>
                <a:ea typeface="Arial"/>
                <a:cs typeface="Arial"/>
                <a:sym typeface="Arial"/>
              </a:rPr>
              <a:t>in</a:t>
            </a:r>
            <a:r>
              <a:rPr lang="hu-HU" dirty="0">
                <a:solidFill>
                  <a:srgbClr val="FFFF00"/>
                </a:solidFill>
                <a:latin typeface="Arial"/>
                <a:ea typeface="Arial"/>
                <a:cs typeface="Arial"/>
                <a:sym typeface="Arial"/>
              </a:rPr>
              <a:t> </a:t>
            </a:r>
            <a:r>
              <a:rPr lang="hu-HU" dirty="0" err="1">
                <a:solidFill>
                  <a:srgbClr val="FFFF00"/>
                </a:solidFill>
                <a:latin typeface="Arial"/>
                <a:ea typeface="Arial"/>
                <a:cs typeface="Arial"/>
                <a:sym typeface="Arial"/>
              </a:rPr>
              <a:t>the</a:t>
            </a:r>
            <a:r>
              <a:rPr lang="hu-HU" dirty="0">
                <a:solidFill>
                  <a:srgbClr val="FFFF00"/>
                </a:solidFill>
                <a:latin typeface="Arial"/>
                <a:ea typeface="Arial"/>
                <a:cs typeface="Arial"/>
                <a:sym typeface="Arial"/>
              </a:rPr>
              <a:t> </a:t>
            </a:r>
            <a:r>
              <a:rPr lang="hu-HU" dirty="0">
                <a:solidFill>
                  <a:srgbClr val="FFFF00"/>
                </a:solidFill>
                <a:latin typeface="Arial"/>
                <a:ea typeface="Arial"/>
                <a:cs typeface="Arial"/>
                <a:sym typeface="Arial"/>
              </a:rPr>
              <a:t>E</a:t>
            </a:r>
            <a:r>
              <a:rPr lang="hu-HU" dirty="0" smtClean="0">
                <a:solidFill>
                  <a:srgbClr val="FFFF00"/>
                </a:solidFill>
                <a:latin typeface="Arial"/>
                <a:ea typeface="Arial"/>
                <a:cs typeface="Arial"/>
                <a:sym typeface="Arial"/>
              </a:rPr>
              <a:t>uropean </a:t>
            </a:r>
            <a:r>
              <a:rPr lang="hu-HU" dirty="0">
                <a:solidFill>
                  <a:srgbClr val="FFFF00"/>
                </a:solidFill>
                <a:latin typeface="Arial"/>
                <a:ea typeface="Arial"/>
                <a:cs typeface="Arial"/>
                <a:sym typeface="Arial"/>
              </a:rPr>
              <a:t>U</a:t>
            </a:r>
            <a:r>
              <a:rPr lang="hu-HU" dirty="0" smtClean="0">
                <a:solidFill>
                  <a:srgbClr val="FFFF00"/>
                </a:solidFill>
                <a:latin typeface="Arial"/>
                <a:ea typeface="Arial"/>
                <a:cs typeface="Arial"/>
                <a:sym typeface="Arial"/>
              </a:rPr>
              <a:t>nion</a:t>
            </a:r>
            <a:endParaRPr sz="7200" dirty="0">
              <a:solidFill>
                <a:srgbClr val="FFFF00"/>
              </a:solidFill>
              <a:latin typeface="Arial"/>
              <a:ea typeface="Arial"/>
              <a:cs typeface="Arial"/>
              <a:sym typeface="Arial"/>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2"/>
          <p:cNvSpPr txBox="1">
            <a:spLocks noGrp="1"/>
          </p:cNvSpPr>
          <p:nvPr>
            <p:ph type="title"/>
          </p:nvPr>
        </p:nvSpPr>
        <p:spPr>
          <a:xfrm>
            <a:off x="732692" y="0"/>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u-HU" u="sng" dirty="0" err="1"/>
              <a:t>What</a:t>
            </a:r>
            <a:r>
              <a:rPr lang="hu-HU" u="sng" dirty="0"/>
              <a:t> </a:t>
            </a:r>
            <a:r>
              <a:rPr lang="hu-HU" u="sng" dirty="0" err="1" smtClean="0"/>
              <a:t>does</a:t>
            </a:r>
            <a:r>
              <a:rPr lang="hu-HU" u="sng" dirty="0" smtClean="0"/>
              <a:t> </a:t>
            </a:r>
            <a:r>
              <a:rPr lang="hu-HU" u="sng" dirty="0" err="1" smtClean="0"/>
              <a:t>consumer</a:t>
            </a:r>
            <a:r>
              <a:rPr lang="hu-HU" u="sng" dirty="0" smtClean="0"/>
              <a:t> policy </a:t>
            </a:r>
            <a:r>
              <a:rPr lang="hu-HU" u="sng" dirty="0" err="1" smtClean="0"/>
              <a:t>mean</a:t>
            </a:r>
            <a:r>
              <a:rPr lang="hu-HU" u="sng" dirty="0" smtClean="0"/>
              <a:t>?</a:t>
            </a:r>
            <a:endParaRPr u="sng" dirty="0"/>
          </a:p>
        </p:txBody>
      </p:sp>
      <p:sp>
        <p:nvSpPr>
          <p:cNvPr id="229" name="Google Shape;229;p32"/>
          <p:cNvSpPr txBox="1">
            <a:spLocks noGrp="1"/>
          </p:cNvSpPr>
          <p:nvPr>
            <p:ph type="body" idx="1"/>
          </p:nvPr>
        </p:nvSpPr>
        <p:spPr>
          <a:xfrm>
            <a:off x="838200" y="1169378"/>
            <a:ext cx="10515600" cy="41147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hu-HU" dirty="0" err="1"/>
              <a:t>guards</a:t>
            </a:r>
            <a:r>
              <a:rPr lang="hu-HU" dirty="0"/>
              <a:t> </a:t>
            </a:r>
            <a:r>
              <a:rPr lang="hu-HU" dirty="0" err="1"/>
              <a:t>the</a:t>
            </a:r>
            <a:r>
              <a:rPr lang="hu-HU" dirty="0"/>
              <a:t> </a:t>
            </a:r>
            <a:r>
              <a:rPr lang="hu-HU" dirty="0" err="1" smtClean="0"/>
              <a:t>customers</a:t>
            </a:r>
            <a:r>
              <a:rPr lang="hu-HU" dirty="0" smtClean="0"/>
              <a:t>’ </a:t>
            </a:r>
            <a:r>
              <a:rPr lang="hu-HU" dirty="0" err="1"/>
              <a:t>well</a:t>
            </a:r>
            <a:r>
              <a:rPr lang="hu-HU" dirty="0"/>
              <a:t> being and </a:t>
            </a:r>
            <a:r>
              <a:rPr lang="hu-HU" dirty="0" err="1"/>
              <a:t>safety</a:t>
            </a:r>
            <a:endParaRPr dirty="0">
              <a:latin typeface="Century Gothic"/>
              <a:ea typeface="Century Gothic"/>
              <a:cs typeface="Century Gothic"/>
              <a:sym typeface="Century Gothic"/>
            </a:endParaRPr>
          </a:p>
          <a:p>
            <a:pPr marL="342900" lvl="0" indent="-342900" algn="l" rtl="0">
              <a:spcBef>
                <a:spcPts val="1000"/>
              </a:spcBef>
              <a:spcAft>
                <a:spcPts val="0"/>
              </a:spcAft>
              <a:buSzPts val="1600"/>
              <a:buChar char="▶"/>
            </a:pPr>
            <a:r>
              <a:rPr lang="hu-HU" dirty="0" err="1"/>
              <a:t>protects</a:t>
            </a:r>
            <a:r>
              <a:rPr lang="hu-HU" dirty="0"/>
              <a:t> </a:t>
            </a:r>
            <a:r>
              <a:rPr lang="hu-HU" dirty="0" err="1"/>
              <a:t>customers</a:t>
            </a:r>
            <a:r>
              <a:rPr lang="hu-HU" dirty="0"/>
              <a:t> </a:t>
            </a:r>
            <a:r>
              <a:rPr lang="hu-HU" dirty="0" err="1"/>
              <a:t>economic</a:t>
            </a:r>
            <a:r>
              <a:rPr lang="hu-HU" dirty="0"/>
              <a:t> </a:t>
            </a:r>
            <a:r>
              <a:rPr lang="hu-HU" dirty="0" err="1"/>
              <a:t>interests</a:t>
            </a:r>
            <a:endParaRPr dirty="0"/>
          </a:p>
          <a:p>
            <a:pPr marL="342900" lvl="0" indent="-342900" algn="l" rtl="0">
              <a:spcBef>
                <a:spcPts val="1000"/>
              </a:spcBef>
              <a:spcAft>
                <a:spcPts val="0"/>
              </a:spcAft>
              <a:buSzPts val="1600"/>
              <a:buChar char="▶"/>
            </a:pPr>
            <a:r>
              <a:rPr lang="hu-HU" dirty="0" err="1"/>
              <a:t>Informs</a:t>
            </a:r>
            <a:r>
              <a:rPr lang="hu-HU" dirty="0"/>
              <a:t> and </a:t>
            </a:r>
            <a:r>
              <a:rPr lang="hu-HU" dirty="0" err="1"/>
              <a:t>teaches</a:t>
            </a:r>
            <a:r>
              <a:rPr lang="hu-HU" dirty="0"/>
              <a:t> </a:t>
            </a:r>
            <a:r>
              <a:rPr lang="hu-HU" dirty="0" err="1"/>
              <a:t>the</a:t>
            </a:r>
            <a:r>
              <a:rPr lang="hu-HU" dirty="0"/>
              <a:t> </a:t>
            </a:r>
            <a:r>
              <a:rPr lang="hu-HU" dirty="0" err="1"/>
              <a:t>customer</a:t>
            </a:r>
            <a:endParaRPr dirty="0">
              <a:latin typeface="Century Gothic"/>
              <a:ea typeface="Century Gothic"/>
              <a:cs typeface="Century Gothic"/>
              <a:sym typeface="Century Gothic"/>
            </a:endParaRPr>
          </a:p>
          <a:p>
            <a:pPr marL="342900" lvl="0" indent="-342900" algn="l" rtl="0">
              <a:spcBef>
                <a:spcPts val="1000"/>
              </a:spcBef>
              <a:spcAft>
                <a:spcPts val="0"/>
              </a:spcAft>
              <a:buSzPts val="1600"/>
              <a:buChar char="▶"/>
            </a:pPr>
            <a:r>
              <a:rPr lang="hu-HU" dirty="0" err="1"/>
              <a:t>validates</a:t>
            </a:r>
            <a:r>
              <a:rPr lang="hu-HU" dirty="0"/>
              <a:t> </a:t>
            </a:r>
            <a:r>
              <a:rPr lang="hu-HU" dirty="0" err="1"/>
              <a:t>the</a:t>
            </a:r>
            <a:r>
              <a:rPr lang="hu-HU" dirty="0"/>
              <a:t> </a:t>
            </a:r>
            <a:r>
              <a:rPr lang="hu-HU" dirty="0" err="1"/>
              <a:t>interests</a:t>
            </a:r>
            <a:r>
              <a:rPr lang="hu-HU" dirty="0"/>
              <a:t> of </a:t>
            </a:r>
            <a:r>
              <a:rPr lang="hu-HU" dirty="0" err="1"/>
              <a:t>customers</a:t>
            </a:r>
            <a:endParaRPr dirty="0"/>
          </a:p>
          <a:p>
            <a:pPr marL="342900" lvl="0" indent="-342900" algn="l" rtl="0">
              <a:spcBef>
                <a:spcPts val="1000"/>
              </a:spcBef>
              <a:spcAft>
                <a:spcPts val="0"/>
              </a:spcAft>
              <a:buSzPts val="1600"/>
              <a:buChar char="▶"/>
            </a:pPr>
            <a:r>
              <a:rPr lang="hu-HU" dirty="0" err="1" smtClean="0"/>
              <a:t>Acts</a:t>
            </a:r>
            <a:r>
              <a:rPr lang="hu-HU" dirty="0" smtClean="0"/>
              <a:t> </a:t>
            </a:r>
            <a:r>
              <a:rPr lang="hu-HU" dirty="0" err="1" smtClean="0"/>
              <a:t>for</a:t>
            </a:r>
            <a:r>
              <a:rPr lang="hu-HU" dirty="0" smtClean="0"/>
              <a:t> </a:t>
            </a:r>
            <a:r>
              <a:rPr lang="hu-HU" dirty="0" err="1"/>
              <a:t>customers</a:t>
            </a:r>
            <a:endParaRPr dirty="0"/>
          </a:p>
          <a:p>
            <a:pPr marL="0" lvl="0" indent="0" algn="l" rtl="0">
              <a:spcBef>
                <a:spcPts val="1000"/>
              </a:spcBef>
              <a:spcAft>
                <a:spcPts val="0"/>
              </a:spcAft>
              <a:buSzPts val="1600"/>
              <a:buNone/>
            </a:pPr>
            <a:endParaRPr dirty="0">
              <a:latin typeface="Century Gothic"/>
              <a:ea typeface="Century Gothic"/>
              <a:cs typeface="Century Gothic"/>
              <a:sym typeface="Century Gothic"/>
            </a:endParaRPr>
          </a:p>
        </p:txBody>
      </p:sp>
      <p:pic>
        <p:nvPicPr>
          <p:cNvPr id="230" name="Google Shape;230;p32" descr="KÃ©ptalÃ¡lat a kÃ¶vetkezÅre: âfogyasztÃ³vÃ©delem eurÃ³pÃ¡banâ"/>
          <p:cNvPicPr preferRelativeResize="0"/>
          <p:nvPr/>
        </p:nvPicPr>
        <p:blipFill rotWithShape="1">
          <a:blip r:embed="rId3">
            <a:alphaModFix/>
          </a:blip>
          <a:srcRect/>
          <a:stretch/>
        </p:blipFill>
        <p:spPr>
          <a:xfrm>
            <a:off x="7502770" y="5390539"/>
            <a:ext cx="4562475" cy="1219201"/>
          </a:xfrm>
          <a:prstGeom prst="rect">
            <a:avLst/>
          </a:prstGeom>
          <a:noFill/>
          <a:ln>
            <a:noFill/>
          </a:ln>
        </p:spPr>
      </p:pic>
      <p:pic>
        <p:nvPicPr>
          <p:cNvPr id="231" name="Google Shape;231;p32"/>
          <p:cNvPicPr preferRelativeResize="0"/>
          <p:nvPr/>
        </p:nvPicPr>
        <p:blipFill rotWithShape="1">
          <a:blip r:embed="rId4">
            <a:alphaModFix/>
          </a:blip>
          <a:srcRect/>
          <a:stretch/>
        </p:blipFill>
        <p:spPr>
          <a:xfrm>
            <a:off x="838200" y="3500876"/>
            <a:ext cx="4275107" cy="285007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3"/>
          <p:cNvSpPr txBox="1">
            <a:spLocks noGrp="1"/>
          </p:cNvSpPr>
          <p:nvPr>
            <p:ph type="title"/>
          </p:nvPr>
        </p:nvSpPr>
        <p:spPr>
          <a:xfrm>
            <a:off x="838200" y="106333"/>
            <a:ext cx="10515600" cy="1325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u-HU"/>
              <a:t>Chocolate Santa Claus</a:t>
            </a:r>
            <a:endParaRPr/>
          </a:p>
        </p:txBody>
      </p:sp>
      <p:sp>
        <p:nvSpPr>
          <p:cNvPr id="237" name="Google Shape;237;p33"/>
          <p:cNvSpPr txBox="1">
            <a:spLocks noGrp="1"/>
          </p:cNvSpPr>
          <p:nvPr>
            <p:ph type="body" idx="1"/>
          </p:nvPr>
        </p:nvSpPr>
        <p:spPr>
          <a:xfrm>
            <a:off x="838200" y="1253335"/>
            <a:ext cx="10515600" cy="4351200"/>
          </a:xfrm>
          <a:prstGeom prst="rect">
            <a:avLst/>
          </a:prstGeom>
          <a:noFill/>
          <a:ln>
            <a:noFill/>
          </a:ln>
        </p:spPr>
        <p:txBody>
          <a:bodyPr spcFirstLastPara="1" wrap="square" lIns="91425" tIns="45700" rIns="91425" bIns="45700" anchor="t" anchorCtr="0">
            <a:noAutofit/>
          </a:bodyPr>
          <a:lstStyle/>
          <a:p>
            <a:pPr marL="342900" lvl="0" indent="-353060" algn="l" rtl="0">
              <a:spcBef>
                <a:spcPts val="0"/>
              </a:spcBef>
              <a:spcAft>
                <a:spcPts val="0"/>
              </a:spcAft>
              <a:buSzPts val="1600"/>
              <a:buChar char="▶"/>
            </a:pPr>
            <a:r>
              <a:rPr lang="hu-HU" dirty="0" err="1"/>
              <a:t>This</a:t>
            </a:r>
            <a:r>
              <a:rPr lang="hu-HU" dirty="0"/>
              <a:t> </a:t>
            </a:r>
            <a:r>
              <a:rPr lang="hu-HU" dirty="0" err="1"/>
              <a:t>year</a:t>
            </a:r>
            <a:r>
              <a:rPr lang="hu-HU" dirty="0"/>
              <a:t>’s </a:t>
            </a:r>
            <a:r>
              <a:rPr lang="hu-HU" dirty="0" err="1"/>
              <a:t>chocolate</a:t>
            </a:r>
            <a:r>
              <a:rPr lang="hu-HU" dirty="0"/>
              <a:t> </a:t>
            </a:r>
            <a:r>
              <a:rPr lang="hu-HU" dirty="0" err="1" smtClean="0"/>
              <a:t>santas</a:t>
            </a:r>
            <a:r>
              <a:rPr lang="hu-HU" dirty="0" smtClean="0"/>
              <a:t> </a:t>
            </a:r>
            <a:r>
              <a:rPr lang="hu-HU" dirty="0" err="1"/>
              <a:t>were</a:t>
            </a:r>
            <a:r>
              <a:rPr lang="hu-HU" dirty="0"/>
              <a:t> </a:t>
            </a:r>
            <a:r>
              <a:rPr lang="hu-HU" dirty="0" err="1"/>
              <a:t>also</a:t>
            </a:r>
            <a:r>
              <a:rPr lang="hu-HU" dirty="0"/>
              <a:t> </a:t>
            </a:r>
            <a:r>
              <a:rPr lang="hu-HU" dirty="0" err="1"/>
              <a:t>checked</a:t>
            </a:r>
            <a:endParaRPr dirty="0"/>
          </a:p>
          <a:p>
            <a:pPr marL="342900" lvl="0" indent="-342900" algn="l" rtl="0">
              <a:spcBef>
                <a:spcPts val="1000"/>
              </a:spcBef>
              <a:spcAft>
                <a:spcPts val="0"/>
              </a:spcAft>
              <a:buSzPts val="1600"/>
              <a:buChar char="▶"/>
            </a:pPr>
            <a:r>
              <a:rPr lang="hu-HU" dirty="0"/>
              <a:t>15 </a:t>
            </a:r>
            <a:r>
              <a:rPr lang="hu-HU" dirty="0" err="1"/>
              <a:t>milk</a:t>
            </a:r>
            <a:r>
              <a:rPr lang="hu-HU" dirty="0"/>
              <a:t> </a:t>
            </a:r>
            <a:r>
              <a:rPr lang="hu-HU" dirty="0" err="1"/>
              <a:t>chocolate</a:t>
            </a:r>
            <a:r>
              <a:rPr lang="hu-HU" dirty="0"/>
              <a:t> and 5 </a:t>
            </a:r>
            <a:r>
              <a:rPr lang="hu-HU" dirty="0" err="1"/>
              <a:t>dark</a:t>
            </a:r>
            <a:r>
              <a:rPr lang="hu-HU" dirty="0"/>
              <a:t> </a:t>
            </a:r>
            <a:r>
              <a:rPr lang="hu-HU" dirty="0" err="1"/>
              <a:t>chocolate</a:t>
            </a:r>
            <a:r>
              <a:rPr lang="hu-HU" dirty="0"/>
              <a:t> </a:t>
            </a:r>
            <a:endParaRPr dirty="0"/>
          </a:p>
          <a:p>
            <a:pPr marL="342900" lvl="0" indent="-342900" algn="l" rtl="0">
              <a:spcBef>
                <a:spcPts val="1000"/>
              </a:spcBef>
              <a:spcAft>
                <a:spcPts val="0"/>
              </a:spcAft>
              <a:buSzPts val="1600"/>
              <a:buChar char="▶"/>
            </a:pPr>
            <a:r>
              <a:rPr lang="hu-HU" dirty="0" err="1"/>
              <a:t>Fat</a:t>
            </a:r>
            <a:r>
              <a:rPr lang="hu-HU" dirty="0"/>
              <a:t> and </a:t>
            </a:r>
            <a:r>
              <a:rPr lang="hu-HU" dirty="0" err="1"/>
              <a:t>sugar</a:t>
            </a:r>
            <a:r>
              <a:rPr lang="hu-HU" dirty="0"/>
              <a:t> </a:t>
            </a:r>
            <a:r>
              <a:rPr lang="hu-HU" dirty="0" err="1"/>
              <a:t>content</a:t>
            </a:r>
            <a:r>
              <a:rPr lang="hu-HU" dirty="0"/>
              <a:t> </a:t>
            </a:r>
            <a:r>
              <a:rPr lang="hu-HU" dirty="0" err="1"/>
              <a:t>and</a:t>
            </a:r>
            <a:r>
              <a:rPr lang="hu-HU" dirty="0"/>
              <a:t> </a:t>
            </a:r>
            <a:r>
              <a:rPr lang="hu-HU" dirty="0" err="1"/>
              <a:t>all</a:t>
            </a:r>
            <a:r>
              <a:rPr lang="hu-HU" dirty="0"/>
              <a:t> </a:t>
            </a:r>
            <a:r>
              <a:rPr lang="hu-HU" dirty="0" smtClean="0"/>
              <a:t>of </a:t>
            </a:r>
            <a:r>
              <a:rPr lang="hu-HU" dirty="0" err="1" smtClean="0"/>
              <a:t>them</a:t>
            </a:r>
            <a:r>
              <a:rPr lang="hu-HU" dirty="0" smtClean="0"/>
              <a:t> </a:t>
            </a:r>
            <a:r>
              <a:rPr lang="hu-HU" dirty="0" err="1" smtClean="0"/>
              <a:t>were</a:t>
            </a:r>
            <a:r>
              <a:rPr lang="hu-HU" dirty="0"/>
              <a:t> </a:t>
            </a:r>
            <a:r>
              <a:rPr lang="hu-HU" dirty="0" err="1" smtClean="0"/>
              <a:t>of</a:t>
            </a:r>
            <a:r>
              <a:rPr lang="hu-HU" dirty="0" smtClean="0"/>
              <a:t> </a:t>
            </a:r>
            <a:r>
              <a:rPr lang="hu-HU" dirty="0" err="1" smtClean="0"/>
              <a:t>good</a:t>
            </a:r>
            <a:r>
              <a:rPr lang="hu-HU" dirty="0" smtClean="0"/>
              <a:t> </a:t>
            </a:r>
            <a:r>
              <a:rPr lang="hu-HU" dirty="0" err="1" smtClean="0"/>
              <a:t>quality</a:t>
            </a:r>
            <a:endParaRPr dirty="0"/>
          </a:p>
        </p:txBody>
      </p:sp>
      <p:pic>
        <p:nvPicPr>
          <p:cNvPr id="238" name="Google Shape;238;p33" descr="KÃ©ptalÃ¡lat a kÃ¶vetkezÅre: âfogyasztÃ³vÃ©delem eurÃ³pÃ¡banâ"/>
          <p:cNvPicPr preferRelativeResize="0"/>
          <p:nvPr/>
        </p:nvPicPr>
        <p:blipFill rotWithShape="1">
          <a:blip r:embed="rId3">
            <a:alphaModFix/>
          </a:blip>
          <a:srcRect/>
          <a:stretch/>
        </p:blipFill>
        <p:spPr>
          <a:xfrm>
            <a:off x="7523529" y="5567362"/>
            <a:ext cx="4562475" cy="1219201"/>
          </a:xfrm>
          <a:prstGeom prst="rect">
            <a:avLst/>
          </a:prstGeom>
          <a:noFill/>
          <a:ln>
            <a:noFill/>
          </a:ln>
        </p:spPr>
      </p:pic>
      <p:pic>
        <p:nvPicPr>
          <p:cNvPr id="239" name="Google Shape;239;p33"/>
          <p:cNvPicPr preferRelativeResize="0"/>
          <p:nvPr/>
        </p:nvPicPr>
        <p:blipFill rotWithShape="1">
          <a:blip r:embed="rId4">
            <a:alphaModFix/>
          </a:blip>
          <a:srcRect/>
          <a:stretch/>
        </p:blipFill>
        <p:spPr>
          <a:xfrm>
            <a:off x="838200" y="2964699"/>
            <a:ext cx="4697004" cy="3497461"/>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34" descr="KÃ©ptalÃ¡lat a kÃ¶vetkezÅre: âfogyasztÃ³vÃ©delem eurÃ³pÃ¡banâ"/>
          <p:cNvPicPr preferRelativeResize="0"/>
          <p:nvPr/>
        </p:nvPicPr>
        <p:blipFill rotWithShape="1">
          <a:blip r:embed="rId3">
            <a:alphaModFix/>
          </a:blip>
          <a:srcRect/>
          <a:stretch/>
        </p:blipFill>
        <p:spPr>
          <a:xfrm>
            <a:off x="7439091" y="5506977"/>
            <a:ext cx="4562475" cy="1219201"/>
          </a:xfrm>
          <a:prstGeom prst="rect">
            <a:avLst/>
          </a:prstGeom>
          <a:noFill/>
          <a:ln>
            <a:noFill/>
          </a:ln>
        </p:spPr>
      </p:pic>
      <p:sp>
        <p:nvSpPr>
          <p:cNvPr id="245" name="Google Shape;245;p3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u-HU"/>
              <a:t>Major tasks of customer protection:</a:t>
            </a:r>
            <a:endParaRPr/>
          </a:p>
        </p:txBody>
      </p:sp>
      <p:sp>
        <p:nvSpPr>
          <p:cNvPr id="246" name="Google Shape;246;p34"/>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220980" algn="l" rtl="0">
              <a:spcBef>
                <a:spcPts val="0"/>
              </a:spcBef>
              <a:spcAft>
                <a:spcPts val="0"/>
              </a:spcAft>
              <a:buSzPts val="1920"/>
              <a:buNone/>
            </a:pPr>
            <a:endParaRPr sz="2400" dirty="0">
              <a:solidFill>
                <a:srgbClr val="000000"/>
              </a:solidFill>
              <a:latin typeface="Arial"/>
              <a:ea typeface="Arial"/>
              <a:cs typeface="Arial"/>
              <a:sym typeface="Arial"/>
            </a:endParaRPr>
          </a:p>
          <a:p>
            <a:pPr marL="342900" lvl="0" indent="-342900" algn="l" rtl="0">
              <a:spcBef>
                <a:spcPts val="1000"/>
              </a:spcBef>
              <a:spcAft>
                <a:spcPts val="0"/>
              </a:spcAft>
              <a:buSzPts val="1600"/>
              <a:buChar char="▶"/>
            </a:pPr>
            <a:r>
              <a:rPr lang="hu-HU" dirty="0" err="1" smtClean="0"/>
              <a:t>guarantee</a:t>
            </a:r>
            <a:endParaRPr dirty="0"/>
          </a:p>
          <a:p>
            <a:pPr marL="342900" lvl="0" indent="-342900" algn="l" rtl="0">
              <a:spcBef>
                <a:spcPts val="1000"/>
              </a:spcBef>
              <a:spcAft>
                <a:spcPts val="0"/>
              </a:spcAft>
              <a:buSzPts val="1600"/>
              <a:buChar char="▶"/>
            </a:pPr>
            <a:r>
              <a:rPr lang="hu-HU" dirty="0" err="1"/>
              <a:t>Warranty</a:t>
            </a:r>
            <a:endParaRPr dirty="0"/>
          </a:p>
          <a:p>
            <a:pPr marL="342900" lvl="0" indent="-342900" algn="l" rtl="0">
              <a:spcBef>
                <a:spcPts val="1000"/>
              </a:spcBef>
              <a:spcAft>
                <a:spcPts val="0"/>
              </a:spcAft>
              <a:buSzPts val="1600"/>
              <a:buChar char="▶"/>
            </a:pPr>
            <a:r>
              <a:rPr lang="hu-HU" dirty="0" err="1"/>
              <a:t>Checking</a:t>
            </a:r>
            <a:r>
              <a:rPr lang="hu-HU" dirty="0"/>
              <a:t> </a:t>
            </a:r>
            <a:r>
              <a:rPr lang="hu-HU" dirty="0" err="1"/>
              <a:t>webshops</a:t>
            </a:r>
            <a:r>
              <a:rPr lang="hu-HU" dirty="0"/>
              <a:t> and </a:t>
            </a:r>
            <a:r>
              <a:rPr lang="hu-HU" dirty="0" err="1"/>
              <a:t>product</a:t>
            </a:r>
            <a:r>
              <a:rPr lang="hu-HU" dirty="0"/>
              <a:t> </a:t>
            </a:r>
            <a:r>
              <a:rPr lang="hu-HU" dirty="0" err="1"/>
              <a:t>presentations</a:t>
            </a:r>
            <a:endParaRPr dirty="0"/>
          </a:p>
        </p:txBody>
      </p:sp>
      <p:pic>
        <p:nvPicPr>
          <p:cNvPr id="247" name="Google Shape;247;p34"/>
          <p:cNvPicPr preferRelativeResize="0"/>
          <p:nvPr/>
        </p:nvPicPr>
        <p:blipFill rotWithShape="1">
          <a:blip r:embed="rId4">
            <a:alphaModFix/>
          </a:blip>
          <a:srcRect/>
          <a:stretch/>
        </p:blipFill>
        <p:spPr>
          <a:xfrm>
            <a:off x="838200" y="4001294"/>
            <a:ext cx="6549053" cy="2423150"/>
          </a:xfrm>
          <a:prstGeom prst="rect">
            <a:avLst/>
          </a:prstGeom>
          <a:noFill/>
          <a:ln>
            <a:noFill/>
          </a:ln>
        </p:spPr>
      </p:pic>
    </p:spTree>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u-HU"/>
              <a:t>Tasks in catering business</a:t>
            </a:r>
            <a:endParaRPr u="sng"/>
          </a:p>
        </p:txBody>
      </p:sp>
      <p:sp>
        <p:nvSpPr>
          <p:cNvPr id="253" name="Google Shape;253;p35"/>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hu-HU" dirty="0"/>
              <a:t>The </a:t>
            </a:r>
            <a:r>
              <a:rPr lang="hu-HU" dirty="0" err="1"/>
              <a:t>trader</a:t>
            </a:r>
            <a:r>
              <a:rPr lang="hu-HU" dirty="0"/>
              <a:t> is </a:t>
            </a:r>
            <a:r>
              <a:rPr lang="hu-HU" dirty="0" err="1"/>
              <a:t>obliged</a:t>
            </a:r>
            <a:r>
              <a:rPr lang="hu-HU" dirty="0"/>
              <a:t> </a:t>
            </a:r>
            <a:r>
              <a:rPr lang="hu-HU" dirty="0" err="1"/>
              <a:t>to</a:t>
            </a:r>
            <a:r>
              <a:rPr lang="hu-HU" dirty="0"/>
              <a:t> </a:t>
            </a:r>
            <a:r>
              <a:rPr lang="hu-HU" dirty="0" err="1"/>
              <a:t>inform</a:t>
            </a:r>
            <a:r>
              <a:rPr lang="hu-HU" dirty="0"/>
              <a:t> </a:t>
            </a:r>
            <a:r>
              <a:rPr lang="hu-HU" dirty="0" err="1"/>
              <a:t>the</a:t>
            </a:r>
            <a:r>
              <a:rPr lang="hu-HU" dirty="0"/>
              <a:t> </a:t>
            </a:r>
            <a:r>
              <a:rPr lang="hu-HU" dirty="0" err="1"/>
              <a:t>customers</a:t>
            </a:r>
            <a:r>
              <a:rPr lang="hu-HU" dirty="0"/>
              <a:t> </a:t>
            </a:r>
            <a:r>
              <a:rPr lang="hu-HU" dirty="0" err="1"/>
              <a:t>about</a:t>
            </a:r>
            <a:r>
              <a:rPr lang="hu-HU" dirty="0"/>
              <a:t> </a:t>
            </a:r>
            <a:r>
              <a:rPr lang="hu-HU" dirty="0" err="1"/>
              <a:t>opening</a:t>
            </a:r>
            <a:r>
              <a:rPr lang="hu-HU" dirty="0"/>
              <a:t> </a:t>
            </a:r>
            <a:r>
              <a:rPr lang="hu-HU" dirty="0" err="1"/>
              <a:t>hours</a:t>
            </a:r>
            <a:r>
              <a:rPr lang="hu-HU" dirty="0"/>
              <a:t> of </a:t>
            </a:r>
            <a:r>
              <a:rPr lang="hu-HU" dirty="0" err="1"/>
              <a:t>the</a:t>
            </a:r>
            <a:r>
              <a:rPr lang="hu-HU" dirty="0"/>
              <a:t> shop and </a:t>
            </a:r>
            <a:r>
              <a:rPr lang="hu-HU" dirty="0" err="1"/>
              <a:t>the</a:t>
            </a:r>
            <a:r>
              <a:rPr lang="hu-HU" dirty="0"/>
              <a:t> </a:t>
            </a:r>
            <a:r>
              <a:rPr lang="hu-HU" dirty="0" err="1"/>
              <a:t>changes</a:t>
            </a:r>
            <a:r>
              <a:rPr lang="hu-HU" dirty="0"/>
              <a:t> </a:t>
            </a:r>
            <a:r>
              <a:rPr lang="hu-HU" dirty="0" err="1" smtClean="0"/>
              <a:t>in</a:t>
            </a:r>
            <a:r>
              <a:rPr lang="hu-HU" dirty="0" smtClean="0"/>
              <a:t> </a:t>
            </a:r>
            <a:r>
              <a:rPr lang="hu-HU" dirty="0" err="1" smtClean="0"/>
              <a:t>them</a:t>
            </a:r>
            <a:endParaRPr dirty="0"/>
          </a:p>
        </p:txBody>
      </p:sp>
      <p:pic>
        <p:nvPicPr>
          <p:cNvPr id="254" name="Google Shape;254;p35" descr="KÃ©ptalÃ¡lat a kÃ¶vetkezÅre: âfogyasztÃ³vÃ©delem eurÃ³pÃ¡banâ"/>
          <p:cNvPicPr preferRelativeResize="0"/>
          <p:nvPr/>
        </p:nvPicPr>
        <p:blipFill rotWithShape="1">
          <a:blip r:embed="rId3">
            <a:alphaModFix/>
          </a:blip>
          <a:srcRect/>
          <a:stretch/>
        </p:blipFill>
        <p:spPr>
          <a:xfrm>
            <a:off x="7558698" y="5567362"/>
            <a:ext cx="4562475" cy="1219201"/>
          </a:xfrm>
          <a:prstGeom prst="rect">
            <a:avLst/>
          </a:prstGeom>
          <a:noFill/>
          <a:ln>
            <a:noFill/>
          </a:ln>
        </p:spPr>
      </p:pic>
      <p:pic>
        <p:nvPicPr>
          <p:cNvPr id="255" name="Google Shape;255;p35"/>
          <p:cNvPicPr preferRelativeResize="0"/>
          <p:nvPr/>
        </p:nvPicPr>
        <p:blipFill rotWithShape="1">
          <a:blip r:embed="rId4">
            <a:alphaModFix/>
          </a:blip>
          <a:srcRect/>
          <a:stretch/>
        </p:blipFill>
        <p:spPr>
          <a:xfrm>
            <a:off x="2633303" y="2913482"/>
            <a:ext cx="3749132" cy="2653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646100" y="452728"/>
            <a:ext cx="9767100" cy="2088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200"/>
              <a:buFont typeface="Century Gothic"/>
              <a:buNone/>
            </a:pPr>
            <a:r>
              <a:rPr lang="hu-HU" dirty="0"/>
              <a:t>Has </a:t>
            </a:r>
            <a:r>
              <a:rPr lang="hu-HU" dirty="0" err="1"/>
              <a:t>the</a:t>
            </a:r>
            <a:r>
              <a:rPr lang="hu-HU" dirty="0"/>
              <a:t> </a:t>
            </a:r>
            <a:r>
              <a:rPr lang="hu-HU" dirty="0" err="1"/>
              <a:t>obligation</a:t>
            </a:r>
            <a:r>
              <a:rPr lang="hu-HU" dirty="0"/>
              <a:t> </a:t>
            </a:r>
            <a:r>
              <a:rPr lang="hu-HU" dirty="0" err="1"/>
              <a:t>to</a:t>
            </a:r>
            <a:r>
              <a:rPr lang="hu-HU" dirty="0"/>
              <a:t> </a:t>
            </a:r>
            <a:r>
              <a:rPr lang="hu-HU" dirty="0" err="1"/>
              <a:t>provide</a:t>
            </a:r>
            <a:r>
              <a:rPr lang="hu-HU" dirty="0"/>
              <a:t> </a:t>
            </a:r>
            <a:r>
              <a:rPr lang="hu-HU" dirty="0" err="1"/>
              <a:t>price</a:t>
            </a:r>
            <a:r>
              <a:rPr lang="hu-HU" dirty="0"/>
              <a:t> </a:t>
            </a:r>
            <a:r>
              <a:rPr lang="hu-HU" dirty="0" err="1"/>
              <a:t>information</a:t>
            </a:r>
            <a:r>
              <a:rPr lang="hu-HU" dirty="0"/>
              <a:t> </a:t>
            </a:r>
            <a:r>
              <a:rPr lang="hu-HU" dirty="0" err="1"/>
              <a:t>within</a:t>
            </a:r>
            <a:r>
              <a:rPr lang="hu-HU" dirty="0"/>
              <a:t> </a:t>
            </a:r>
            <a:r>
              <a:rPr lang="hu-HU" dirty="0" err="1"/>
              <a:t>the</a:t>
            </a:r>
            <a:r>
              <a:rPr lang="hu-HU" dirty="0"/>
              <a:t> business </a:t>
            </a:r>
            <a:r>
              <a:rPr lang="hu-HU" dirty="0" err="1"/>
              <a:t>been</a:t>
            </a:r>
            <a:r>
              <a:rPr lang="hu-HU" dirty="0"/>
              <a:t> </a:t>
            </a:r>
            <a:r>
              <a:rPr lang="hu-HU" dirty="0" err="1" smtClean="0"/>
              <a:t>fulfilled</a:t>
            </a:r>
            <a:r>
              <a:rPr lang="hu-HU" dirty="0" smtClean="0"/>
              <a:t>?</a:t>
            </a:r>
            <a:endParaRPr u="sng" dirty="0"/>
          </a:p>
        </p:txBody>
      </p:sp>
      <p:sp>
        <p:nvSpPr>
          <p:cNvPr id="261" name="Google Shape;261;p36"/>
          <p:cNvSpPr txBox="1">
            <a:spLocks noGrp="1"/>
          </p:cNvSpPr>
          <p:nvPr>
            <p:ph type="body" idx="1"/>
          </p:nvPr>
        </p:nvSpPr>
        <p:spPr>
          <a:xfrm>
            <a:off x="1127337" y="2281118"/>
            <a:ext cx="8946600" cy="4195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hu-HU"/>
              <a:t>The selling price of the  product should be indicated on the induvidual pricelist placed directly next to the product or on the price list available to the customer when choosing the product to be purchased</a:t>
            </a:r>
            <a:endParaRPr/>
          </a:p>
        </p:txBody>
      </p:sp>
      <p:pic>
        <p:nvPicPr>
          <p:cNvPr id="262" name="Google Shape;262;p36" descr="KÃ©ptalÃ¡lat a kÃ¶vetkezÅre: âfogyasztÃ³vÃ©delem eurÃ³pÃ¡banâ"/>
          <p:cNvPicPr preferRelativeResize="0"/>
          <p:nvPr/>
        </p:nvPicPr>
        <p:blipFill rotWithShape="1">
          <a:blip r:embed="rId3">
            <a:alphaModFix/>
          </a:blip>
          <a:srcRect/>
          <a:stretch/>
        </p:blipFill>
        <p:spPr>
          <a:xfrm>
            <a:off x="7558698" y="5567362"/>
            <a:ext cx="4562475" cy="1219201"/>
          </a:xfrm>
          <a:prstGeom prst="rect">
            <a:avLst/>
          </a:prstGeom>
          <a:noFill/>
          <a:ln>
            <a:noFill/>
          </a:ln>
        </p:spPr>
      </p:pic>
      <p:pic>
        <p:nvPicPr>
          <p:cNvPr id="263" name="Google Shape;263;p36"/>
          <p:cNvPicPr preferRelativeResize="0"/>
          <p:nvPr/>
        </p:nvPicPr>
        <p:blipFill rotWithShape="1">
          <a:blip r:embed="rId4">
            <a:alphaModFix/>
          </a:blip>
          <a:srcRect/>
          <a:stretch/>
        </p:blipFill>
        <p:spPr>
          <a:xfrm>
            <a:off x="2839000" y="3233400"/>
            <a:ext cx="2646850" cy="3427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3780"/>
              <a:buFont typeface="Century Gothic"/>
              <a:buNone/>
            </a:pPr>
            <a:r>
              <a:rPr lang="hu-HU" sz="3780" smtClean="0"/>
              <a:t>Controlling</a:t>
            </a:r>
            <a:r>
              <a:rPr lang="hu-HU" sz="3780" smtClean="0"/>
              <a:t> </a:t>
            </a:r>
            <a:r>
              <a:rPr lang="hu-HU" sz="3780" dirty="0" err="1"/>
              <a:t>activities</a:t>
            </a:r>
            <a:r>
              <a:rPr lang="hu-HU" sz="3780" dirty="0"/>
              <a:t> </a:t>
            </a:r>
            <a:r>
              <a:rPr lang="hu-HU" sz="3780" dirty="0" err="1"/>
              <a:t>related</a:t>
            </a:r>
            <a:r>
              <a:rPr lang="hu-HU" sz="3780" dirty="0"/>
              <a:t> </a:t>
            </a:r>
            <a:r>
              <a:rPr lang="hu-HU" sz="3780" dirty="0" err="1"/>
              <a:t>to</a:t>
            </a:r>
            <a:r>
              <a:rPr lang="hu-HU" sz="3780" dirty="0"/>
              <a:t> </a:t>
            </a:r>
            <a:r>
              <a:rPr lang="hu-HU" sz="3780" dirty="0" err="1"/>
              <a:t>billing</a:t>
            </a:r>
            <a:r>
              <a:rPr lang="hu-HU" sz="3780" dirty="0"/>
              <a:t> </a:t>
            </a:r>
            <a:r>
              <a:rPr lang="hu-HU" sz="3780" dirty="0" err="1"/>
              <a:t>accuracy</a:t>
            </a:r>
            <a:endParaRPr sz="3780" u="sng" dirty="0"/>
          </a:p>
        </p:txBody>
      </p:sp>
      <p:sp>
        <p:nvSpPr>
          <p:cNvPr id="269" name="Google Shape;269;p37"/>
          <p:cNvSpPr txBox="1">
            <a:spLocks noGrp="1"/>
          </p:cNvSpPr>
          <p:nvPr>
            <p:ph type="body" idx="1"/>
          </p:nvPr>
        </p:nvSpPr>
        <p:spPr>
          <a:xfrm>
            <a:off x="838199" y="1825625"/>
            <a:ext cx="11480321" cy="435133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hu-HU" dirty="0"/>
              <a:t>A </a:t>
            </a:r>
            <a:r>
              <a:rPr lang="hu-HU" dirty="0" err="1"/>
              <a:t>receipt</a:t>
            </a:r>
            <a:r>
              <a:rPr lang="hu-HU" dirty="0"/>
              <a:t>/</a:t>
            </a:r>
            <a:r>
              <a:rPr lang="hu-HU" dirty="0" err="1"/>
              <a:t>invoice</a:t>
            </a:r>
            <a:r>
              <a:rPr lang="hu-HU" dirty="0"/>
              <a:t> must be </a:t>
            </a:r>
            <a:r>
              <a:rPr lang="hu-HU" dirty="0" err="1"/>
              <a:t>given</a:t>
            </a:r>
            <a:r>
              <a:rPr lang="hu-HU" dirty="0"/>
              <a:t> </a:t>
            </a:r>
            <a:r>
              <a:rPr lang="hu-HU" dirty="0" err="1"/>
              <a:t>to</a:t>
            </a:r>
            <a:r>
              <a:rPr lang="hu-HU" dirty="0"/>
              <a:t> </a:t>
            </a:r>
            <a:r>
              <a:rPr lang="hu-HU" dirty="0" err="1"/>
              <a:t>the</a:t>
            </a:r>
            <a:r>
              <a:rPr lang="hu-HU" dirty="0"/>
              <a:t> </a:t>
            </a:r>
            <a:r>
              <a:rPr lang="hu-HU" dirty="0" err="1" smtClean="0"/>
              <a:t>customer</a:t>
            </a:r>
            <a:r>
              <a:rPr lang="hu-HU" dirty="0" smtClean="0"/>
              <a:t> </a:t>
            </a:r>
            <a:r>
              <a:rPr lang="hu-HU" dirty="0" err="1"/>
              <a:t>after</a:t>
            </a:r>
            <a:r>
              <a:rPr lang="hu-HU" dirty="0"/>
              <a:t> </a:t>
            </a:r>
            <a:r>
              <a:rPr lang="hu-HU" dirty="0" err="1"/>
              <a:t>each</a:t>
            </a:r>
            <a:r>
              <a:rPr lang="hu-HU" dirty="0"/>
              <a:t> </a:t>
            </a:r>
            <a:r>
              <a:rPr lang="hu-HU" dirty="0" err="1" smtClean="0"/>
              <a:t>purchase</a:t>
            </a:r>
            <a:endParaRPr dirty="0"/>
          </a:p>
          <a:p>
            <a:pPr marL="342900" lvl="0" indent="-342900" algn="l" rtl="0">
              <a:spcBef>
                <a:spcPts val="1000"/>
              </a:spcBef>
              <a:spcAft>
                <a:spcPts val="0"/>
              </a:spcAft>
              <a:buSzPts val="1600"/>
              <a:buChar char="▶"/>
            </a:pPr>
            <a:r>
              <a:rPr lang="hu-HU" dirty="0" smtClean="0"/>
              <a:t>The main </a:t>
            </a:r>
            <a:r>
              <a:rPr lang="hu-HU" dirty="0" err="1"/>
              <a:t>data</a:t>
            </a:r>
            <a:r>
              <a:rPr lang="hu-HU" dirty="0"/>
              <a:t> </a:t>
            </a:r>
            <a:r>
              <a:rPr lang="hu-HU" dirty="0" err="1" smtClean="0"/>
              <a:t>content</a:t>
            </a:r>
            <a:r>
              <a:rPr lang="hu-HU" dirty="0" smtClean="0"/>
              <a:t> of an </a:t>
            </a:r>
            <a:r>
              <a:rPr lang="hu-HU" dirty="0" err="1" smtClean="0"/>
              <a:t>invoice</a:t>
            </a:r>
            <a:r>
              <a:rPr lang="hu-HU" dirty="0" smtClean="0"/>
              <a:t>:</a:t>
            </a:r>
            <a:endParaRPr dirty="0"/>
          </a:p>
          <a:p>
            <a:pPr marL="0" lvl="0" indent="0" algn="l" rtl="0">
              <a:spcBef>
                <a:spcPts val="1000"/>
              </a:spcBef>
              <a:spcAft>
                <a:spcPts val="0"/>
              </a:spcAft>
              <a:buSzPts val="1600"/>
              <a:buNone/>
            </a:pPr>
            <a:r>
              <a:rPr lang="hu-HU" dirty="0"/>
              <a:t>                </a:t>
            </a:r>
            <a:r>
              <a:rPr lang="hu-HU" dirty="0" err="1"/>
              <a:t>-the</a:t>
            </a:r>
            <a:r>
              <a:rPr lang="hu-HU" dirty="0"/>
              <a:t> </a:t>
            </a:r>
            <a:r>
              <a:rPr lang="hu-HU" dirty="0" err="1"/>
              <a:t>data</a:t>
            </a:r>
            <a:r>
              <a:rPr lang="hu-HU" dirty="0"/>
              <a:t> of </a:t>
            </a:r>
            <a:r>
              <a:rPr lang="hu-HU" dirty="0" err="1"/>
              <a:t>issue</a:t>
            </a:r>
            <a:r>
              <a:rPr lang="hu-HU" dirty="0"/>
              <a:t> </a:t>
            </a:r>
            <a:r>
              <a:rPr lang="hu-HU" dirty="0" err="1"/>
              <a:t>of</a:t>
            </a:r>
            <a:r>
              <a:rPr lang="hu-HU" dirty="0"/>
              <a:t> </a:t>
            </a:r>
            <a:r>
              <a:rPr lang="hu-HU" dirty="0" err="1"/>
              <a:t>invoice</a:t>
            </a:r>
            <a:endParaRPr dirty="0"/>
          </a:p>
          <a:p>
            <a:pPr marL="0" lvl="0" indent="0" algn="l" rtl="0">
              <a:spcBef>
                <a:spcPts val="1000"/>
              </a:spcBef>
              <a:spcAft>
                <a:spcPts val="0"/>
              </a:spcAft>
              <a:buSzPts val="1600"/>
              <a:buNone/>
            </a:pPr>
            <a:r>
              <a:rPr lang="hu-HU" dirty="0"/>
              <a:t>                </a:t>
            </a:r>
            <a:r>
              <a:rPr lang="hu-HU" dirty="0" err="1"/>
              <a:t>-invoice</a:t>
            </a:r>
            <a:r>
              <a:rPr lang="hu-HU" dirty="0"/>
              <a:t> </a:t>
            </a:r>
            <a:r>
              <a:rPr lang="hu-HU" dirty="0" err="1"/>
              <a:t>number</a:t>
            </a:r>
            <a:endParaRPr dirty="0"/>
          </a:p>
          <a:p>
            <a:pPr marL="0" lvl="0" indent="0" algn="l" rtl="0">
              <a:spcBef>
                <a:spcPts val="1000"/>
              </a:spcBef>
              <a:spcAft>
                <a:spcPts val="0"/>
              </a:spcAft>
              <a:buSzPts val="1600"/>
              <a:buNone/>
            </a:pPr>
            <a:r>
              <a:rPr lang="hu-HU" dirty="0"/>
              <a:t>                </a:t>
            </a:r>
            <a:r>
              <a:rPr lang="hu-HU" dirty="0" err="1"/>
              <a:t>-the</a:t>
            </a:r>
            <a:r>
              <a:rPr lang="hu-HU" dirty="0"/>
              <a:t> </a:t>
            </a:r>
            <a:r>
              <a:rPr lang="hu-HU" dirty="0" err="1"/>
              <a:t>rate</a:t>
            </a:r>
            <a:r>
              <a:rPr lang="hu-HU" dirty="0"/>
              <a:t> of </a:t>
            </a:r>
            <a:r>
              <a:rPr lang="hu-HU" dirty="0" err="1"/>
              <a:t>tax</a:t>
            </a:r>
            <a:r>
              <a:rPr lang="hu-HU" dirty="0"/>
              <a:t> </a:t>
            </a:r>
            <a:r>
              <a:rPr lang="hu-HU" dirty="0" err="1"/>
              <a:t>applied</a:t>
            </a:r>
            <a:endParaRPr dirty="0"/>
          </a:p>
          <a:p>
            <a:pPr marL="0" lvl="0" indent="0" algn="l" rtl="0">
              <a:spcBef>
                <a:spcPts val="1000"/>
              </a:spcBef>
              <a:spcAft>
                <a:spcPts val="0"/>
              </a:spcAft>
              <a:buSzPts val="1600"/>
              <a:buNone/>
            </a:pPr>
            <a:r>
              <a:rPr lang="hu-HU" dirty="0"/>
              <a:t>                - </a:t>
            </a:r>
            <a:r>
              <a:rPr lang="hu-HU" dirty="0" err="1" smtClean="0"/>
              <a:t>the</a:t>
            </a:r>
            <a:r>
              <a:rPr lang="hu-HU" dirty="0" smtClean="0"/>
              <a:t> </a:t>
            </a:r>
            <a:r>
              <a:rPr lang="hu-HU" dirty="0" err="1" smtClean="0"/>
              <a:t>name</a:t>
            </a:r>
            <a:r>
              <a:rPr lang="hu-HU" dirty="0" smtClean="0"/>
              <a:t> </a:t>
            </a:r>
            <a:r>
              <a:rPr lang="hu-HU" dirty="0" smtClean="0"/>
              <a:t>of </a:t>
            </a:r>
            <a:r>
              <a:rPr lang="hu-HU" dirty="0" err="1" smtClean="0"/>
              <a:t>the</a:t>
            </a:r>
            <a:r>
              <a:rPr lang="hu-HU" dirty="0" smtClean="0"/>
              <a:t> </a:t>
            </a:r>
            <a:r>
              <a:rPr lang="hu-HU" dirty="0" err="1" smtClean="0"/>
              <a:t>seller</a:t>
            </a:r>
            <a:r>
              <a:rPr lang="hu-HU" dirty="0" smtClean="0"/>
              <a:t> </a:t>
            </a:r>
            <a:r>
              <a:rPr lang="hu-HU" dirty="0"/>
              <a:t>and </a:t>
            </a:r>
            <a:endParaRPr dirty="0"/>
          </a:p>
          <a:p>
            <a:pPr marL="0" lvl="0" indent="0" algn="l" rtl="0">
              <a:spcBef>
                <a:spcPts val="1000"/>
              </a:spcBef>
              <a:spcAft>
                <a:spcPts val="0"/>
              </a:spcAft>
              <a:buSzPts val="1600"/>
              <a:buNone/>
            </a:pPr>
            <a:r>
              <a:rPr lang="hu-HU" dirty="0"/>
              <a:t>                  </a:t>
            </a:r>
            <a:r>
              <a:rPr lang="hu-HU" dirty="0" err="1"/>
              <a:t>the</a:t>
            </a:r>
            <a:r>
              <a:rPr lang="hu-HU" dirty="0"/>
              <a:t> </a:t>
            </a:r>
            <a:r>
              <a:rPr lang="hu-HU" dirty="0" err="1"/>
              <a:t>name</a:t>
            </a:r>
            <a:r>
              <a:rPr lang="hu-HU" dirty="0"/>
              <a:t> and </a:t>
            </a:r>
            <a:r>
              <a:rPr lang="hu-HU" dirty="0" err="1"/>
              <a:t>address</a:t>
            </a:r>
            <a:r>
              <a:rPr lang="hu-HU" dirty="0"/>
              <a:t> of </a:t>
            </a:r>
            <a:r>
              <a:rPr lang="hu-HU" dirty="0" err="1" smtClean="0"/>
              <a:t>the</a:t>
            </a:r>
            <a:r>
              <a:rPr lang="hu-HU" dirty="0" smtClean="0"/>
              <a:t> </a:t>
            </a:r>
            <a:r>
              <a:rPr lang="hu-HU" dirty="0" err="1"/>
              <a:t>purchaser</a:t>
            </a:r>
            <a:endParaRPr dirty="0"/>
          </a:p>
        </p:txBody>
      </p:sp>
      <p:pic>
        <p:nvPicPr>
          <p:cNvPr id="270" name="Google Shape;270;p37"/>
          <p:cNvPicPr preferRelativeResize="0"/>
          <p:nvPr/>
        </p:nvPicPr>
        <p:blipFill rotWithShape="1">
          <a:blip r:embed="rId3">
            <a:alphaModFix/>
          </a:blip>
          <a:srcRect/>
          <a:stretch/>
        </p:blipFill>
        <p:spPr>
          <a:xfrm>
            <a:off x="7338407" y="2887602"/>
            <a:ext cx="3860118" cy="3289361"/>
          </a:xfrm>
          <a:prstGeom prst="rect">
            <a:avLst/>
          </a:prstGeom>
          <a:noFill/>
          <a:ln>
            <a:noFill/>
          </a:ln>
        </p:spPr>
      </p:pic>
      <p:pic>
        <p:nvPicPr>
          <p:cNvPr id="271" name="Google Shape;271;p37"/>
          <p:cNvPicPr preferRelativeResize="0"/>
          <p:nvPr/>
        </p:nvPicPr>
        <p:blipFill rotWithShape="1">
          <a:blip r:embed="rId4">
            <a:alphaModFix/>
          </a:blip>
          <a:srcRect/>
          <a:stretch/>
        </p:blipFill>
        <p:spPr>
          <a:xfrm>
            <a:off x="201430" y="5441777"/>
            <a:ext cx="4560203" cy="12193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441936" y="464743"/>
            <a:ext cx="9404700" cy="1400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2"/>
              </a:buClr>
              <a:buSzPts val="4800"/>
              <a:buFont typeface="Century Gothic"/>
              <a:buNone/>
            </a:pPr>
            <a:r>
              <a:rPr lang="hu-HU" sz="4800" u="sng" dirty="0" err="1"/>
              <a:t>Thank</a:t>
            </a:r>
            <a:r>
              <a:rPr lang="hu-HU" sz="4800" u="sng" dirty="0"/>
              <a:t> </a:t>
            </a:r>
            <a:r>
              <a:rPr lang="hu-HU" sz="4800" u="sng" dirty="0" err="1"/>
              <a:t>you</a:t>
            </a:r>
            <a:r>
              <a:rPr lang="hu-HU" sz="4800" u="sng" dirty="0"/>
              <a:t> </a:t>
            </a:r>
            <a:r>
              <a:rPr lang="hu-HU" sz="4800" u="sng" dirty="0" err="1"/>
              <a:t>for</a:t>
            </a:r>
            <a:r>
              <a:rPr lang="hu-HU" sz="4800" u="sng" dirty="0"/>
              <a:t> </a:t>
            </a:r>
            <a:r>
              <a:rPr lang="hu-HU" sz="4800" u="sng" dirty="0" err="1"/>
              <a:t>your</a:t>
            </a:r>
            <a:r>
              <a:rPr lang="hu-HU" sz="4800" u="sng" dirty="0"/>
              <a:t> </a:t>
            </a:r>
            <a:r>
              <a:rPr lang="hu-HU" sz="4800" u="sng" dirty="0" err="1" smtClean="0"/>
              <a:t>attention</a:t>
            </a:r>
            <a:endParaRPr sz="4800" u="sng" dirty="0"/>
          </a:p>
        </p:txBody>
      </p:sp>
      <p:sp>
        <p:nvSpPr>
          <p:cNvPr id="277" name="Google Shape;277;p38"/>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hu-HU"/>
              <a:t>Made by: Márton Gergely</a:t>
            </a:r>
            <a:endParaRPr/>
          </a:p>
        </p:txBody>
      </p:sp>
      <p:pic>
        <p:nvPicPr>
          <p:cNvPr id="278" name="Google Shape;278;p38"/>
          <p:cNvPicPr preferRelativeResize="0"/>
          <p:nvPr/>
        </p:nvPicPr>
        <p:blipFill rotWithShape="1">
          <a:blip r:embed="rId3">
            <a:alphaModFix/>
          </a:blip>
          <a:srcRect/>
          <a:stretch/>
        </p:blipFill>
        <p:spPr>
          <a:xfrm>
            <a:off x="1103312" y="3361625"/>
            <a:ext cx="9884998" cy="2262798"/>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Ion">
  <a:themeElements>
    <a:clrScheme name="I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220</Words>
  <Application>Microsoft Office PowerPoint</Application>
  <PresentationFormat>Egyéni</PresentationFormat>
  <Paragraphs>30</Paragraphs>
  <Slides>8</Slides>
  <Notes>8</Notes>
  <HiddenSlides>0</HiddenSlides>
  <MMClips>0</MMClips>
  <ScaleCrop>false</ScaleCrop>
  <HeadingPairs>
    <vt:vector size="6" baseType="variant">
      <vt:variant>
        <vt:lpstr>Használt betűtípusok</vt:lpstr>
      </vt:variant>
      <vt:variant>
        <vt:i4>4</vt:i4>
      </vt:variant>
      <vt:variant>
        <vt:lpstr>Téma</vt:lpstr>
      </vt:variant>
      <vt:variant>
        <vt:i4>2</vt:i4>
      </vt:variant>
      <vt:variant>
        <vt:lpstr>Diacímek</vt:lpstr>
      </vt:variant>
      <vt:variant>
        <vt:i4>8</vt:i4>
      </vt:variant>
    </vt:vector>
  </HeadingPairs>
  <TitlesOfParts>
    <vt:vector size="14" baseType="lpstr">
      <vt:lpstr>Arial</vt:lpstr>
      <vt:lpstr>Calibri</vt:lpstr>
      <vt:lpstr>Century Gothic</vt:lpstr>
      <vt:lpstr>Noto Sans Symbols</vt:lpstr>
      <vt:lpstr>Ion</vt:lpstr>
      <vt:lpstr>HDOfficeLightV0</vt:lpstr>
      <vt:lpstr>Cunsumer policy in the European Union</vt:lpstr>
      <vt:lpstr>What does consumer policy mean?</vt:lpstr>
      <vt:lpstr>Chocolate Santa Claus</vt:lpstr>
      <vt:lpstr>Major tasks of customer protection:</vt:lpstr>
      <vt:lpstr>Tasks in catering business</vt:lpstr>
      <vt:lpstr>Has the obligation to provide price information within the business been fulfilled?</vt:lpstr>
      <vt:lpstr>Controlling activities related to billing accuracy</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defense in the european union</dc:title>
  <dc:creator>MSZÁgi</dc:creator>
  <cp:lastModifiedBy>MSZÁgi</cp:lastModifiedBy>
  <cp:revision>8</cp:revision>
  <dcterms:modified xsi:type="dcterms:W3CDTF">2019-02-12T20:01:24Z</dcterms:modified>
</cp:coreProperties>
</file>