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38" autoAdjust="0"/>
    <p:restoredTop sz="94660"/>
  </p:normalViewPr>
  <p:slideViewPr>
    <p:cSldViewPr>
      <p:cViewPr>
        <p:scale>
          <a:sx n="81" d="100"/>
          <a:sy n="81" d="100"/>
        </p:scale>
        <p:origin x="-822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7B0D4-798A-41EC-A852-6A6A1ED54E24}" type="datetimeFigureOut">
              <a:rPr lang="hu-HU" smtClean="0"/>
              <a:t>2019.02.12.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18FB5-2E6D-489A-8B8E-35008D7BE3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1658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két utóbbi intézmény módosíthatja a tervezetet, ha pedig nem értenek egyet vele, kompromisszumos megoldást kell kidolgozniuk.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18FB5-2E6D-489A-8B8E-35008D7BE333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0593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22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453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859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975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43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2019.02.12.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7887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2019.02.12.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448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2019.02.12.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547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2019.02.12.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122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2019.02.12.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8636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2019.02.12.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0075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D71D8-5466-4149-9C95-B1CBCEE9B7DF}" type="datetimeFigureOut">
              <a:rPr lang="hu-HU" smtClean="0"/>
              <a:t>2019.02.12.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4533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1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236671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u-HU" sz="4800" b="1" dirty="0" smtClean="0"/>
              <a:t>Az EU-s költségvetés, elkészítése és elfogadásának folyamata</a:t>
            </a:r>
            <a:endParaRPr lang="hu-HU" sz="4800" b="1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934" y="0"/>
            <a:ext cx="2339752" cy="2339752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149080"/>
            <a:ext cx="4158778" cy="238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9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4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Az EU költségvetése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hu-HU" sz="4000" dirty="0"/>
              <a:t>M</a:t>
            </a:r>
            <a:r>
              <a:rPr lang="hu-HU" sz="4000" dirty="0" smtClean="0"/>
              <a:t>egszabott </a:t>
            </a:r>
            <a:r>
              <a:rPr lang="hu-HU" sz="4000" dirty="0"/>
              <a:t>kereteket</a:t>
            </a:r>
            <a:r>
              <a:rPr lang="hu-HU" sz="4000" dirty="0" smtClean="0"/>
              <a:t>.</a:t>
            </a:r>
          </a:p>
          <a:p>
            <a:pPr>
              <a:buClrTx/>
            </a:pPr>
            <a:r>
              <a:rPr lang="hu-HU" sz="4000" dirty="0"/>
              <a:t>F</a:t>
            </a:r>
            <a:r>
              <a:rPr lang="hu-HU" sz="4000" dirty="0" smtClean="0"/>
              <a:t>első határértékek szabása  </a:t>
            </a:r>
          </a:p>
          <a:p>
            <a:pPr>
              <a:buClrTx/>
            </a:pPr>
            <a:r>
              <a:rPr lang="hu-HU" sz="4000" dirty="0" smtClean="0"/>
              <a:t>7 év</a:t>
            </a:r>
          </a:p>
          <a:p>
            <a:pPr>
              <a:buClrTx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676581"/>
            <a:ext cx="2411760" cy="322092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4" y="4024601"/>
            <a:ext cx="4488692" cy="2524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75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Megtervezése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7620000" cy="4800600"/>
          </a:xfrm>
        </p:spPr>
        <p:txBody>
          <a:bodyPr>
            <a:normAutofit/>
          </a:bodyPr>
          <a:lstStyle/>
          <a:p>
            <a:pPr>
              <a:buClrTx/>
              <a:tabLst>
                <a:tab pos="3671888" algn="l"/>
              </a:tabLst>
            </a:pPr>
            <a:r>
              <a:rPr lang="hu-HU" dirty="0" smtClean="0"/>
              <a:t>A </a:t>
            </a:r>
            <a:r>
              <a:rPr lang="hu-HU" dirty="0"/>
              <a:t>Bizottság </a:t>
            </a:r>
            <a:r>
              <a:rPr lang="hu-HU" dirty="0" smtClean="0"/>
              <a:t>	Tanács és Parlament.</a:t>
            </a:r>
          </a:p>
          <a:p>
            <a:pPr>
              <a:buClrTx/>
            </a:pPr>
            <a:r>
              <a:rPr lang="hu-HU" dirty="0"/>
              <a:t>Az éves költségvetés </a:t>
            </a:r>
            <a:r>
              <a:rPr lang="hu-HU" dirty="0" smtClean="0"/>
              <a:t>meghatározása: </a:t>
            </a:r>
            <a:r>
              <a:rPr lang="hu-HU" dirty="0"/>
              <a:t>korábban elfogadott összegek elosztására. </a:t>
            </a:r>
          </a:p>
          <a:p>
            <a:pPr>
              <a:buClrTx/>
            </a:pPr>
            <a:r>
              <a:rPr lang="hu-HU" dirty="0" smtClean="0"/>
              <a:t>A </a:t>
            </a:r>
            <a:r>
              <a:rPr lang="hu-HU" dirty="0"/>
              <a:t>többéves pénzügyi </a:t>
            </a:r>
            <a:r>
              <a:rPr lang="hu-HU" dirty="0" smtClean="0"/>
              <a:t>keret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005064"/>
            <a:ext cx="3662550" cy="2479398"/>
          </a:xfrm>
          <a:prstGeom prst="rect">
            <a:avLst/>
          </a:prstGeom>
        </p:spPr>
      </p:pic>
      <p:cxnSp>
        <p:nvCxnSpPr>
          <p:cNvPr id="6" name="Egyenes összekötő nyíllal 5"/>
          <p:cNvCxnSpPr/>
          <p:nvPr/>
        </p:nvCxnSpPr>
        <p:spPr>
          <a:xfrm>
            <a:off x="2794794" y="2028701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3059832" y="1662842"/>
            <a:ext cx="9820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tervezet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70453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költségvetési eljárás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intézmények július 1-je előtt kiadások megtervezése,            		Bizottság </a:t>
            </a:r>
          </a:p>
          <a:p>
            <a:r>
              <a:rPr lang="hu-HU" dirty="0" smtClean="0"/>
              <a:t>Tanács      	      Európai Parlament</a:t>
            </a:r>
          </a:p>
          <a:p>
            <a:r>
              <a:rPr lang="hu-HU" dirty="0" smtClean="0"/>
              <a:t>Egyetértés vagy Módosítások</a:t>
            </a: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3419872" y="2466332"/>
            <a:ext cx="25202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zövegdoboz 6"/>
          <p:cNvSpPr txBox="1"/>
          <p:nvPr/>
        </p:nvSpPr>
        <p:spPr>
          <a:xfrm>
            <a:off x="3419872" y="210227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költségvetési tervezet</a:t>
            </a:r>
          </a:p>
        </p:txBody>
      </p:sp>
      <p:cxnSp>
        <p:nvCxnSpPr>
          <p:cNvPr id="10" name="Egyenes összekötő nyíllal 9"/>
          <p:cNvCxnSpPr/>
          <p:nvPr/>
        </p:nvCxnSpPr>
        <p:spPr>
          <a:xfrm flipV="1">
            <a:off x="2051720" y="2995637"/>
            <a:ext cx="1728192" cy="13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2215666" y="2626305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Álláspont</a:t>
            </a:r>
            <a:endParaRPr lang="hu-HU" dirty="0"/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567" y="3748033"/>
            <a:ext cx="5182433" cy="344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72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620000" cy="1143000"/>
          </a:xfrm>
        </p:spPr>
        <p:txBody>
          <a:bodyPr/>
          <a:lstStyle/>
          <a:p>
            <a:pPr algn="ctr"/>
            <a:r>
              <a:rPr lang="hu-HU" sz="4000" dirty="0" smtClean="0"/>
              <a:t>Elfogadása</a:t>
            </a:r>
            <a:endParaRPr lang="hu-HU" sz="4000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67544" y="1556792"/>
            <a:ext cx="7620000" cy="4800600"/>
          </a:xfrm>
        </p:spPr>
        <p:txBody>
          <a:bodyPr>
            <a:normAutofit/>
          </a:bodyPr>
          <a:lstStyle/>
          <a:p>
            <a:pPr marL="571500" indent="-457200">
              <a:buClrTx/>
              <a:buFont typeface="+mj-lt"/>
              <a:buAutoNum type="arabicPeriod"/>
            </a:pPr>
            <a:r>
              <a:rPr lang="hu-HU" sz="2400" dirty="0" smtClean="0"/>
              <a:t>Tanács és Európai parlament		döntés</a:t>
            </a:r>
          </a:p>
          <a:p>
            <a:pPr marL="571500" indent="-457200">
              <a:buClrTx/>
              <a:buFont typeface="+mj-lt"/>
              <a:buAutoNum type="arabicPeriod"/>
            </a:pPr>
            <a:endParaRPr lang="hu-HU" sz="2400" dirty="0" smtClean="0"/>
          </a:p>
          <a:p>
            <a:pPr marL="571500" indent="-457200">
              <a:buClrTx/>
              <a:buFont typeface="+mj-lt"/>
              <a:buAutoNum type="arabicPeriod"/>
            </a:pPr>
            <a:r>
              <a:rPr lang="hu-HU" sz="2400" dirty="0" smtClean="0"/>
              <a:t>Költségvetés-tervezet		Bizottság javaslata</a:t>
            </a:r>
          </a:p>
          <a:p>
            <a:pPr marL="571500" indent="-457200">
              <a:buClrTx/>
              <a:buFont typeface="+mj-lt"/>
              <a:buAutoNum type="arabicPeriod"/>
            </a:pPr>
            <a:endParaRPr lang="hu-HU" sz="2400" dirty="0"/>
          </a:p>
          <a:p>
            <a:pPr marL="571500" indent="-457200">
              <a:buClrTx/>
              <a:buFont typeface="+mj-lt"/>
              <a:buAutoNum type="arabicPeriod"/>
            </a:pPr>
            <a:r>
              <a:rPr lang="hu-HU" sz="2400" dirty="0" smtClean="0"/>
              <a:t>A Tanács		 		Európai </a:t>
            </a:r>
            <a:r>
              <a:rPr lang="hu-HU" sz="2400" dirty="0"/>
              <a:t>Parlament </a:t>
            </a:r>
            <a:endParaRPr lang="hu-HU" sz="2400" dirty="0" smtClean="0"/>
          </a:p>
          <a:p>
            <a:pPr marL="571500" indent="-457200">
              <a:buClrTx/>
              <a:buFont typeface="+mj-lt"/>
              <a:buAutoNum type="arabicPeriod"/>
            </a:pPr>
            <a:r>
              <a:rPr lang="hu-HU" sz="2400" dirty="0" smtClean="0"/>
              <a:t>Jóváhagyás 14 napon belül</a:t>
            </a:r>
          </a:p>
          <a:p>
            <a:pPr marL="571500" indent="-457200">
              <a:buClrTx/>
              <a:buFont typeface="+mj-lt"/>
              <a:buAutoNum type="arabicPeriod"/>
            </a:pPr>
            <a:endParaRPr lang="hu-HU" sz="2400" dirty="0" smtClean="0"/>
          </a:p>
          <a:p>
            <a:pPr marL="571500" indent="-457200">
              <a:buClrTx/>
              <a:buFont typeface="+mj-lt"/>
              <a:buAutoNum type="arabicPeriod"/>
            </a:pPr>
            <a:r>
              <a:rPr lang="hu-HU" sz="2400" dirty="0" smtClean="0"/>
              <a:t>Ha nincs megállapodás  		  Új éves költségvetés tervezet</a:t>
            </a:r>
          </a:p>
        </p:txBody>
      </p:sp>
      <p:cxnSp>
        <p:nvCxnSpPr>
          <p:cNvPr id="4" name="Egyenes összekötő nyíllal 3"/>
          <p:cNvCxnSpPr/>
          <p:nvPr/>
        </p:nvCxnSpPr>
        <p:spPr>
          <a:xfrm>
            <a:off x="4860032" y="184482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3995936" y="227687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2339752" y="3573016"/>
            <a:ext cx="25202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Szövegdoboz 10"/>
          <p:cNvSpPr txBox="1"/>
          <p:nvPr/>
        </p:nvSpPr>
        <p:spPr>
          <a:xfrm>
            <a:off x="2519772" y="3140968"/>
            <a:ext cx="2340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egyenrangú félként dönt. </a:t>
            </a:r>
          </a:p>
          <a:p>
            <a:endParaRPr lang="hu-HU" sz="1600" dirty="0"/>
          </a:p>
        </p:txBody>
      </p:sp>
      <p:cxnSp>
        <p:nvCxnSpPr>
          <p:cNvPr id="13" name="Egyenes összekötő nyíllal 12"/>
          <p:cNvCxnSpPr/>
          <p:nvPr/>
        </p:nvCxnSpPr>
        <p:spPr>
          <a:xfrm>
            <a:off x="4139951" y="4869160"/>
            <a:ext cx="9734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54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4716</TotalTime>
  <Words>67</Words>
  <Application>Microsoft Office PowerPoint</Application>
  <PresentationFormat>Diavetítés a képernyőre (4:3 oldalarány)</PresentationFormat>
  <Paragraphs>28</Paragraphs>
  <Slides>5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Az EU-s költségvetés, elkészítése és elfogadásának folyamata</vt:lpstr>
      <vt:lpstr>Az EU költségvetése</vt:lpstr>
      <vt:lpstr>Megtervezése</vt:lpstr>
      <vt:lpstr>A költségvetési eljárás</vt:lpstr>
      <vt:lpstr>Elfogadása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EU költségvetés, elkészítése és elfogadásának folyamata</dc:title>
  <dc:creator>HP</dc:creator>
  <cp:lastModifiedBy>MSZÁgi</cp:lastModifiedBy>
  <cp:revision>29</cp:revision>
  <dcterms:created xsi:type="dcterms:W3CDTF">2018-11-13T17:50:38Z</dcterms:created>
  <dcterms:modified xsi:type="dcterms:W3CDTF">2019-02-12T17:29:45Z</dcterms:modified>
</cp:coreProperties>
</file>