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8" r:id="rId3"/>
    <p:sldId id="259" r:id="rId4"/>
    <p:sldId id="260" r:id="rId5"/>
    <p:sldId id="261" r:id="rId6"/>
    <p:sldId id="262" r:id="rId7"/>
    <p:sldId id="263" r:id="rId8"/>
    <p:sldId id="264" r:id="rId9"/>
    <p:sldId id="268" r:id="rId10"/>
    <p:sldId id="269" r:id="rId11"/>
    <p:sldId id="270" r:id="rId12"/>
    <p:sldId id="271" r:id="rId13"/>
    <p:sldId id="273" r:id="rId14"/>
    <p:sldId id="274" r:id="rId15"/>
    <p:sldId id="275" r:id="rId16"/>
    <p:sldId id="276" r:id="rId17"/>
    <p:sldId id="277" r:id="rId18"/>
    <p:sldId id="278" r:id="rId19"/>
    <p:sldId id="279" r:id="rId20"/>
    <p:sldId id="28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1" autoAdjust="0"/>
    <p:restoredTop sz="94660"/>
  </p:normalViewPr>
  <p:slideViewPr>
    <p:cSldViewPr snapToGrid="0">
      <p:cViewPr varScale="1">
        <p:scale>
          <a:sx n="76" d="100"/>
          <a:sy n="76" d="100"/>
        </p:scale>
        <p:origin x="-65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3048000" y="3124200"/>
            <a:ext cx="82296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10733828" y="1110597"/>
            <a:ext cx="2286000" cy="508000"/>
          </a:xfrm>
        </p:spPr>
        <p:txBody>
          <a:bodyPr/>
          <a:lstStyle/>
          <a:p>
            <a:fld id="{AE0FD0BC-535F-4D08-A858-626C64FD96DC}" type="datetimeFigureOut">
              <a:rPr lang="tr-TR" smtClean="0"/>
              <a:pPr/>
              <a:t>15.1.2019</a:t>
            </a:fld>
            <a:endParaRPr lang="tr-TR"/>
          </a:p>
        </p:txBody>
      </p:sp>
      <p:sp>
        <p:nvSpPr>
          <p:cNvPr id="17" name="16 Altbilgi Yer Tutucusu"/>
          <p:cNvSpPr>
            <a:spLocks noGrp="1"/>
          </p:cNvSpPr>
          <p:nvPr>
            <p:ph type="ftr" sz="quarter" idx="11"/>
          </p:nvPr>
        </p:nvSpPr>
        <p:spPr bwMode="auto">
          <a:xfrm rot="5400000">
            <a:off x="10045959" y="4117661"/>
            <a:ext cx="3657600" cy="512064"/>
          </a:xfrm>
        </p:spPr>
        <p:txBody>
          <a:bodyPr/>
          <a:lstStyle/>
          <a:p>
            <a:endParaRPr lang="tr-TR"/>
          </a:p>
        </p:txBody>
      </p:sp>
      <p:sp>
        <p:nvSpPr>
          <p:cNvPr id="10" name="9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767392" y="4928702"/>
            <a:ext cx="812800" cy="517524"/>
          </a:xfrm>
        </p:spPr>
        <p:txBody>
          <a:bodyPr/>
          <a:lstStyle/>
          <a:p>
            <a:fld id="{473747DB-4E2F-408E-9506-9808E8685CB0}"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E0FD0BC-535F-4D08-A858-626C64FD96DC}" type="datetimeFigureOut">
              <a:rPr lang="tr-TR" smtClean="0"/>
              <a:pPr/>
              <a:t>15.1.2019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73747DB-4E2F-408E-9506-9808E8685CB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40"/>
            <a:ext cx="2235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AE0FD0BC-535F-4D08-A858-626C64FD96DC}" type="datetimeFigureOut">
              <a:rPr lang="tr-TR" smtClean="0"/>
              <a:pPr/>
              <a:t>15.1.2019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73747DB-4E2F-408E-9506-9808E8685CB0}"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609600" y="1600200"/>
            <a:ext cx="99568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AE0FD0BC-535F-4D08-A858-626C64FD96DC}" type="datetimeFigureOut">
              <a:rPr lang="tr-TR" smtClean="0"/>
              <a:pPr/>
              <a:t>15.1.2019</a:t>
            </a:fld>
            <a:endParaRPr lang="tr-TR"/>
          </a:p>
        </p:txBody>
      </p:sp>
      <p:sp>
        <p:nvSpPr>
          <p:cNvPr id="9" name="8 Slayt Numarası Yer Tutucusu"/>
          <p:cNvSpPr>
            <a:spLocks noGrp="1"/>
          </p:cNvSpPr>
          <p:nvPr>
            <p:ph type="sldNum" sz="quarter" idx="15"/>
          </p:nvPr>
        </p:nvSpPr>
        <p:spPr/>
        <p:txBody>
          <a:bodyPr rtlCol="0"/>
          <a:lstStyle/>
          <a:p>
            <a:fld id="{473747DB-4E2F-408E-9506-9808E8685CB0}"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48000" y="2895600"/>
            <a:ext cx="82296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10732008" y="1106932"/>
            <a:ext cx="2286000" cy="508000"/>
          </a:xfrm>
        </p:spPr>
        <p:txBody>
          <a:bodyPr/>
          <a:lstStyle/>
          <a:p>
            <a:fld id="{AE0FD0BC-535F-4D08-A858-626C64FD96DC}" type="datetimeFigureOut">
              <a:rPr lang="tr-TR" smtClean="0"/>
              <a:pPr/>
              <a:t>15.1.2019</a:t>
            </a:fld>
            <a:endParaRPr lang="tr-TR"/>
          </a:p>
        </p:txBody>
      </p:sp>
      <p:sp>
        <p:nvSpPr>
          <p:cNvPr id="5" name="4 Altbilgi Yer Tutucusu"/>
          <p:cNvSpPr>
            <a:spLocks noGrp="1"/>
          </p:cNvSpPr>
          <p:nvPr>
            <p:ph type="ftr" sz="quarter" idx="11"/>
          </p:nvPr>
        </p:nvSpPr>
        <p:spPr bwMode="auto">
          <a:xfrm rot="5400000">
            <a:off x="10046208" y="4114800"/>
            <a:ext cx="3657600" cy="512064"/>
          </a:xfrm>
        </p:spPr>
        <p:txBody>
          <a:bodyPr/>
          <a:lstStyle/>
          <a:p>
            <a:endParaRPr lang="tr-TR"/>
          </a:p>
        </p:txBody>
      </p:sp>
      <p:sp>
        <p:nvSpPr>
          <p:cNvPr id="9" name="8 Dikdörtgen"/>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787488" y="4928702"/>
            <a:ext cx="812800" cy="517524"/>
          </a:xfrm>
        </p:spPr>
        <p:txBody>
          <a:bodyPr/>
          <a:lstStyle/>
          <a:p>
            <a:fld id="{473747DB-4E2F-408E-9506-9808E8685CB0}"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AE0FD0BC-535F-4D08-A858-626C64FD96DC}" type="datetimeFigureOut">
              <a:rPr lang="tr-TR" smtClean="0"/>
              <a:pPr/>
              <a:t>15.1.2019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73747DB-4E2F-408E-9506-9808E8685CB0}" type="slidenum">
              <a:rPr lang="tr-TR" smtClean="0"/>
              <a:pPr/>
              <a:t>‹#›</a:t>
            </a:fld>
            <a:endParaRPr lang="tr-TR"/>
          </a:p>
        </p:txBody>
      </p:sp>
      <p:sp>
        <p:nvSpPr>
          <p:cNvPr id="9" name="8 İçerik Yer Tutucusu"/>
          <p:cNvSpPr>
            <a:spLocks noGrp="1"/>
          </p:cNvSpPr>
          <p:nvPr>
            <p:ph sz="quarter" idx="1"/>
          </p:nvPr>
        </p:nvSpPr>
        <p:spPr>
          <a:xfrm>
            <a:off x="609600"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5693664" y="1600200"/>
            <a:ext cx="48768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0584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AE0FD0BC-535F-4D08-A858-626C64FD96DC}" type="datetimeFigureOut">
              <a:rPr lang="tr-TR" smtClean="0"/>
              <a:pPr/>
              <a:t>15.1.2019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73747DB-4E2F-408E-9506-9808E8685CB0}" type="slidenum">
              <a:rPr lang="tr-TR" smtClean="0"/>
              <a:pPr/>
              <a:t>‹#›</a:t>
            </a:fld>
            <a:endParaRPr lang="tr-TR"/>
          </a:p>
        </p:txBody>
      </p:sp>
      <p:sp>
        <p:nvSpPr>
          <p:cNvPr id="11" name="10 İçerik Yer Tutucusu"/>
          <p:cNvSpPr>
            <a:spLocks noGrp="1"/>
          </p:cNvSpPr>
          <p:nvPr>
            <p:ph sz="quarter" idx="2"/>
          </p:nvPr>
        </p:nvSpPr>
        <p:spPr>
          <a:xfrm>
            <a:off x="6096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5829300" y="2362200"/>
            <a:ext cx="48768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AE0FD0BC-535F-4D08-A858-626C64FD96DC}" type="datetimeFigureOut">
              <a:rPr lang="tr-TR" smtClean="0"/>
              <a:pPr/>
              <a:t>15.1.2019</a:t>
            </a:fld>
            <a:endParaRPr lang="tr-TR"/>
          </a:p>
        </p:txBody>
      </p:sp>
      <p:sp>
        <p:nvSpPr>
          <p:cNvPr id="7" name="6 Slayt Numarası Yer Tutucusu"/>
          <p:cNvSpPr>
            <a:spLocks noGrp="1"/>
          </p:cNvSpPr>
          <p:nvPr>
            <p:ph type="sldNum" sz="quarter" idx="11"/>
          </p:nvPr>
        </p:nvSpPr>
        <p:spPr/>
        <p:txBody>
          <a:bodyPr rtlCol="0"/>
          <a:lstStyle/>
          <a:p>
            <a:fld id="{473747DB-4E2F-408E-9506-9808E8685CB0}"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E0FD0BC-535F-4D08-A858-626C64FD96DC}" type="datetimeFigureOut">
              <a:rPr lang="tr-TR" smtClean="0"/>
              <a:pPr/>
              <a:t>15.1.2019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73747DB-4E2F-408E-9506-9808E8685CB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406400" y="274320"/>
            <a:ext cx="75184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AE0FD0BC-535F-4D08-A858-626C64FD96DC}" type="datetimeFigureOut">
              <a:rPr lang="tr-TR" smtClean="0"/>
              <a:pPr/>
              <a:t>15.1.2019</a:t>
            </a:fld>
            <a:endParaRPr lang="tr-TR"/>
          </a:p>
        </p:txBody>
      </p:sp>
      <p:sp>
        <p:nvSpPr>
          <p:cNvPr id="22" name="21 Slayt Numarası Yer Tutucusu"/>
          <p:cNvSpPr>
            <a:spLocks noGrp="1"/>
          </p:cNvSpPr>
          <p:nvPr>
            <p:ph type="sldNum" sz="quarter" idx="15"/>
          </p:nvPr>
        </p:nvSpPr>
        <p:spPr/>
        <p:txBody>
          <a:bodyPr rtlCol="0"/>
          <a:lstStyle/>
          <a:p>
            <a:fld id="{473747DB-4E2F-408E-9506-9808E8685CB0}"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5518404" y="3124200"/>
            <a:ext cx="6309360" cy="6096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AE0FD0BC-535F-4D08-A858-626C64FD96DC}" type="datetimeFigureOut">
              <a:rPr lang="tr-TR" smtClean="0"/>
              <a:pPr/>
              <a:t>15.1.2019</a:t>
            </a:fld>
            <a:endParaRPr lang="tr-TR"/>
          </a:p>
        </p:txBody>
      </p:sp>
      <p:sp>
        <p:nvSpPr>
          <p:cNvPr id="18" name="17 Slayt Numarası Yer Tutucusu"/>
          <p:cNvSpPr>
            <a:spLocks noGrp="1"/>
          </p:cNvSpPr>
          <p:nvPr>
            <p:ph type="sldNum" sz="quarter" idx="11"/>
          </p:nvPr>
        </p:nvSpPr>
        <p:spPr/>
        <p:txBody>
          <a:bodyPr rtlCol="0"/>
          <a:lstStyle/>
          <a:p>
            <a:fld id="{473747DB-4E2F-408E-9506-9808E8685CB0}"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609600" y="274638"/>
            <a:ext cx="99568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AE0FD0BC-535F-4D08-A858-626C64FD96DC}" type="datetimeFigureOut">
              <a:rPr lang="tr-TR" smtClean="0"/>
              <a:pPr/>
              <a:t>15.1.2019</a:t>
            </a:fld>
            <a:endParaRPr lang="tr-TR"/>
          </a:p>
        </p:txBody>
      </p:sp>
      <p:sp>
        <p:nvSpPr>
          <p:cNvPr id="3" name="2 Altbilgi Yer Tutucusu"/>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473747DB-4E2F-408E-9506-9808E8685CB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H:\macaristan%20&#246;&#287;renciler\haz&#305;rolanlar\behice\European%20Council%20-%20EUROPA%20-%20European%20Union.mp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396F50D-FFA1-40CF-8DE5-F2E01A3E9F30}"/>
              </a:ext>
            </a:extLst>
          </p:cNvPr>
          <p:cNvSpPr>
            <a:spLocks noGrp="1"/>
          </p:cNvSpPr>
          <p:nvPr>
            <p:ph type="ctrTitle"/>
          </p:nvPr>
        </p:nvSpPr>
        <p:spPr>
          <a:xfrm>
            <a:off x="1524000" y="-535374"/>
            <a:ext cx="9144000" cy="2387600"/>
          </a:xfrm>
        </p:spPr>
        <p:txBody>
          <a:bodyPr/>
          <a:lstStyle/>
          <a:p>
            <a:r>
              <a:rPr lang="tr-TR" b="1" dirty="0"/>
              <a:t>THE EUROPEAN </a:t>
            </a:r>
            <a:r>
              <a:rPr lang="tr-TR" b="1" dirty="0" smtClean="0"/>
              <a:t>COUNCIL</a:t>
            </a:r>
            <a:endParaRPr lang="tr-TR" b="1" dirty="0"/>
          </a:p>
        </p:txBody>
      </p:sp>
      <p:pic>
        <p:nvPicPr>
          <p:cNvPr id="4" name="Resim 3">
            <a:extLst>
              <a:ext uri="{FF2B5EF4-FFF2-40B4-BE49-F238E27FC236}">
                <a16:creationId xmlns="" xmlns:a16="http://schemas.microsoft.com/office/drawing/2014/main" id="{4BCF80C0-5309-40F7-92A9-1993CA2DC593}"/>
              </a:ext>
            </a:extLst>
          </p:cNvPr>
          <p:cNvPicPr>
            <a:picLocks noChangeAspect="1"/>
          </p:cNvPicPr>
          <p:nvPr/>
        </p:nvPicPr>
        <p:blipFill>
          <a:blip r:embed="rId2" cstate="print"/>
          <a:stretch>
            <a:fillRect/>
          </a:stretch>
        </p:blipFill>
        <p:spPr>
          <a:xfrm>
            <a:off x="915003" y="2529464"/>
            <a:ext cx="4669941" cy="3999323"/>
          </a:xfrm>
          <a:prstGeom prst="rect">
            <a:avLst/>
          </a:prstGeom>
        </p:spPr>
      </p:pic>
      <p:pic>
        <p:nvPicPr>
          <p:cNvPr id="5" name="Resim 4">
            <a:extLst>
              <a:ext uri="{FF2B5EF4-FFF2-40B4-BE49-F238E27FC236}">
                <a16:creationId xmlns="" xmlns:a16="http://schemas.microsoft.com/office/drawing/2014/main" id="{66F1C6CE-281B-4193-991F-DD26DD82659F}"/>
              </a:ext>
            </a:extLst>
          </p:cNvPr>
          <p:cNvPicPr>
            <a:picLocks noChangeAspect="1"/>
          </p:cNvPicPr>
          <p:nvPr/>
        </p:nvPicPr>
        <p:blipFill>
          <a:blip r:embed="rId3" cstate="print"/>
          <a:stretch>
            <a:fillRect/>
          </a:stretch>
        </p:blipFill>
        <p:spPr>
          <a:xfrm>
            <a:off x="6096000" y="2529464"/>
            <a:ext cx="5456393" cy="3670110"/>
          </a:xfrm>
          <a:prstGeom prst="rect">
            <a:avLst/>
          </a:prstGeom>
        </p:spPr>
      </p:pic>
    </p:spTree>
    <p:extLst>
      <p:ext uri="{BB962C8B-B14F-4D97-AF65-F5344CB8AC3E}">
        <p14:creationId xmlns="" xmlns:p14="http://schemas.microsoft.com/office/powerpoint/2010/main" val="348278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82BA610E-01CE-4699-A562-6FDCCC2C620B}"/>
              </a:ext>
            </a:extLst>
          </p:cNvPr>
          <p:cNvSpPr>
            <a:spLocks noGrp="1"/>
          </p:cNvSpPr>
          <p:nvPr>
            <p:ph type="title"/>
          </p:nvPr>
        </p:nvSpPr>
        <p:spPr/>
        <p:txBody>
          <a:bodyPr>
            <a:normAutofit/>
          </a:bodyPr>
          <a:lstStyle/>
          <a:p>
            <a:r>
              <a:rPr lang="en-US" b="1" dirty="0"/>
              <a:t>Appointment </a:t>
            </a:r>
            <a:r>
              <a:rPr lang="tr-TR" b="1" dirty="0"/>
              <a:t>O</a:t>
            </a:r>
            <a:r>
              <a:rPr lang="en-US" b="1" dirty="0"/>
              <a:t>f </a:t>
            </a:r>
            <a:r>
              <a:rPr lang="tr-TR" b="1" dirty="0"/>
              <a:t>T</a:t>
            </a:r>
            <a:r>
              <a:rPr lang="en-US" b="1" dirty="0"/>
              <a:t>he </a:t>
            </a:r>
            <a:r>
              <a:rPr lang="tr-TR" b="1" dirty="0"/>
              <a:t>H</a:t>
            </a:r>
            <a:r>
              <a:rPr lang="en-US" b="1" dirty="0" err="1"/>
              <a:t>igh</a:t>
            </a:r>
            <a:r>
              <a:rPr lang="en-US" b="1" dirty="0"/>
              <a:t> </a:t>
            </a:r>
            <a:r>
              <a:rPr lang="tr-TR" b="1" dirty="0"/>
              <a:t>R</a:t>
            </a:r>
            <a:r>
              <a:rPr lang="en-US" b="1" dirty="0" err="1"/>
              <a:t>epresentative</a:t>
            </a:r>
            <a:r>
              <a:rPr lang="tr-TR" b="1" dirty="0"/>
              <a:t>:</a:t>
            </a:r>
          </a:p>
        </p:txBody>
      </p:sp>
      <p:sp>
        <p:nvSpPr>
          <p:cNvPr id="3" name="İçerik Yer Tutucusu 2">
            <a:extLst>
              <a:ext uri="{FF2B5EF4-FFF2-40B4-BE49-F238E27FC236}">
                <a16:creationId xmlns="" xmlns:a16="http://schemas.microsoft.com/office/drawing/2014/main" id="{E7A882FD-653D-448C-8F03-1B4E744E7FFC}"/>
              </a:ext>
            </a:extLst>
          </p:cNvPr>
          <p:cNvSpPr>
            <a:spLocks noGrp="1"/>
          </p:cNvSpPr>
          <p:nvPr>
            <p:ph sz="quarter" idx="1"/>
          </p:nvPr>
        </p:nvSpPr>
        <p:spPr/>
        <p:txBody>
          <a:bodyPr/>
          <a:lstStyle/>
          <a:p>
            <a:r>
              <a:rPr lang="en-US" dirty="0"/>
              <a:t>The European Council is responsible for appointing the High Representative of the Union for Foreign Affairs and Security Policy. </a:t>
            </a:r>
          </a:p>
          <a:p>
            <a:r>
              <a:rPr lang="en-US" dirty="0"/>
              <a:t>The European Council can also decide to end the high </a:t>
            </a:r>
            <a:r>
              <a:rPr lang="en-US" dirty="0" smtClean="0"/>
              <a:t>representative's </a:t>
            </a:r>
            <a:r>
              <a:rPr lang="en-US" dirty="0"/>
              <a:t>5 year term of office, again with a qualified majority.  </a:t>
            </a:r>
          </a:p>
          <a:p>
            <a:pPr marL="0" indent="0">
              <a:buNone/>
            </a:pPr>
            <a:endParaRPr lang="en-US" dirty="0"/>
          </a:p>
        </p:txBody>
      </p:sp>
    </p:spTree>
    <p:extLst>
      <p:ext uri="{BB962C8B-B14F-4D97-AF65-F5344CB8AC3E}">
        <p14:creationId xmlns="" xmlns:p14="http://schemas.microsoft.com/office/powerpoint/2010/main" val="321431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C0F67AD-B6B4-45CE-8C3B-B2BBEB058B29}"/>
              </a:ext>
            </a:extLst>
          </p:cNvPr>
          <p:cNvSpPr>
            <a:spLocks noGrp="1"/>
          </p:cNvSpPr>
          <p:nvPr>
            <p:ph type="title"/>
          </p:nvPr>
        </p:nvSpPr>
        <p:spPr/>
        <p:txBody>
          <a:bodyPr>
            <a:normAutofit/>
          </a:bodyPr>
          <a:lstStyle/>
          <a:p>
            <a:r>
              <a:rPr lang="en-US" dirty="0"/>
              <a:t> </a:t>
            </a:r>
            <a:r>
              <a:rPr lang="en-US" u="sng" dirty="0"/>
              <a:t>Appointment of the European Commission</a:t>
            </a:r>
            <a:r>
              <a:rPr lang="tr-TR" u="sng" dirty="0"/>
              <a:t>:</a:t>
            </a:r>
          </a:p>
        </p:txBody>
      </p:sp>
      <p:sp>
        <p:nvSpPr>
          <p:cNvPr id="3" name="İçerik Yer Tutucusu 2">
            <a:extLst>
              <a:ext uri="{FF2B5EF4-FFF2-40B4-BE49-F238E27FC236}">
                <a16:creationId xmlns="" xmlns:a16="http://schemas.microsoft.com/office/drawing/2014/main" id="{811D5536-7949-4C30-AEE1-23139FDA986A}"/>
              </a:ext>
            </a:extLst>
          </p:cNvPr>
          <p:cNvSpPr>
            <a:spLocks noGrp="1"/>
          </p:cNvSpPr>
          <p:nvPr>
            <p:ph sz="quarter" idx="1"/>
          </p:nvPr>
        </p:nvSpPr>
        <p:spPr/>
        <p:txBody>
          <a:bodyPr/>
          <a:lstStyle/>
          <a:p>
            <a:r>
              <a:rPr lang="en-US" dirty="0"/>
              <a:t>The European Council officially appoints the entire European Commission. The Parliament votes on the body of Commissioners - the Commission President, the high representative and the other Commissioners </a:t>
            </a:r>
          </a:p>
          <a:p>
            <a:r>
              <a:rPr lang="en-US" dirty="0"/>
              <a:t>Once the Parliament has given its consent, the European Council officially appoints the European Commission. The European Council's decision requires a qualified majority.</a:t>
            </a:r>
          </a:p>
          <a:p>
            <a:pPr>
              <a:buNone/>
            </a:pPr>
            <a:endParaRPr lang="tr-TR" dirty="0"/>
          </a:p>
        </p:txBody>
      </p:sp>
    </p:spTree>
    <p:extLst>
      <p:ext uri="{BB962C8B-B14F-4D97-AF65-F5344CB8AC3E}">
        <p14:creationId xmlns="" xmlns:p14="http://schemas.microsoft.com/office/powerpoint/2010/main" val="3862731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38FDD5C-E789-4B84-B833-03943D50FEB8}"/>
              </a:ext>
            </a:extLst>
          </p:cNvPr>
          <p:cNvSpPr>
            <a:spLocks noGrp="1"/>
          </p:cNvSpPr>
          <p:nvPr>
            <p:ph type="title"/>
          </p:nvPr>
        </p:nvSpPr>
        <p:spPr/>
        <p:txBody>
          <a:bodyPr>
            <a:normAutofit/>
          </a:bodyPr>
          <a:lstStyle/>
          <a:p>
            <a:r>
              <a:rPr lang="tr-TR" b="1" dirty="0"/>
              <a:t>European Central Bank </a:t>
            </a:r>
            <a:r>
              <a:rPr lang="tr-TR" b="1" dirty="0" err="1"/>
              <a:t>Appointments</a:t>
            </a:r>
            <a:r>
              <a:rPr lang="tr-TR" b="1" dirty="0"/>
              <a:t>:</a:t>
            </a:r>
          </a:p>
        </p:txBody>
      </p:sp>
      <p:sp>
        <p:nvSpPr>
          <p:cNvPr id="3" name="İçerik Yer Tutucusu 2">
            <a:extLst>
              <a:ext uri="{FF2B5EF4-FFF2-40B4-BE49-F238E27FC236}">
                <a16:creationId xmlns="" xmlns:a16="http://schemas.microsoft.com/office/drawing/2014/main" id="{B9234C2F-63FA-444A-9093-14DA7056ECAD}"/>
              </a:ext>
            </a:extLst>
          </p:cNvPr>
          <p:cNvSpPr>
            <a:spLocks noGrp="1"/>
          </p:cNvSpPr>
          <p:nvPr>
            <p:ph sz="quarter" idx="1"/>
          </p:nvPr>
        </p:nvSpPr>
        <p:spPr/>
        <p:txBody>
          <a:bodyPr>
            <a:normAutofit/>
          </a:bodyPr>
          <a:lstStyle/>
          <a:p>
            <a:r>
              <a:rPr lang="en-US" dirty="0"/>
              <a:t>The European Council appoints all 6 members of the Executive Board of the European Central Bank (ECB), which includes both the ECB President and Vice-President, plus 4 other members.</a:t>
            </a:r>
          </a:p>
          <a:p>
            <a:endParaRPr lang="en-US" dirty="0"/>
          </a:p>
          <a:p>
            <a:pPr>
              <a:buNone/>
            </a:pPr>
            <a:endParaRPr lang="en-US" dirty="0"/>
          </a:p>
          <a:p>
            <a:pPr>
              <a:buNone/>
            </a:pPr>
            <a:endParaRPr lang="tr-TR" dirty="0"/>
          </a:p>
        </p:txBody>
      </p:sp>
    </p:spTree>
    <p:extLst>
      <p:ext uri="{BB962C8B-B14F-4D97-AF65-F5344CB8AC3E}">
        <p14:creationId xmlns="" xmlns:p14="http://schemas.microsoft.com/office/powerpoint/2010/main" val="57707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52F4D98-AC44-4D1A-9806-30732D3371EA}"/>
              </a:ext>
            </a:extLst>
          </p:cNvPr>
          <p:cNvSpPr>
            <a:spLocks noGrp="1"/>
          </p:cNvSpPr>
          <p:nvPr>
            <p:ph type="title"/>
          </p:nvPr>
        </p:nvSpPr>
        <p:spPr/>
        <p:txBody>
          <a:bodyPr/>
          <a:lstStyle/>
          <a:p>
            <a:r>
              <a:rPr lang="tr-TR" b="1" dirty="0"/>
              <a:t>The </a:t>
            </a:r>
            <a:r>
              <a:rPr lang="tr-TR" b="1" dirty="0" err="1"/>
              <a:t>President's</a:t>
            </a:r>
            <a:r>
              <a:rPr lang="tr-TR" b="1" dirty="0"/>
              <a:t>:</a:t>
            </a:r>
          </a:p>
        </p:txBody>
      </p:sp>
      <p:sp>
        <p:nvSpPr>
          <p:cNvPr id="3" name="İçerik Yer Tutucusu 2">
            <a:extLst>
              <a:ext uri="{FF2B5EF4-FFF2-40B4-BE49-F238E27FC236}">
                <a16:creationId xmlns="" xmlns:a16="http://schemas.microsoft.com/office/drawing/2014/main" id="{FBE87BEE-C9EC-48F1-9FC8-58EADB69863B}"/>
              </a:ext>
            </a:extLst>
          </p:cNvPr>
          <p:cNvSpPr>
            <a:spLocks noGrp="1"/>
          </p:cNvSpPr>
          <p:nvPr>
            <p:ph sz="quarter" idx="1"/>
          </p:nvPr>
        </p:nvSpPr>
        <p:spPr/>
        <p:txBody>
          <a:bodyPr/>
          <a:lstStyle/>
          <a:p>
            <a:r>
              <a:rPr lang="en-US" dirty="0"/>
              <a:t>The current President of the European Council is Donald Tusk. He replaced Herman Van Rompuy on 1 December 2014.</a:t>
            </a:r>
          </a:p>
          <a:p>
            <a:endParaRPr lang="tr-TR" dirty="0"/>
          </a:p>
        </p:txBody>
      </p:sp>
      <p:pic>
        <p:nvPicPr>
          <p:cNvPr id="4" name="Resim 3">
            <a:extLst>
              <a:ext uri="{FF2B5EF4-FFF2-40B4-BE49-F238E27FC236}">
                <a16:creationId xmlns="" xmlns:a16="http://schemas.microsoft.com/office/drawing/2014/main" id="{9FB54228-F3C6-44F4-A947-8D9CD25BD9EA}"/>
              </a:ext>
            </a:extLst>
          </p:cNvPr>
          <p:cNvPicPr>
            <a:picLocks noChangeAspect="1"/>
          </p:cNvPicPr>
          <p:nvPr/>
        </p:nvPicPr>
        <p:blipFill>
          <a:blip r:embed="rId2" cstate="print"/>
          <a:stretch>
            <a:fillRect/>
          </a:stretch>
        </p:blipFill>
        <p:spPr>
          <a:xfrm>
            <a:off x="958537" y="2778477"/>
            <a:ext cx="3810330" cy="3810330"/>
          </a:xfrm>
          <a:prstGeom prst="rect">
            <a:avLst/>
          </a:prstGeom>
        </p:spPr>
      </p:pic>
    </p:spTree>
    <p:extLst>
      <p:ext uri="{BB962C8B-B14F-4D97-AF65-F5344CB8AC3E}">
        <p14:creationId xmlns="" xmlns:p14="http://schemas.microsoft.com/office/powerpoint/2010/main" val="3611433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3422D7C2-A8B6-4C19-A55B-AC99B16D2742}"/>
              </a:ext>
            </a:extLst>
          </p:cNvPr>
          <p:cNvSpPr>
            <a:spLocks noGrp="1"/>
          </p:cNvSpPr>
          <p:nvPr>
            <p:ph type="title"/>
          </p:nvPr>
        </p:nvSpPr>
        <p:spPr/>
        <p:txBody>
          <a:bodyPr>
            <a:normAutofit/>
          </a:bodyPr>
          <a:lstStyle/>
          <a:p>
            <a:r>
              <a:rPr lang="en-US" u="sng" dirty="0"/>
              <a:t>Former President of the European Council, Herman Van Rompuy</a:t>
            </a:r>
            <a:r>
              <a:rPr lang="tr-TR" u="sng" dirty="0"/>
              <a:t>:</a:t>
            </a:r>
          </a:p>
        </p:txBody>
      </p:sp>
      <p:pic>
        <p:nvPicPr>
          <p:cNvPr id="4" name="İçerik Yer Tutucusu 3">
            <a:extLst>
              <a:ext uri="{FF2B5EF4-FFF2-40B4-BE49-F238E27FC236}">
                <a16:creationId xmlns="" xmlns:a16="http://schemas.microsoft.com/office/drawing/2014/main" id="{9E20688A-1F94-4AA8-9D74-248CB7D2022E}"/>
              </a:ext>
            </a:extLst>
          </p:cNvPr>
          <p:cNvPicPr>
            <a:picLocks noGrp="1" noChangeAspect="1"/>
          </p:cNvPicPr>
          <p:nvPr>
            <p:ph sz="quarter" idx="1"/>
          </p:nvPr>
        </p:nvPicPr>
        <p:blipFill>
          <a:blip r:embed="rId2" cstate="print"/>
          <a:stretch>
            <a:fillRect/>
          </a:stretch>
        </p:blipFill>
        <p:spPr>
          <a:xfrm>
            <a:off x="838201" y="2067697"/>
            <a:ext cx="3744432" cy="4790303"/>
          </a:xfrm>
          <a:prstGeom prst="rect">
            <a:avLst/>
          </a:prstGeom>
        </p:spPr>
      </p:pic>
      <p:sp>
        <p:nvSpPr>
          <p:cNvPr id="5" name="Dikdörtgen 4">
            <a:extLst>
              <a:ext uri="{FF2B5EF4-FFF2-40B4-BE49-F238E27FC236}">
                <a16:creationId xmlns="" xmlns:a16="http://schemas.microsoft.com/office/drawing/2014/main" id="{9A7F8437-C9D6-4AB8-9A19-1017017A8B2D}"/>
              </a:ext>
            </a:extLst>
          </p:cNvPr>
          <p:cNvSpPr/>
          <p:nvPr/>
        </p:nvSpPr>
        <p:spPr>
          <a:xfrm>
            <a:off x="5039833" y="1951672"/>
            <a:ext cx="6688107" cy="3108543"/>
          </a:xfrm>
          <a:prstGeom prst="rect">
            <a:avLst/>
          </a:prstGeom>
        </p:spPr>
        <p:txBody>
          <a:bodyPr wrap="square">
            <a:spAutoFit/>
          </a:bodyPr>
          <a:lstStyle/>
          <a:p>
            <a:pPr marL="457200" indent="-457200">
              <a:buFont typeface="Arial" panose="020B0604020202020204" pitchFamily="34" charset="0"/>
              <a:buChar char="•"/>
            </a:pPr>
            <a:r>
              <a:rPr lang="en-US" sz="2800" dirty="0"/>
              <a:t>Herman Van Rompuy was the first full-time President of the European Council. He was elected for the first time in November 2009, then re-elected for a second term from June 2012 to November 2014. He was replaced by Donald Tusk on 1 December 2014. </a:t>
            </a:r>
          </a:p>
        </p:txBody>
      </p:sp>
    </p:spTree>
    <p:extLst>
      <p:ext uri="{BB962C8B-B14F-4D97-AF65-F5344CB8AC3E}">
        <p14:creationId xmlns="" xmlns:p14="http://schemas.microsoft.com/office/powerpoint/2010/main" val="146624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AC534CB-3A43-4675-BFD5-82A016BA318C}"/>
              </a:ext>
            </a:extLst>
          </p:cNvPr>
          <p:cNvSpPr>
            <a:spLocks noGrp="1"/>
          </p:cNvSpPr>
          <p:nvPr>
            <p:ph type="title"/>
          </p:nvPr>
        </p:nvSpPr>
        <p:spPr/>
        <p:txBody>
          <a:bodyPr/>
          <a:lstStyle/>
          <a:p>
            <a:r>
              <a:rPr lang="tr-TR" b="1" dirty="0"/>
              <a:t>Euro </a:t>
            </a:r>
            <a:r>
              <a:rPr lang="tr-TR" b="1" dirty="0" err="1"/>
              <a:t>Summit</a:t>
            </a:r>
            <a:r>
              <a:rPr lang="tr-TR" b="1" dirty="0"/>
              <a:t>:</a:t>
            </a:r>
          </a:p>
        </p:txBody>
      </p:sp>
      <p:sp>
        <p:nvSpPr>
          <p:cNvPr id="3" name="İçerik Yer Tutucusu 2">
            <a:extLst>
              <a:ext uri="{FF2B5EF4-FFF2-40B4-BE49-F238E27FC236}">
                <a16:creationId xmlns="" xmlns:a16="http://schemas.microsoft.com/office/drawing/2014/main" id="{D41BBC82-9BF7-4BDD-BB08-C3F9A17DEFAE}"/>
              </a:ext>
            </a:extLst>
          </p:cNvPr>
          <p:cNvSpPr>
            <a:spLocks noGrp="1"/>
          </p:cNvSpPr>
          <p:nvPr>
            <p:ph sz="quarter" idx="1"/>
          </p:nvPr>
        </p:nvSpPr>
        <p:spPr/>
        <p:txBody>
          <a:bodyPr>
            <a:normAutofit/>
          </a:bodyPr>
          <a:lstStyle/>
          <a:p>
            <a:r>
              <a:rPr lang="en-US" dirty="0"/>
              <a:t>The Euro Summit brings together the heads of state or government of the euro area countries, the Euro Summit President and the President of the European Commission. Euro Summit meetings provide strategic guidelines on euro area economic policy.</a:t>
            </a:r>
          </a:p>
          <a:p>
            <a:endParaRPr lang="tr-TR" dirty="0"/>
          </a:p>
          <a:p>
            <a:pPr marL="0" indent="0">
              <a:buNone/>
            </a:pPr>
            <a:r>
              <a:rPr lang="tr-TR" sz="3500" u="sng" dirty="0"/>
              <a:t> </a:t>
            </a:r>
            <a:r>
              <a:rPr lang="en-US" sz="3500" u="sng" dirty="0"/>
              <a:t>Role of the Euro Summit:</a:t>
            </a:r>
            <a:endParaRPr lang="tr-TR" sz="3500" u="sng" dirty="0"/>
          </a:p>
          <a:p>
            <a:endParaRPr lang="en-US" u="sng" dirty="0"/>
          </a:p>
          <a:p>
            <a:r>
              <a:rPr lang="en-US" dirty="0"/>
              <a:t>The Euro Summit provides policy guidance to ensure the smooth functioning of the Economic and Monetary Union. This helps to coordinate all the relevant policy areas between the euro area member states. </a:t>
            </a:r>
          </a:p>
          <a:p>
            <a:endParaRPr lang="tr-TR" dirty="0"/>
          </a:p>
        </p:txBody>
      </p:sp>
    </p:spTree>
    <p:extLst>
      <p:ext uri="{BB962C8B-B14F-4D97-AF65-F5344CB8AC3E}">
        <p14:creationId xmlns="" xmlns:p14="http://schemas.microsoft.com/office/powerpoint/2010/main" val="296894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A5FA8F4-2119-4FCA-9495-E5D30EB986B7}"/>
              </a:ext>
            </a:extLst>
          </p:cNvPr>
          <p:cNvSpPr>
            <a:spLocks noGrp="1"/>
          </p:cNvSpPr>
          <p:nvPr>
            <p:ph type="title"/>
          </p:nvPr>
        </p:nvSpPr>
        <p:spPr/>
        <p:txBody>
          <a:bodyPr/>
          <a:lstStyle/>
          <a:p>
            <a:r>
              <a:rPr lang="tr-TR" u="sng" dirty="0"/>
              <a:t>Euro </a:t>
            </a:r>
            <a:r>
              <a:rPr lang="tr-TR" u="sng" dirty="0" err="1"/>
              <a:t>Summit</a:t>
            </a:r>
            <a:r>
              <a:rPr lang="tr-TR" u="sng" dirty="0"/>
              <a:t> </a:t>
            </a:r>
            <a:r>
              <a:rPr lang="tr-TR" u="sng" dirty="0" err="1"/>
              <a:t>Meetings</a:t>
            </a:r>
            <a:r>
              <a:rPr lang="tr-TR" u="sng" dirty="0"/>
              <a:t>:</a:t>
            </a:r>
          </a:p>
        </p:txBody>
      </p:sp>
      <p:sp>
        <p:nvSpPr>
          <p:cNvPr id="3" name="İçerik Yer Tutucusu 2">
            <a:extLst>
              <a:ext uri="{FF2B5EF4-FFF2-40B4-BE49-F238E27FC236}">
                <a16:creationId xmlns="" xmlns:a16="http://schemas.microsoft.com/office/drawing/2014/main" id="{B4C76E90-0B7E-4F56-A005-84A968DA0DCA}"/>
              </a:ext>
            </a:extLst>
          </p:cNvPr>
          <p:cNvSpPr>
            <a:spLocks noGrp="1"/>
          </p:cNvSpPr>
          <p:nvPr>
            <p:ph sz="quarter" idx="1"/>
          </p:nvPr>
        </p:nvSpPr>
        <p:spPr>
          <a:xfrm>
            <a:off x="627321" y="1825624"/>
            <a:ext cx="10726479" cy="4883519"/>
          </a:xfrm>
        </p:spPr>
        <p:txBody>
          <a:bodyPr>
            <a:normAutofit fontScale="92500" lnSpcReduction="10000"/>
          </a:bodyPr>
          <a:lstStyle/>
          <a:p>
            <a:r>
              <a:rPr lang="en-US" dirty="0"/>
              <a:t>According to the Treaty on Stability, Coordination and Governance (TSCG) in the Economic and Monetary Union, Euro Summit meetings should take place at least twice a year. If possible, they should be held after European Council meetings in Brussels.</a:t>
            </a:r>
          </a:p>
          <a:p>
            <a:endParaRPr lang="tr-TR" dirty="0"/>
          </a:p>
          <a:p>
            <a:pPr marL="0" indent="0">
              <a:buNone/>
            </a:pPr>
            <a:r>
              <a:rPr lang="tr-TR" sz="3200" u="sng" dirty="0"/>
              <a:t> </a:t>
            </a:r>
            <a:r>
              <a:rPr lang="tr-TR" sz="3500" u="sng" dirty="0"/>
              <a:t>Members:</a:t>
            </a:r>
          </a:p>
          <a:p>
            <a:endParaRPr lang="tr-TR" sz="3200" u="sng" dirty="0"/>
          </a:p>
          <a:p>
            <a:r>
              <a:rPr lang="en-US" dirty="0"/>
              <a:t>The members of the Euro Summit are the heads of state or government from the euro area countries, the Euro Summit President and the President of the European Commission.</a:t>
            </a:r>
          </a:p>
          <a:p>
            <a:r>
              <a:rPr lang="en-US" dirty="0"/>
              <a:t>Where appropriate, and at least once a year, leaders of non-euro area member states that have ratified the Treaty on Stability, Coordination and Governance (TSCG) also take part in the Euro Summit meetings.</a:t>
            </a:r>
          </a:p>
          <a:p>
            <a:endParaRPr lang="tr-TR" u="sng" dirty="0"/>
          </a:p>
        </p:txBody>
      </p:sp>
    </p:spTree>
    <p:extLst>
      <p:ext uri="{BB962C8B-B14F-4D97-AF65-F5344CB8AC3E}">
        <p14:creationId xmlns="" xmlns:p14="http://schemas.microsoft.com/office/powerpoint/2010/main" val="209495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1733723-8FE5-4F14-B88F-2E97C29CF53F}"/>
              </a:ext>
            </a:extLst>
          </p:cNvPr>
          <p:cNvSpPr>
            <a:spLocks noGrp="1"/>
          </p:cNvSpPr>
          <p:nvPr>
            <p:ph type="title"/>
          </p:nvPr>
        </p:nvSpPr>
        <p:spPr/>
        <p:txBody>
          <a:bodyPr/>
          <a:lstStyle/>
          <a:p>
            <a:r>
              <a:rPr lang="tr-TR" u="sng" dirty="0"/>
              <a:t>Euro </a:t>
            </a:r>
            <a:r>
              <a:rPr lang="tr-TR" u="sng" dirty="0" err="1"/>
              <a:t>Summit</a:t>
            </a:r>
            <a:r>
              <a:rPr lang="tr-TR" u="sng" dirty="0"/>
              <a:t> </a:t>
            </a:r>
            <a:r>
              <a:rPr lang="tr-TR" u="sng" dirty="0" err="1"/>
              <a:t>President</a:t>
            </a:r>
            <a:r>
              <a:rPr lang="tr-TR" u="sng" dirty="0"/>
              <a:t>:</a:t>
            </a:r>
          </a:p>
        </p:txBody>
      </p:sp>
      <p:sp>
        <p:nvSpPr>
          <p:cNvPr id="3" name="İçerik Yer Tutucusu 2">
            <a:extLst>
              <a:ext uri="{FF2B5EF4-FFF2-40B4-BE49-F238E27FC236}">
                <a16:creationId xmlns="" xmlns:a16="http://schemas.microsoft.com/office/drawing/2014/main" id="{EF53958B-C0D3-47C0-BBDD-E296B3C8543E}"/>
              </a:ext>
            </a:extLst>
          </p:cNvPr>
          <p:cNvSpPr>
            <a:spLocks noGrp="1"/>
          </p:cNvSpPr>
          <p:nvPr>
            <p:ph sz="quarter" idx="1"/>
          </p:nvPr>
        </p:nvSpPr>
        <p:spPr/>
        <p:txBody>
          <a:bodyPr/>
          <a:lstStyle/>
          <a:p>
            <a:r>
              <a:rPr lang="en-US" dirty="0"/>
              <a:t>Euro area leaders elect the Euro Summit President by simple majority, at the same time as the European Council elects its President. The Euro Summit President's term of office is 2.5 years.</a:t>
            </a:r>
          </a:p>
          <a:p>
            <a:r>
              <a:rPr lang="en-US" dirty="0"/>
              <a:t>The Euro Summit President reports to the European Parliament after each Euro Summit meeting. He also informs all the non-euro area member states about the preparation and outcome of Euro Summit meetings. </a:t>
            </a:r>
          </a:p>
          <a:p>
            <a:endParaRPr lang="tr-TR" dirty="0"/>
          </a:p>
        </p:txBody>
      </p:sp>
    </p:spTree>
    <p:extLst>
      <p:ext uri="{BB962C8B-B14F-4D97-AF65-F5344CB8AC3E}">
        <p14:creationId xmlns="" xmlns:p14="http://schemas.microsoft.com/office/powerpoint/2010/main" val="1090755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B559C292-2477-48F8-B424-84D5BA81B947}"/>
              </a:ext>
            </a:extLst>
          </p:cNvPr>
          <p:cNvSpPr>
            <a:spLocks noGrp="1"/>
          </p:cNvSpPr>
          <p:nvPr>
            <p:ph type="title"/>
          </p:nvPr>
        </p:nvSpPr>
        <p:spPr>
          <a:xfrm>
            <a:off x="838200" y="152474"/>
            <a:ext cx="10515600" cy="1325563"/>
          </a:xfrm>
        </p:spPr>
        <p:txBody>
          <a:bodyPr/>
          <a:lstStyle/>
          <a:p>
            <a:r>
              <a:rPr lang="en-US" u="sng" dirty="0"/>
              <a:t>Members of the European Council:</a:t>
            </a:r>
            <a:endParaRPr lang="tr-TR" u="sng" dirty="0"/>
          </a:p>
        </p:txBody>
      </p:sp>
      <p:pic>
        <p:nvPicPr>
          <p:cNvPr id="4" name="İçerik Yer Tutucusu 3">
            <a:extLst>
              <a:ext uri="{FF2B5EF4-FFF2-40B4-BE49-F238E27FC236}">
                <a16:creationId xmlns="" xmlns:a16="http://schemas.microsoft.com/office/drawing/2014/main" id="{719ED429-9E1D-45CA-9715-96D375C8530A}"/>
              </a:ext>
            </a:extLst>
          </p:cNvPr>
          <p:cNvPicPr>
            <a:picLocks noGrp="1" noChangeAspect="1"/>
          </p:cNvPicPr>
          <p:nvPr>
            <p:ph sz="quarter" idx="1"/>
          </p:nvPr>
        </p:nvPicPr>
        <p:blipFill rotWithShape="1">
          <a:blip r:embed="rId2" cstate="print"/>
          <a:srcRect l="-166" t="14463" r="-331" b="14543"/>
          <a:stretch/>
        </p:blipFill>
        <p:spPr>
          <a:xfrm>
            <a:off x="1433621" y="1424215"/>
            <a:ext cx="7171760" cy="5071615"/>
          </a:xfrm>
          <a:prstGeom prst="rect">
            <a:avLst/>
          </a:prstGeom>
        </p:spPr>
      </p:pic>
    </p:spTree>
    <p:extLst>
      <p:ext uri="{BB962C8B-B14F-4D97-AF65-F5344CB8AC3E}">
        <p14:creationId xmlns="" xmlns:p14="http://schemas.microsoft.com/office/powerpoint/2010/main" val="214998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rosword.JP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uropean Council - EUROPA - European Union.mp4">
            <a:hlinkClick r:id="" action="ppaction://media"/>
          </p:cNvPr>
          <p:cNvPicPr>
            <a:picLocks noRot="1" noChangeAspect="1"/>
          </p:cNvPicPr>
          <p:nvPr>
            <a:videoFile r:link="rId1"/>
          </p:nvPr>
        </p:nvPicPr>
        <p:blipFill>
          <a:blip r:embed="rId3" cstate="print"/>
          <a:stretch>
            <a:fillRect/>
          </a:stretch>
        </p:blipFill>
        <p:spPr>
          <a:xfrm>
            <a:off x="0" y="-1"/>
            <a:ext cx="12192000" cy="6914367"/>
          </a:xfrm>
          <a:prstGeom prst="rect">
            <a:avLst/>
          </a:prstGeom>
        </p:spPr>
      </p:pic>
    </p:spTree>
    <p:extLst>
      <p:ext uri="{BB962C8B-B14F-4D97-AF65-F5344CB8AC3E}">
        <p14:creationId xmlns="" xmlns:p14="http://schemas.microsoft.com/office/powerpoint/2010/main" val="100501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6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rosword-answers.JP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BB2701C-1067-4E20-8D8C-FDC6D48B0E07}"/>
              </a:ext>
            </a:extLst>
          </p:cNvPr>
          <p:cNvSpPr>
            <a:spLocks noGrp="1"/>
          </p:cNvSpPr>
          <p:nvPr>
            <p:ph type="title"/>
          </p:nvPr>
        </p:nvSpPr>
        <p:spPr/>
        <p:txBody>
          <a:bodyPr/>
          <a:lstStyle/>
          <a:p>
            <a:r>
              <a:rPr lang="tr-TR" b="1" dirty="0" err="1"/>
              <a:t>Overview</a:t>
            </a:r>
            <a:r>
              <a:rPr lang="tr-TR" b="1" dirty="0"/>
              <a:t>:</a:t>
            </a:r>
          </a:p>
        </p:txBody>
      </p:sp>
      <p:sp>
        <p:nvSpPr>
          <p:cNvPr id="3" name="İçerik Yer Tutucusu 2">
            <a:extLst>
              <a:ext uri="{FF2B5EF4-FFF2-40B4-BE49-F238E27FC236}">
                <a16:creationId xmlns="" xmlns:a16="http://schemas.microsoft.com/office/drawing/2014/main" id="{643F01E3-4C77-4741-8445-B9526F006BD2}"/>
              </a:ext>
            </a:extLst>
          </p:cNvPr>
          <p:cNvSpPr>
            <a:spLocks noGrp="1"/>
          </p:cNvSpPr>
          <p:nvPr>
            <p:ph sz="quarter" idx="1"/>
          </p:nvPr>
        </p:nvSpPr>
        <p:spPr/>
        <p:txBody>
          <a:bodyPr/>
          <a:lstStyle/>
          <a:p>
            <a:r>
              <a:rPr lang="en-US" dirty="0"/>
              <a:t>Role: Defines the general political direction and priorities of the European Union</a:t>
            </a:r>
          </a:p>
          <a:p>
            <a:r>
              <a:rPr lang="en-US" dirty="0"/>
              <a:t>Members: Heads of state or government of EU countries, European Commission President, High Representative for Foreign Affairs &amp; Security Policy</a:t>
            </a:r>
          </a:p>
          <a:p>
            <a:r>
              <a:rPr lang="en-US" dirty="0"/>
              <a:t>President: Donald Tusk</a:t>
            </a:r>
          </a:p>
          <a:p>
            <a:r>
              <a:rPr lang="en-US" dirty="0"/>
              <a:t>Established in: 1974 (informal forum), 1992 (formal status), 2009 (official EU institution)</a:t>
            </a:r>
          </a:p>
          <a:p>
            <a:r>
              <a:rPr lang="en-US" dirty="0"/>
              <a:t>Location: Brussels (Belgium)</a:t>
            </a:r>
            <a:endParaRPr lang="tr-TR" dirty="0"/>
          </a:p>
        </p:txBody>
      </p:sp>
    </p:spTree>
    <p:extLst>
      <p:ext uri="{BB962C8B-B14F-4D97-AF65-F5344CB8AC3E}">
        <p14:creationId xmlns="" xmlns:p14="http://schemas.microsoft.com/office/powerpoint/2010/main" val="58614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3FFA682-E1A1-4A89-9DDE-8834D664A707}"/>
              </a:ext>
            </a:extLst>
          </p:cNvPr>
          <p:cNvSpPr>
            <a:spLocks noGrp="1"/>
          </p:cNvSpPr>
          <p:nvPr>
            <p:ph sz="quarter" idx="1"/>
          </p:nvPr>
        </p:nvSpPr>
        <p:spPr>
          <a:xfrm>
            <a:off x="650981" y="632685"/>
            <a:ext cx="10694581" cy="5784111"/>
          </a:xfrm>
        </p:spPr>
        <p:txBody>
          <a:bodyPr>
            <a:normAutofit/>
          </a:bodyPr>
          <a:lstStyle/>
          <a:p>
            <a:pPr>
              <a:buNone/>
            </a:pPr>
            <a:endParaRPr lang="en-US" dirty="0"/>
          </a:p>
          <a:p>
            <a:pPr marL="0" indent="0">
              <a:buNone/>
            </a:pPr>
            <a:r>
              <a:rPr lang="tr-TR" sz="4800" b="1" dirty="0"/>
              <a:t>    </a:t>
            </a:r>
            <a:endParaRPr lang="en-US" dirty="0"/>
          </a:p>
          <a:p>
            <a:r>
              <a:rPr lang="en-US" dirty="0"/>
              <a:t>Decides on the EU's overall direction and political priorities – but does not pass laws.</a:t>
            </a:r>
          </a:p>
          <a:p>
            <a:r>
              <a:rPr lang="en-US" dirty="0"/>
              <a:t>Deals with complex or sensitive issues that cannot be resolved at lower levels of intergovernmental cooperation</a:t>
            </a:r>
          </a:p>
          <a:p>
            <a:r>
              <a:rPr lang="en-US" dirty="0"/>
              <a:t>Sets the EU's common foreign &amp; security policy, taking into account EU strategic interests and </a:t>
            </a:r>
            <a:r>
              <a:rPr lang="en-US" dirty="0" err="1"/>
              <a:t>defence</a:t>
            </a:r>
            <a:r>
              <a:rPr lang="en-US" dirty="0"/>
              <a:t> implications</a:t>
            </a:r>
          </a:p>
          <a:p>
            <a:r>
              <a:rPr lang="en-US" dirty="0"/>
              <a:t>Nominates and appoints candidates to certain high profile EU level roles, such as the ECB and the Commission</a:t>
            </a:r>
          </a:p>
          <a:p>
            <a:endParaRPr lang="tr-TR" dirty="0"/>
          </a:p>
        </p:txBody>
      </p:sp>
      <p:sp>
        <p:nvSpPr>
          <p:cNvPr id="4" name="3 Dikdörtgen"/>
          <p:cNvSpPr/>
          <p:nvPr/>
        </p:nvSpPr>
        <p:spPr>
          <a:xfrm>
            <a:off x="846830" y="591751"/>
            <a:ext cx="7965642" cy="553998"/>
          </a:xfrm>
          <a:prstGeom prst="rect">
            <a:avLst/>
          </a:prstGeom>
        </p:spPr>
        <p:txBody>
          <a:bodyPr wrap="none">
            <a:spAutoFit/>
          </a:bodyPr>
          <a:lstStyle/>
          <a:p>
            <a:r>
              <a:rPr lang="en-US" sz="3000" b="1" cap="small" dirty="0" smtClean="0">
                <a:solidFill>
                  <a:schemeClr val="tx2"/>
                </a:solidFill>
                <a:latin typeface="+mj-lt"/>
                <a:ea typeface="+mj-ea"/>
                <a:cs typeface="+mj-cs"/>
              </a:rPr>
              <a:t>What does the European Council </a:t>
            </a:r>
            <a:r>
              <a:rPr lang="tr-TR" sz="3000" b="1" cap="small" dirty="0" smtClean="0">
                <a:solidFill>
                  <a:schemeClr val="tx2"/>
                </a:solidFill>
                <a:latin typeface="+mj-lt"/>
                <a:ea typeface="+mj-ea"/>
                <a:cs typeface="+mj-cs"/>
              </a:rPr>
              <a:t>D</a:t>
            </a:r>
            <a:r>
              <a:rPr lang="en-US" sz="3000" b="1" cap="small" dirty="0" smtClean="0">
                <a:solidFill>
                  <a:schemeClr val="tx2"/>
                </a:solidFill>
                <a:latin typeface="+mj-lt"/>
                <a:ea typeface="+mj-ea"/>
                <a:cs typeface="+mj-cs"/>
              </a:rPr>
              <a:t>o?</a:t>
            </a:r>
            <a:endParaRPr lang="tr-TR" sz="3000" b="1" cap="small" dirty="0">
              <a:solidFill>
                <a:schemeClr val="tx2"/>
              </a:solidFill>
              <a:latin typeface="+mj-lt"/>
              <a:ea typeface="+mj-ea"/>
              <a:cs typeface="+mj-cs"/>
            </a:endParaRPr>
          </a:p>
        </p:txBody>
      </p:sp>
    </p:spTree>
    <p:extLst>
      <p:ext uri="{BB962C8B-B14F-4D97-AF65-F5344CB8AC3E}">
        <p14:creationId xmlns="" xmlns:p14="http://schemas.microsoft.com/office/powerpoint/2010/main" val="1982904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0348DC2-D1F3-45A2-B4F6-368CAB9CD20C}"/>
              </a:ext>
            </a:extLst>
          </p:cNvPr>
          <p:cNvSpPr>
            <a:spLocks noGrp="1"/>
          </p:cNvSpPr>
          <p:nvPr>
            <p:ph type="title"/>
          </p:nvPr>
        </p:nvSpPr>
        <p:spPr/>
        <p:txBody>
          <a:bodyPr/>
          <a:lstStyle/>
          <a:p>
            <a:r>
              <a:rPr lang="en-US" b="1" dirty="0"/>
              <a:t>How </a:t>
            </a:r>
            <a:r>
              <a:rPr lang="tr-TR" b="1" dirty="0"/>
              <a:t>D</a:t>
            </a:r>
            <a:r>
              <a:rPr lang="en-US" b="1" dirty="0" err="1"/>
              <a:t>oes</a:t>
            </a:r>
            <a:r>
              <a:rPr lang="en-US" b="1" dirty="0"/>
              <a:t> </a:t>
            </a:r>
            <a:r>
              <a:rPr lang="tr-TR" b="1" dirty="0"/>
              <a:t>T</a:t>
            </a:r>
            <a:r>
              <a:rPr lang="en-US" b="1" dirty="0"/>
              <a:t>he European Council </a:t>
            </a:r>
            <a:r>
              <a:rPr lang="tr-TR" b="1" dirty="0"/>
              <a:t>W</a:t>
            </a:r>
            <a:r>
              <a:rPr lang="en-US" b="1" dirty="0" err="1"/>
              <a:t>ork</a:t>
            </a:r>
            <a:r>
              <a:rPr lang="en-US" b="1" dirty="0"/>
              <a:t>?</a:t>
            </a:r>
            <a:endParaRPr lang="tr-TR" b="1" dirty="0"/>
          </a:p>
        </p:txBody>
      </p:sp>
      <p:sp>
        <p:nvSpPr>
          <p:cNvPr id="3" name="İçerik Yer Tutucusu 2">
            <a:extLst>
              <a:ext uri="{FF2B5EF4-FFF2-40B4-BE49-F238E27FC236}">
                <a16:creationId xmlns="" xmlns:a16="http://schemas.microsoft.com/office/drawing/2014/main" id="{E8B0C4E5-D8B6-4B7A-BB7A-A5E6133C8256}"/>
              </a:ext>
            </a:extLst>
          </p:cNvPr>
          <p:cNvSpPr>
            <a:spLocks noGrp="1"/>
          </p:cNvSpPr>
          <p:nvPr>
            <p:ph sz="quarter" idx="1"/>
          </p:nvPr>
        </p:nvSpPr>
        <p:spPr/>
        <p:txBody>
          <a:bodyPr/>
          <a:lstStyle/>
          <a:p>
            <a:r>
              <a:rPr lang="en-US" dirty="0"/>
              <a:t>It usually meets 4 times a year – but the President can convene additional meetings to address urgent issues.</a:t>
            </a:r>
          </a:p>
          <a:p>
            <a:endParaRPr lang="en-US" dirty="0"/>
          </a:p>
          <a:p>
            <a:r>
              <a:rPr lang="en-US" dirty="0"/>
              <a:t>It generally decides issues by consensus – but by unanimity or qualified majority in some cases. Only the heads of state/government can vote.</a:t>
            </a:r>
          </a:p>
          <a:p>
            <a:endParaRPr lang="tr-TR" dirty="0"/>
          </a:p>
        </p:txBody>
      </p:sp>
    </p:spTree>
    <p:extLst>
      <p:ext uri="{BB962C8B-B14F-4D97-AF65-F5344CB8AC3E}">
        <p14:creationId xmlns="" xmlns:p14="http://schemas.microsoft.com/office/powerpoint/2010/main" val="3588580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46AE38D-9BEE-44EF-AF4E-8979530F2C68}"/>
              </a:ext>
            </a:extLst>
          </p:cNvPr>
          <p:cNvSpPr>
            <a:spLocks noGrp="1"/>
          </p:cNvSpPr>
          <p:nvPr>
            <p:ph type="title"/>
          </p:nvPr>
        </p:nvSpPr>
        <p:spPr/>
        <p:txBody>
          <a:bodyPr/>
          <a:lstStyle/>
          <a:p>
            <a:r>
              <a:rPr lang="en-US" b="1" dirty="0"/>
              <a:t>History of the European Council:</a:t>
            </a:r>
            <a:endParaRPr lang="tr-TR" b="1" dirty="0"/>
          </a:p>
        </p:txBody>
      </p:sp>
      <p:sp>
        <p:nvSpPr>
          <p:cNvPr id="3" name="İçerik Yer Tutucusu 2">
            <a:extLst>
              <a:ext uri="{FF2B5EF4-FFF2-40B4-BE49-F238E27FC236}">
                <a16:creationId xmlns="" xmlns:a16="http://schemas.microsoft.com/office/drawing/2014/main" id="{77D346AE-3C79-4EF8-A50C-A5B36F0F78C8}"/>
              </a:ext>
            </a:extLst>
          </p:cNvPr>
          <p:cNvSpPr>
            <a:spLocks noGrp="1"/>
          </p:cNvSpPr>
          <p:nvPr>
            <p:ph sz="quarter" idx="1"/>
          </p:nvPr>
        </p:nvSpPr>
        <p:spPr/>
        <p:txBody>
          <a:bodyPr>
            <a:normAutofit/>
          </a:bodyPr>
          <a:lstStyle/>
          <a:p>
            <a:r>
              <a:rPr lang="en-US" dirty="0"/>
              <a:t>The European Council was created in 1974 as an informal forum for discussion between heads of state or government of the EU member states.  It soon developed a role as the body responsible for fixing EU goals and priorities.</a:t>
            </a:r>
          </a:p>
          <a:p>
            <a:endParaRPr lang="en-US" dirty="0"/>
          </a:p>
          <a:p>
            <a:r>
              <a:rPr lang="en-US" dirty="0"/>
              <a:t>Under the Treaty of Maastricht in 1992, the European Council acquired a formal status and role - to provide the impetus and general political guidelines for the EU.</a:t>
            </a:r>
          </a:p>
          <a:p>
            <a:endParaRPr lang="en-US" dirty="0"/>
          </a:p>
          <a:p>
            <a:r>
              <a:rPr lang="en-US" dirty="0"/>
              <a:t>In 2009, following the changes introduced by the Lisbon Treaty, the European Council became one of the 7 EU institutions. </a:t>
            </a:r>
          </a:p>
          <a:p>
            <a:endParaRPr lang="tr-TR" dirty="0"/>
          </a:p>
        </p:txBody>
      </p:sp>
    </p:spTree>
    <p:extLst>
      <p:ext uri="{BB962C8B-B14F-4D97-AF65-F5344CB8AC3E}">
        <p14:creationId xmlns="" xmlns:p14="http://schemas.microsoft.com/office/powerpoint/2010/main" val="385510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5A9964A-4AAB-4C4C-9FC9-B46EC9B1A81B}"/>
              </a:ext>
            </a:extLst>
          </p:cNvPr>
          <p:cNvSpPr>
            <a:spLocks noGrp="1"/>
          </p:cNvSpPr>
          <p:nvPr>
            <p:ph type="title"/>
          </p:nvPr>
        </p:nvSpPr>
        <p:spPr/>
        <p:txBody>
          <a:bodyPr/>
          <a:lstStyle/>
          <a:p>
            <a:r>
              <a:rPr lang="en-US" b="1" dirty="0"/>
              <a:t>Setting The EU’s Political Agenda:</a:t>
            </a:r>
            <a:endParaRPr lang="tr-TR" b="1" dirty="0"/>
          </a:p>
        </p:txBody>
      </p:sp>
      <p:sp>
        <p:nvSpPr>
          <p:cNvPr id="3" name="İçerik Yer Tutucusu 2">
            <a:extLst>
              <a:ext uri="{FF2B5EF4-FFF2-40B4-BE49-F238E27FC236}">
                <a16:creationId xmlns="" xmlns:a16="http://schemas.microsoft.com/office/drawing/2014/main" id="{29B19CA2-51A2-4518-BA0D-B41E694E6F67}"/>
              </a:ext>
            </a:extLst>
          </p:cNvPr>
          <p:cNvSpPr>
            <a:spLocks noGrp="1"/>
          </p:cNvSpPr>
          <p:nvPr>
            <p:ph sz="quarter" idx="1"/>
          </p:nvPr>
        </p:nvSpPr>
        <p:spPr/>
        <p:txBody>
          <a:bodyPr/>
          <a:lstStyle/>
          <a:p>
            <a:r>
              <a:rPr lang="en-US" dirty="0"/>
              <a:t>The European Council is one of the 7 EU institutions. However, it is not one of the EU's legislating bodies, so does not negotiate or adopt EU laws. Instead its main role is to determine the EU's general political direction and priorities - essentially setting the policy agenda for the EU.</a:t>
            </a:r>
          </a:p>
          <a:p>
            <a:endParaRPr lang="tr-TR" dirty="0"/>
          </a:p>
        </p:txBody>
      </p:sp>
    </p:spTree>
    <p:extLst>
      <p:ext uri="{BB962C8B-B14F-4D97-AF65-F5344CB8AC3E}">
        <p14:creationId xmlns="" xmlns:p14="http://schemas.microsoft.com/office/powerpoint/2010/main" val="192022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4FFBF3E-7344-4522-AA3D-1AD2BFC7C279}"/>
              </a:ext>
            </a:extLst>
          </p:cNvPr>
          <p:cNvSpPr>
            <a:spLocks noGrp="1"/>
          </p:cNvSpPr>
          <p:nvPr>
            <p:ph type="title"/>
          </p:nvPr>
        </p:nvSpPr>
        <p:spPr>
          <a:xfrm>
            <a:off x="700216" y="324065"/>
            <a:ext cx="9956800" cy="1143000"/>
          </a:xfrm>
        </p:spPr>
        <p:txBody>
          <a:bodyPr/>
          <a:lstStyle/>
          <a:p>
            <a:r>
              <a:rPr lang="en-US" b="1" dirty="0"/>
              <a:t>A </a:t>
            </a:r>
            <a:r>
              <a:rPr lang="tr-TR" b="1" dirty="0"/>
              <a:t>S</a:t>
            </a:r>
            <a:r>
              <a:rPr lang="en-US" b="1" dirty="0" err="1"/>
              <a:t>trategic</a:t>
            </a:r>
            <a:r>
              <a:rPr lang="en-US" b="1" dirty="0"/>
              <a:t> </a:t>
            </a:r>
            <a:r>
              <a:rPr lang="tr-TR" b="1" dirty="0"/>
              <a:t>A</a:t>
            </a:r>
            <a:r>
              <a:rPr lang="en-US" b="1" dirty="0" err="1"/>
              <a:t>genda</a:t>
            </a:r>
            <a:r>
              <a:rPr lang="en-US" b="1" dirty="0"/>
              <a:t> </a:t>
            </a:r>
            <a:r>
              <a:rPr lang="tr-TR" b="1" dirty="0"/>
              <a:t>F</a:t>
            </a:r>
            <a:r>
              <a:rPr lang="en-US" b="1" dirty="0"/>
              <a:t>or </a:t>
            </a:r>
            <a:r>
              <a:rPr lang="tr-TR" b="1" dirty="0"/>
              <a:t>T</a:t>
            </a:r>
            <a:r>
              <a:rPr lang="en-US" b="1" dirty="0"/>
              <a:t>he EU</a:t>
            </a:r>
            <a:r>
              <a:rPr lang="tr-TR" b="1" dirty="0"/>
              <a:t>:</a:t>
            </a:r>
          </a:p>
        </p:txBody>
      </p:sp>
      <p:sp>
        <p:nvSpPr>
          <p:cNvPr id="3" name="İçerik Yer Tutucusu 2">
            <a:extLst>
              <a:ext uri="{FF2B5EF4-FFF2-40B4-BE49-F238E27FC236}">
                <a16:creationId xmlns="" xmlns:a16="http://schemas.microsoft.com/office/drawing/2014/main" id="{7F54B038-3DAC-45F7-9A58-87B549422CD2}"/>
              </a:ext>
            </a:extLst>
          </p:cNvPr>
          <p:cNvSpPr>
            <a:spLocks noGrp="1"/>
          </p:cNvSpPr>
          <p:nvPr>
            <p:ph sz="quarter" idx="1"/>
          </p:nvPr>
        </p:nvSpPr>
        <p:spPr/>
        <p:txBody>
          <a:bodyPr>
            <a:normAutofit/>
          </a:bodyPr>
          <a:lstStyle/>
          <a:p>
            <a:r>
              <a:rPr lang="en-US" dirty="0"/>
              <a:t>At its meeting in Brussels on 27 June 2014, the European Council agreed on five priority areas to guide the EU's work over the next five years. These priorities are set out in a document called the 'Strategic agenda for the Union in times of change'. This strategic agenda will be used to plan the work of the European Council and also acts as a basis for the work </a:t>
            </a:r>
            <a:r>
              <a:rPr lang="en-US" dirty="0" err="1"/>
              <a:t>programmes</a:t>
            </a:r>
            <a:r>
              <a:rPr lang="en-US" dirty="0"/>
              <a:t> of other EU institutions. </a:t>
            </a:r>
          </a:p>
          <a:p>
            <a:r>
              <a:rPr lang="en-US" dirty="0"/>
              <a:t>Jobs, growth and competitiveness</a:t>
            </a:r>
          </a:p>
          <a:p>
            <a:r>
              <a:rPr lang="en-US" dirty="0"/>
              <a:t>Empowering and protecting citizens</a:t>
            </a:r>
          </a:p>
          <a:p>
            <a:r>
              <a:rPr lang="en-US" dirty="0"/>
              <a:t>Energy and climate policies</a:t>
            </a:r>
          </a:p>
          <a:p>
            <a:r>
              <a:rPr lang="en-US" dirty="0"/>
              <a:t>Freedom, security and justice</a:t>
            </a:r>
          </a:p>
          <a:p>
            <a:r>
              <a:rPr lang="en-US" dirty="0"/>
              <a:t> The EU as a strong global actor</a:t>
            </a:r>
          </a:p>
          <a:p>
            <a:endParaRPr lang="tr-TR" dirty="0"/>
          </a:p>
        </p:txBody>
      </p:sp>
    </p:spTree>
    <p:extLst>
      <p:ext uri="{BB962C8B-B14F-4D97-AF65-F5344CB8AC3E}">
        <p14:creationId xmlns="" xmlns:p14="http://schemas.microsoft.com/office/powerpoint/2010/main" val="404911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12791A7A-A554-4362-9CD7-A7BEE1EED282}"/>
              </a:ext>
            </a:extLst>
          </p:cNvPr>
          <p:cNvSpPr>
            <a:spLocks noGrp="1"/>
          </p:cNvSpPr>
          <p:nvPr>
            <p:ph type="title"/>
          </p:nvPr>
        </p:nvSpPr>
        <p:spPr/>
        <p:txBody>
          <a:bodyPr>
            <a:normAutofit/>
          </a:bodyPr>
          <a:lstStyle/>
          <a:p>
            <a:r>
              <a:rPr lang="en-US" b="1" dirty="0"/>
              <a:t>Election </a:t>
            </a:r>
            <a:r>
              <a:rPr lang="tr-TR" b="1" dirty="0"/>
              <a:t>O</a:t>
            </a:r>
            <a:r>
              <a:rPr lang="en-US" b="1" dirty="0"/>
              <a:t>f </a:t>
            </a:r>
            <a:r>
              <a:rPr lang="tr-TR" b="1" dirty="0"/>
              <a:t>T</a:t>
            </a:r>
            <a:r>
              <a:rPr lang="en-US" b="1" dirty="0"/>
              <a:t>he President </a:t>
            </a:r>
            <a:r>
              <a:rPr lang="tr-TR" b="1" dirty="0"/>
              <a:t>O</a:t>
            </a:r>
            <a:r>
              <a:rPr lang="en-US" b="1" dirty="0"/>
              <a:t>f </a:t>
            </a:r>
            <a:r>
              <a:rPr lang="tr-TR" b="1" dirty="0"/>
              <a:t>T</a:t>
            </a:r>
            <a:r>
              <a:rPr lang="en-US" b="1" dirty="0"/>
              <a:t>he European Council</a:t>
            </a:r>
            <a:r>
              <a:rPr lang="tr-TR" b="1" dirty="0"/>
              <a:t>:</a:t>
            </a:r>
          </a:p>
        </p:txBody>
      </p:sp>
      <p:sp>
        <p:nvSpPr>
          <p:cNvPr id="3" name="İçerik Yer Tutucusu 2">
            <a:extLst>
              <a:ext uri="{FF2B5EF4-FFF2-40B4-BE49-F238E27FC236}">
                <a16:creationId xmlns="" xmlns:a16="http://schemas.microsoft.com/office/drawing/2014/main" id="{D2C2660E-06B8-4CF2-82CF-D9269CFC891A}"/>
              </a:ext>
            </a:extLst>
          </p:cNvPr>
          <p:cNvSpPr>
            <a:spLocks noGrp="1"/>
          </p:cNvSpPr>
          <p:nvPr>
            <p:ph sz="quarter" idx="1"/>
          </p:nvPr>
        </p:nvSpPr>
        <p:spPr>
          <a:xfrm>
            <a:off x="648586" y="1690688"/>
            <a:ext cx="10652051" cy="4621545"/>
          </a:xfrm>
        </p:spPr>
        <p:txBody>
          <a:bodyPr>
            <a:normAutofit/>
          </a:bodyPr>
          <a:lstStyle/>
          <a:p>
            <a:r>
              <a:rPr lang="en-US" dirty="0"/>
              <a:t>The European Council elects its own president. This requires a qualified majority. The president holds the post for a 2.5 year term, renewable once.</a:t>
            </a:r>
          </a:p>
          <a:p>
            <a:pPr>
              <a:buNone/>
            </a:pPr>
            <a:endParaRPr lang="tr-TR" dirty="0"/>
          </a:p>
        </p:txBody>
      </p:sp>
    </p:spTree>
    <p:extLst>
      <p:ext uri="{BB962C8B-B14F-4D97-AF65-F5344CB8AC3E}">
        <p14:creationId xmlns="" xmlns:p14="http://schemas.microsoft.com/office/powerpoint/2010/main" val="2278021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TotalTime>
  <Words>1045</Words>
  <Application>Microsoft Office PowerPoint</Application>
  <PresentationFormat>Özel</PresentationFormat>
  <Paragraphs>65</Paragraphs>
  <Slides>20</Slides>
  <Notes>0</Notes>
  <HiddenSlides>0</HiddenSlides>
  <MMClips>1</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Cumba</vt:lpstr>
      <vt:lpstr>THE EUROPEAN COUNCIL</vt:lpstr>
      <vt:lpstr>Slayt 2</vt:lpstr>
      <vt:lpstr>Overview:</vt:lpstr>
      <vt:lpstr>Slayt 4</vt:lpstr>
      <vt:lpstr>How Does The European Council Work?</vt:lpstr>
      <vt:lpstr>History of the European Council:</vt:lpstr>
      <vt:lpstr>Setting The EU’s Political Agenda:</vt:lpstr>
      <vt:lpstr>A Strategic Agenda For The EU:</vt:lpstr>
      <vt:lpstr>Election Of The President Of The European Council:</vt:lpstr>
      <vt:lpstr>Appointment Of The High Representative:</vt:lpstr>
      <vt:lpstr> Appointment of the European Commission:</vt:lpstr>
      <vt:lpstr>European Central Bank Appointments:</vt:lpstr>
      <vt:lpstr>The President's:</vt:lpstr>
      <vt:lpstr>Former President of the European Council, Herman Van Rompuy:</vt:lpstr>
      <vt:lpstr>Euro Summit:</vt:lpstr>
      <vt:lpstr>Euro Summit Meetings:</vt:lpstr>
      <vt:lpstr>Euro Summit President:</vt:lpstr>
      <vt:lpstr>Members of the European Council:</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COUNCİL</dc:title>
  <dc:creator>Naciye YORULMAZ</dc:creator>
  <cp:lastModifiedBy>Admin-PC</cp:lastModifiedBy>
  <cp:revision>16</cp:revision>
  <dcterms:created xsi:type="dcterms:W3CDTF">2018-12-17T15:14:57Z</dcterms:created>
  <dcterms:modified xsi:type="dcterms:W3CDTF">2019-01-15T12:03:55Z</dcterms:modified>
</cp:coreProperties>
</file>