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1" r:id="rId6"/>
    <p:sldId id="262" r:id="rId7"/>
    <p:sldId id="264" r:id="rId8"/>
    <p:sldId id="265" r:id="rId9"/>
    <p:sldId id="267" r:id="rId10"/>
    <p:sldId id="268" r:id="rId11"/>
    <p:sldId id="275" r:id="rId12"/>
    <p:sldId id="274" r:id="rId13"/>
    <p:sldId id="273" r:id="rId14"/>
    <p:sldId id="270" r:id="rId15"/>
    <p:sldId id="272" r:id="rId16"/>
    <p:sldId id="284" r:id="rId17"/>
    <p:sldId id="282" r:id="rId18"/>
    <p:sldId id="281" r:id="rId19"/>
    <p:sldId id="279" r:id="rId20"/>
    <p:sldId id="276" r:id="rId21"/>
    <p:sldId id="271" r:id="rId22"/>
    <p:sldId id="298" r:id="rId23"/>
    <p:sldId id="294" r:id="rId24"/>
    <p:sldId id="296" r:id="rId25"/>
    <p:sldId id="297" r:id="rId26"/>
    <p:sldId id="290" r:id="rId2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46" d="100"/>
          <a:sy n="46" d="100"/>
        </p:scale>
        <p:origin x="1206"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28E6C7D-9DA4-4C3D-8F3A-B38661AA9FA3}" type="datetimeFigureOut">
              <a:rPr lang="el-GR" smtClean="0"/>
              <a:t>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347321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28E6C7D-9DA4-4C3D-8F3A-B38661AA9FA3}" type="datetimeFigureOut">
              <a:rPr lang="el-GR" smtClean="0"/>
              <a:t>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270166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28E6C7D-9DA4-4C3D-8F3A-B38661AA9FA3}" type="datetimeFigureOut">
              <a:rPr lang="el-GR" smtClean="0"/>
              <a:t>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188035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28E6C7D-9DA4-4C3D-8F3A-B38661AA9FA3}" type="datetimeFigureOut">
              <a:rPr lang="el-GR" smtClean="0"/>
              <a:t>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31501928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28E6C7D-9DA4-4C3D-8F3A-B38661AA9FA3}" type="datetimeFigureOut">
              <a:rPr lang="el-GR" smtClean="0"/>
              <a:t>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340299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28E6C7D-9DA4-4C3D-8F3A-B38661AA9FA3}" type="datetimeFigureOut">
              <a:rPr lang="el-GR" smtClean="0"/>
              <a:t>6/1/2019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209403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28E6C7D-9DA4-4C3D-8F3A-B38661AA9FA3}" type="datetimeFigureOut">
              <a:rPr lang="el-GR" smtClean="0"/>
              <a:t>6/1/2019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317589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28E6C7D-9DA4-4C3D-8F3A-B38661AA9FA3}" type="datetimeFigureOut">
              <a:rPr lang="el-GR" smtClean="0"/>
              <a:t>6/1/2019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84863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28E6C7D-9DA4-4C3D-8F3A-B38661AA9FA3}" type="datetimeFigureOut">
              <a:rPr lang="el-GR" smtClean="0"/>
              <a:t>6/1/2019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12648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28E6C7D-9DA4-4C3D-8F3A-B38661AA9FA3}" type="datetimeFigureOut">
              <a:rPr lang="el-GR" smtClean="0"/>
              <a:t>6/1/2019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261380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28E6C7D-9DA4-4C3D-8F3A-B38661AA9FA3}" type="datetimeFigureOut">
              <a:rPr lang="el-GR" smtClean="0"/>
              <a:t>6/1/2019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C64FD44-A71C-47EB-B75D-A3854F440C75}" type="slidenum">
              <a:rPr lang="el-GR" smtClean="0"/>
              <a:t>‹#›</a:t>
            </a:fld>
            <a:endParaRPr lang="el-GR"/>
          </a:p>
        </p:txBody>
      </p:sp>
    </p:spTree>
    <p:extLst>
      <p:ext uri="{BB962C8B-B14F-4D97-AF65-F5344CB8AC3E}">
        <p14:creationId xmlns:p14="http://schemas.microsoft.com/office/powerpoint/2010/main" val="54398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13000" t="-10000" r="-13000" b="-9000"/>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E6C7D-9DA4-4C3D-8F3A-B38661AA9FA3}" type="datetimeFigureOut">
              <a:rPr lang="el-GR" smtClean="0"/>
              <a:t>6/1/2019</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4FD44-A71C-47EB-B75D-A3854F440C75}" type="slidenum">
              <a:rPr lang="el-GR" smtClean="0"/>
              <a:t>‹#›</a:t>
            </a:fld>
            <a:endParaRPr lang="el-GR"/>
          </a:p>
        </p:txBody>
      </p:sp>
    </p:spTree>
    <p:extLst>
      <p:ext uri="{BB962C8B-B14F-4D97-AF65-F5344CB8AC3E}">
        <p14:creationId xmlns:p14="http://schemas.microsoft.com/office/powerpoint/2010/main" val="757682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04" y="648803"/>
            <a:ext cx="91440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600" b="1" dirty="0" smtClean="0">
                <a:latin typeface="Arno Pro Caption" pitchFamily="18" charset="0"/>
              </a:rPr>
              <a:t>5</a:t>
            </a:r>
            <a:r>
              <a:rPr lang="el-GR" sz="3600" b="1" baseline="30000" dirty="0" smtClean="0">
                <a:latin typeface="Arno Pro Caption" pitchFamily="18" charset="0"/>
              </a:rPr>
              <a:t>Ο</a:t>
            </a:r>
            <a:r>
              <a:rPr lang="el-GR" sz="3600" b="1" dirty="0" smtClean="0">
                <a:latin typeface="Arno Pro Caption" pitchFamily="18" charset="0"/>
              </a:rPr>
              <a:t> ΓΕΝΙΚΟ ΛΥΚΕΙΟ ΠΕΤΡΟΥΠΟΛΗΣ</a:t>
            </a:r>
          </a:p>
          <a:p>
            <a:pPr algn="ctr"/>
            <a:r>
              <a:rPr lang="el-GR" sz="3600" b="1" dirty="0" smtClean="0">
                <a:latin typeface="Arno Pro Caption" pitchFamily="18" charset="0"/>
              </a:rPr>
              <a:t>5</a:t>
            </a:r>
            <a:r>
              <a:rPr lang="en-US" sz="3600" b="1" baseline="30000" dirty="0" smtClean="0">
                <a:latin typeface="Arno Pro Caption" pitchFamily="18" charset="0"/>
              </a:rPr>
              <a:t>TH</a:t>
            </a:r>
            <a:r>
              <a:rPr lang="en-US" sz="3600" b="1" dirty="0" smtClean="0">
                <a:latin typeface="Arno Pro Caption" pitchFamily="18" charset="0"/>
              </a:rPr>
              <a:t> LYCEUM OF PETROUPOLI</a:t>
            </a:r>
            <a:endParaRPr lang="el-GR" sz="3600" b="1" dirty="0">
              <a:latin typeface="Arno Pro Caption" pitchFamily="18" charset="0"/>
            </a:endParaRPr>
          </a:p>
        </p:txBody>
      </p:sp>
      <p:pic>
        <p:nvPicPr>
          <p:cNvPr id="1026" name="Picture 2" descr="5o ΓΕΛ Πετρούπολης"/>
          <p:cNvPicPr>
            <a:picLocks noChangeAspect="1" noChangeArrowheads="1"/>
          </p:cNvPicPr>
          <p:nvPr/>
        </p:nvPicPr>
        <p:blipFill rotWithShape="1">
          <a:blip r:embed="rId2">
            <a:extLst>
              <a:ext uri="{28A0092B-C50C-407E-A947-70E740481C1C}">
                <a14:useLocalDpi xmlns:a14="http://schemas.microsoft.com/office/drawing/2010/main" val="0"/>
              </a:ext>
            </a:extLst>
          </a:blip>
          <a:srcRect l="2941" r="73409"/>
          <a:stretch/>
        </p:blipFill>
        <p:spPr bwMode="auto">
          <a:xfrm>
            <a:off x="2843808" y="2348880"/>
            <a:ext cx="3240360" cy="29851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207" y="5898441"/>
            <a:ext cx="8964488"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600" b="1" dirty="0" smtClean="0">
                <a:latin typeface="Arno Pro Caption" pitchFamily="18" charset="0"/>
              </a:rPr>
              <a:t>PETROUPOLI -  ATHENS - GREECE</a:t>
            </a:r>
            <a:endParaRPr lang="el-GR" sz="3600" b="1" dirty="0">
              <a:latin typeface="Arno Pro Caption" pitchFamily="18" charset="0"/>
            </a:endParaRP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27"/>
            <a:ext cx="2520280" cy="570434"/>
          </a:xfrm>
          <a:prstGeom prst="rect">
            <a:avLst/>
          </a:prstGeom>
        </p:spPr>
      </p:pic>
    </p:spTree>
    <p:extLst>
      <p:ext uri="{BB962C8B-B14F-4D97-AF65-F5344CB8AC3E}">
        <p14:creationId xmlns:p14="http://schemas.microsoft.com/office/powerpoint/2010/main" val="1155058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254174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545826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134620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938582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422605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71074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03823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70103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37233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025803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457200" y="-27384"/>
            <a:ext cx="8229600" cy="1440160"/>
          </a:xfrm>
        </p:spPr>
        <p:txBody>
          <a:bodyPr>
            <a:normAutofit/>
          </a:bodyPr>
          <a:lstStyle/>
          <a:p>
            <a:r>
              <a:rPr lang="en-US" b="1" dirty="0" smtClean="0"/>
              <a:t>5</a:t>
            </a:r>
            <a:r>
              <a:rPr lang="en-US" b="1" baseline="30000" dirty="0" smtClean="0"/>
              <a:t>th</a:t>
            </a:r>
            <a:r>
              <a:rPr lang="en-US" b="1" dirty="0" smtClean="0"/>
              <a:t> Lyceum of </a:t>
            </a:r>
            <a:r>
              <a:rPr lang="en-US" b="1" dirty="0" err="1" smtClean="0"/>
              <a:t>Petroupoli</a:t>
            </a:r>
            <a:endParaRPr lang="el-GR" b="1" dirty="0"/>
          </a:p>
        </p:txBody>
      </p:sp>
      <p:sp>
        <p:nvSpPr>
          <p:cNvPr id="2" name="Ορθογώνιο 1"/>
          <p:cNvSpPr/>
          <p:nvPr/>
        </p:nvSpPr>
        <p:spPr>
          <a:xfrm>
            <a:off x="611560" y="1916832"/>
            <a:ext cx="8075240" cy="5786199"/>
          </a:xfrm>
          <a:prstGeom prst="rect">
            <a:avLst/>
          </a:prstGeom>
        </p:spPr>
        <p:txBody>
          <a:bodyPr wrap="square">
            <a:spAutoFit/>
          </a:bodyPr>
          <a:lstStyle/>
          <a:p>
            <a:pPr>
              <a:spcAft>
                <a:spcPts val="0"/>
              </a:spcAft>
            </a:pPr>
            <a:r>
              <a:rPr lang="en-US" sz="3200" dirty="0" smtClean="0">
                <a:solidFill>
                  <a:srgbClr val="1D2129"/>
                </a:solidFill>
                <a:latin typeface="Segoe UI" panose="020B0502040204020203" pitchFamily="34" charset="0"/>
                <a:ea typeface="Times New Roman" panose="02020603050405020304" pitchFamily="18" charset="0"/>
              </a:rPr>
              <a:t>Our </a:t>
            </a:r>
            <a:r>
              <a:rPr lang="en-GB" sz="3200" dirty="0" smtClean="0">
                <a:solidFill>
                  <a:srgbClr val="1D2129"/>
                </a:solidFill>
                <a:latin typeface="Segoe UI" panose="020B0502040204020203" pitchFamily="34" charset="0"/>
                <a:ea typeface="Times New Roman" panose="02020603050405020304" pitchFamily="18" charset="0"/>
              </a:rPr>
              <a:t>school, </a:t>
            </a:r>
            <a:r>
              <a:rPr lang="en-GB" sz="3200" dirty="0">
                <a:solidFill>
                  <a:srgbClr val="1D2129"/>
                </a:solidFill>
                <a:latin typeface="Segoe UI" panose="020B0502040204020203" pitchFamily="34" charset="0"/>
                <a:ea typeface="Times New Roman" panose="02020603050405020304" pitchFamily="18" charset="0"/>
              </a:rPr>
              <a:t>5th Lyceum of </a:t>
            </a:r>
            <a:r>
              <a:rPr lang="en-GB" sz="3200" dirty="0" err="1">
                <a:solidFill>
                  <a:srgbClr val="1D2129"/>
                </a:solidFill>
                <a:latin typeface="Segoe UI" panose="020B0502040204020203" pitchFamily="34" charset="0"/>
                <a:ea typeface="Times New Roman" panose="02020603050405020304" pitchFamily="18" charset="0"/>
              </a:rPr>
              <a:t>Petroupoli</a:t>
            </a:r>
            <a:r>
              <a:rPr lang="en-GB" sz="3200" dirty="0">
                <a:solidFill>
                  <a:srgbClr val="1D2129"/>
                </a:solidFill>
                <a:latin typeface="Segoe UI" panose="020B0502040204020203" pitchFamily="34" charset="0"/>
                <a:ea typeface="Times New Roman" panose="02020603050405020304" pitchFamily="18" charset="0"/>
              </a:rPr>
              <a:t> is a public school of secondary education, placed in Athens, at the west side of the city. </a:t>
            </a:r>
            <a:endParaRPr lang="en-GB" sz="3200" dirty="0" smtClean="0">
              <a:solidFill>
                <a:srgbClr val="1D2129"/>
              </a:solidFill>
              <a:latin typeface="Segoe UI" panose="020B0502040204020203" pitchFamily="34" charset="0"/>
              <a:ea typeface="Times New Roman" panose="02020603050405020304" pitchFamily="18" charset="0"/>
            </a:endParaRPr>
          </a:p>
          <a:p>
            <a:pPr>
              <a:spcAft>
                <a:spcPts val="0"/>
              </a:spcAft>
            </a:pPr>
            <a:r>
              <a:rPr lang="en-GB" sz="3200" dirty="0" smtClean="0">
                <a:solidFill>
                  <a:srgbClr val="1D2129"/>
                </a:solidFill>
                <a:latin typeface="Segoe UI" panose="020B0502040204020203" pitchFamily="34" charset="0"/>
                <a:ea typeface="Times New Roman" panose="02020603050405020304" pitchFamily="18" charset="0"/>
              </a:rPr>
              <a:t>It </a:t>
            </a:r>
            <a:r>
              <a:rPr lang="en-GB" sz="3200">
                <a:solidFill>
                  <a:srgbClr val="1D2129"/>
                </a:solidFill>
                <a:latin typeface="Segoe UI" panose="020B0502040204020203" pitchFamily="34" charset="0"/>
                <a:ea typeface="Times New Roman" panose="02020603050405020304" pitchFamily="18" charset="0"/>
              </a:rPr>
              <a:t>has </a:t>
            </a:r>
            <a:r>
              <a:rPr lang="en-GB" sz="3200" smtClean="0">
                <a:solidFill>
                  <a:srgbClr val="1D2129"/>
                </a:solidFill>
                <a:latin typeface="Segoe UI" panose="020B0502040204020203" pitchFamily="34" charset="0"/>
                <a:ea typeface="Times New Roman" panose="02020603050405020304" pitchFamily="18" charset="0"/>
              </a:rPr>
              <a:t>241 </a:t>
            </a:r>
            <a:r>
              <a:rPr lang="en-GB" sz="3200" dirty="0">
                <a:solidFill>
                  <a:srgbClr val="1D2129"/>
                </a:solidFill>
                <a:latin typeface="Segoe UI" panose="020B0502040204020203" pitchFamily="34" charset="0"/>
                <a:ea typeface="Times New Roman" panose="02020603050405020304" pitchFamily="18" charset="0"/>
              </a:rPr>
              <a:t>students of age </a:t>
            </a:r>
            <a:r>
              <a:rPr lang="en-GB" sz="3200" dirty="0" smtClean="0">
                <a:solidFill>
                  <a:srgbClr val="1D2129"/>
                </a:solidFill>
                <a:latin typeface="Segoe UI" panose="020B0502040204020203" pitchFamily="34" charset="0"/>
                <a:ea typeface="Times New Roman" panose="02020603050405020304" pitchFamily="18" charset="0"/>
              </a:rPr>
              <a:t>15-18</a:t>
            </a:r>
            <a:r>
              <a:rPr lang="el-GR" sz="3200" dirty="0">
                <a:solidFill>
                  <a:srgbClr val="1D2129"/>
                </a:solidFill>
                <a:latin typeface="Segoe UI" panose="020B0502040204020203" pitchFamily="34" charset="0"/>
                <a:ea typeface="Times New Roman" panose="02020603050405020304" pitchFamily="18" charset="0"/>
              </a:rPr>
              <a:t> </a:t>
            </a:r>
            <a:r>
              <a:rPr lang="en-US" sz="3200" dirty="0" smtClean="0">
                <a:solidFill>
                  <a:srgbClr val="1D2129"/>
                </a:solidFill>
                <a:latin typeface="Segoe UI" panose="020B0502040204020203" pitchFamily="34" charset="0"/>
                <a:ea typeface="Times New Roman" panose="02020603050405020304" pitchFamily="18" charset="0"/>
              </a:rPr>
              <a:t>and</a:t>
            </a:r>
            <a:r>
              <a:rPr lang="en-GB" sz="3200" dirty="0" smtClean="0">
                <a:solidFill>
                  <a:srgbClr val="1D2129"/>
                </a:solidFill>
                <a:latin typeface="Segoe UI" panose="020B0502040204020203" pitchFamily="34" charset="0"/>
                <a:ea typeface="Times New Roman" panose="02020603050405020304" pitchFamily="18" charset="0"/>
              </a:rPr>
              <a:t> </a:t>
            </a:r>
            <a:r>
              <a:rPr lang="en-GB" sz="3200" dirty="0">
                <a:solidFill>
                  <a:srgbClr val="1D2129"/>
                </a:solidFill>
                <a:latin typeface="Segoe UI" panose="020B0502040204020203" pitchFamily="34" charset="0"/>
                <a:ea typeface="Times New Roman" panose="02020603050405020304" pitchFamily="18" charset="0"/>
              </a:rPr>
              <a:t>covers the three last grades of their secondary education. It provides general studies of multiple subjects and students can continue their studies at the higher education institutes, if they successfully pass the final examinations of the last grade. </a:t>
            </a:r>
            <a:endParaRPr lang="en-GB" sz="3200" dirty="0" smtClean="0">
              <a:solidFill>
                <a:srgbClr val="1D2129"/>
              </a:solidFill>
              <a:latin typeface="Segoe UI" panose="020B0502040204020203" pitchFamily="34" charset="0"/>
              <a:ea typeface="Times New Roman" panose="02020603050405020304" pitchFamily="18" charset="0"/>
            </a:endParaRPr>
          </a:p>
          <a:p>
            <a:pPr>
              <a:spcAft>
                <a:spcPts val="0"/>
              </a:spcAft>
            </a:pPr>
            <a:endParaRPr lang="en-GB" dirty="0">
              <a:solidFill>
                <a:srgbClr val="1D2129"/>
              </a:solidFill>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3110038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703680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43400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IT lab</a:t>
            </a:r>
            <a:endParaRPr lang="el-GR" dirty="0"/>
          </a:p>
        </p:txBody>
      </p:sp>
      <p:pic>
        <p:nvPicPr>
          <p:cNvPr id="4" name="Picture 2"/>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0868" y="1417638"/>
            <a:ext cx="8048598" cy="4881141"/>
          </a:xfrm>
          <a:prstGeom prst="rect">
            <a:avLst/>
          </a:prstGeom>
        </p:spPr>
      </p:pic>
    </p:spTree>
    <p:extLst>
      <p:ext uri="{BB962C8B-B14F-4D97-AF65-F5344CB8AC3E}">
        <p14:creationId xmlns:p14="http://schemas.microsoft.com/office/powerpoint/2010/main" val="3903431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The Director of school</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701" y="1600200"/>
            <a:ext cx="8048598" cy="4525963"/>
          </a:xfrm>
          <a:prstGeom prst="rect">
            <a:avLst/>
          </a:prstGeom>
        </p:spPr>
      </p:pic>
    </p:spTree>
    <p:extLst>
      <p:ext uri="{BB962C8B-B14F-4D97-AF65-F5344CB8AC3E}">
        <p14:creationId xmlns:p14="http://schemas.microsoft.com/office/powerpoint/2010/main" val="1750088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1" y="1124744"/>
            <a:ext cx="8876532" cy="5733256"/>
          </a:xfrm>
        </p:spPr>
      </p:pic>
    </p:spTree>
    <p:extLst>
      <p:ext uri="{BB962C8B-B14F-4D97-AF65-F5344CB8AC3E}">
        <p14:creationId xmlns:p14="http://schemas.microsoft.com/office/powerpoint/2010/main" val="403832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7701" y="980728"/>
            <a:ext cx="8048598" cy="5472608"/>
          </a:xfrm>
          <a:prstGeom prst="rect">
            <a:avLst/>
          </a:prstGeom>
        </p:spPr>
      </p:pic>
    </p:spTree>
    <p:extLst>
      <p:ext uri="{BB962C8B-B14F-4D97-AF65-F5344CB8AC3E}">
        <p14:creationId xmlns:p14="http://schemas.microsoft.com/office/powerpoint/2010/main" val="3100742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 y="1340768"/>
            <a:ext cx="9154034" cy="483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1"/>
          <p:cNvSpPr>
            <a:spLocks noGrp="1"/>
          </p:cNvSpPr>
          <p:nvPr>
            <p:ph type="title"/>
          </p:nvPr>
        </p:nvSpPr>
        <p:spPr>
          <a:xfrm>
            <a:off x="457200" y="-27384"/>
            <a:ext cx="8229600" cy="1143000"/>
          </a:xfrm>
        </p:spPr>
        <p:txBody>
          <a:bodyPr>
            <a:normAutofit fontScale="90000"/>
          </a:bodyPr>
          <a:lstStyle/>
          <a:p>
            <a:r>
              <a:rPr lang="en-US" b="1" dirty="0" smtClean="0"/>
              <a:t>Web page</a:t>
            </a:r>
            <a:br>
              <a:rPr lang="en-US" b="1" dirty="0" smtClean="0"/>
            </a:br>
            <a:r>
              <a:rPr lang="en-US" b="1" dirty="0" smtClean="0"/>
              <a:t>http://5lyk-petroup.att.sch.gr</a:t>
            </a:r>
            <a:endParaRPr lang="el-GR" b="1" dirty="0"/>
          </a:p>
        </p:txBody>
      </p:sp>
    </p:spTree>
    <p:extLst>
      <p:ext uri="{BB962C8B-B14F-4D97-AF65-F5344CB8AC3E}">
        <p14:creationId xmlns:p14="http://schemas.microsoft.com/office/powerpoint/2010/main" val="399433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457200" y="1412776"/>
            <a:ext cx="8435280" cy="4713387"/>
          </a:xfrm>
        </p:spPr>
        <p:txBody>
          <a:bodyPr>
            <a:normAutofit fontScale="92500"/>
          </a:bodyPr>
          <a:lstStyle/>
          <a:p>
            <a:pPr>
              <a:buFont typeface="Wingdings" panose="05000000000000000000" pitchFamily="2" charset="2"/>
              <a:buChar char="ü"/>
            </a:pPr>
            <a:r>
              <a:rPr lang="en-US" b="1" dirty="0" smtClean="0"/>
              <a:t>25</a:t>
            </a:r>
            <a:r>
              <a:rPr lang="el-GR" b="1" dirty="0" smtClean="0"/>
              <a:t> </a:t>
            </a:r>
            <a:r>
              <a:rPr lang="en-US" dirty="0" smtClean="0"/>
              <a:t>Teachers</a:t>
            </a:r>
          </a:p>
          <a:p>
            <a:pPr>
              <a:buFont typeface="Wingdings" panose="05000000000000000000" pitchFamily="2" charset="2"/>
              <a:buChar char="ü"/>
            </a:pPr>
            <a:r>
              <a:rPr lang="en-US" b="1" dirty="0" smtClean="0"/>
              <a:t>241 </a:t>
            </a:r>
            <a:r>
              <a:rPr lang="en-US" dirty="0" smtClean="0"/>
              <a:t>Students</a:t>
            </a:r>
            <a:endParaRPr lang="en-US" dirty="0"/>
          </a:p>
          <a:p>
            <a:pPr>
              <a:buFont typeface="Wingdings" panose="05000000000000000000" pitchFamily="2" charset="2"/>
              <a:buChar char="ü"/>
            </a:pPr>
            <a:r>
              <a:rPr lang="en-US" b="1" dirty="0" smtClean="0"/>
              <a:t>12</a:t>
            </a:r>
            <a:r>
              <a:rPr lang="en-US" dirty="0" smtClean="0"/>
              <a:t> classrooms for teaching</a:t>
            </a:r>
          </a:p>
          <a:p>
            <a:pPr>
              <a:buFont typeface="Wingdings" panose="05000000000000000000" pitchFamily="2" charset="2"/>
              <a:buChar char="ü"/>
            </a:pPr>
            <a:r>
              <a:rPr lang="en-US" b="1" dirty="0" smtClean="0"/>
              <a:t>1</a:t>
            </a:r>
            <a:r>
              <a:rPr lang="en-US" dirty="0" smtClean="0"/>
              <a:t> chemistry lab</a:t>
            </a:r>
          </a:p>
          <a:p>
            <a:pPr>
              <a:buFont typeface="Wingdings" panose="05000000000000000000" pitchFamily="2" charset="2"/>
              <a:buChar char="ü"/>
            </a:pPr>
            <a:r>
              <a:rPr lang="en-US" b="1" dirty="0"/>
              <a:t>1</a:t>
            </a:r>
            <a:r>
              <a:rPr lang="en-US" dirty="0" smtClean="0"/>
              <a:t> physics laboratory</a:t>
            </a:r>
          </a:p>
          <a:p>
            <a:pPr>
              <a:buFont typeface="Wingdings" panose="05000000000000000000" pitchFamily="2" charset="2"/>
              <a:buChar char="ü"/>
            </a:pPr>
            <a:r>
              <a:rPr lang="en-US" b="1" dirty="0" smtClean="0"/>
              <a:t>1</a:t>
            </a:r>
            <a:r>
              <a:rPr lang="en-US" dirty="0" smtClean="0"/>
              <a:t> IT lab</a:t>
            </a:r>
          </a:p>
          <a:p>
            <a:pPr>
              <a:buFont typeface="Wingdings" panose="05000000000000000000" pitchFamily="2" charset="2"/>
              <a:buChar char="ü"/>
            </a:pPr>
            <a:r>
              <a:rPr lang="en-US" b="1" dirty="0" smtClean="0"/>
              <a:t>1</a:t>
            </a:r>
            <a:r>
              <a:rPr lang="en-US" dirty="0" smtClean="0"/>
              <a:t> place for Physical Education</a:t>
            </a:r>
          </a:p>
          <a:p>
            <a:pPr>
              <a:buFont typeface="Wingdings" panose="05000000000000000000" pitchFamily="2" charset="2"/>
              <a:buChar char="ü"/>
            </a:pPr>
            <a:r>
              <a:rPr lang="en-US" dirty="0" smtClean="0"/>
              <a:t>Offices for Director, deputy director and teachers</a:t>
            </a:r>
          </a:p>
          <a:p>
            <a:pPr marL="0" indent="0">
              <a:buNone/>
            </a:pPr>
            <a:endParaRPr lang="en-US" dirty="0" smtClean="0"/>
          </a:p>
        </p:txBody>
      </p:sp>
      <p:sp>
        <p:nvSpPr>
          <p:cNvPr id="5" name="Τίτλος 1"/>
          <p:cNvSpPr>
            <a:spLocks noGrp="1"/>
          </p:cNvSpPr>
          <p:nvPr>
            <p:ph type="title"/>
          </p:nvPr>
        </p:nvSpPr>
        <p:spPr>
          <a:xfrm>
            <a:off x="457200" y="274638"/>
            <a:ext cx="8229600" cy="1143000"/>
          </a:xfrm>
        </p:spPr>
        <p:txBody>
          <a:bodyPr>
            <a:normAutofit/>
          </a:bodyPr>
          <a:lstStyle/>
          <a:p>
            <a:r>
              <a:rPr lang="en-US" b="1" dirty="0" smtClean="0"/>
              <a:t>5</a:t>
            </a:r>
            <a:r>
              <a:rPr lang="en-US" b="1" baseline="30000" dirty="0" smtClean="0"/>
              <a:t>th</a:t>
            </a:r>
            <a:r>
              <a:rPr lang="en-US" b="1" dirty="0" smtClean="0"/>
              <a:t> Lyceum of </a:t>
            </a:r>
            <a:r>
              <a:rPr lang="en-US" b="1" dirty="0" err="1" smtClean="0"/>
              <a:t>Petroupoli</a:t>
            </a:r>
            <a:endParaRPr lang="el-GR" b="1" dirty="0"/>
          </a:p>
        </p:txBody>
      </p:sp>
    </p:spTree>
    <p:extLst>
      <p:ext uri="{BB962C8B-B14F-4D97-AF65-F5344CB8AC3E}">
        <p14:creationId xmlns:p14="http://schemas.microsoft.com/office/powerpoint/2010/main" val="28707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b="1" dirty="0" smtClean="0"/>
              <a:t>5</a:t>
            </a:r>
            <a:r>
              <a:rPr lang="en-US" b="1" baseline="30000" dirty="0" smtClean="0"/>
              <a:t>th</a:t>
            </a:r>
            <a:r>
              <a:rPr lang="en-US" b="1" dirty="0" smtClean="0"/>
              <a:t> Lyceum of </a:t>
            </a:r>
            <a:r>
              <a:rPr lang="en-US" b="1" dirty="0" err="1" smtClean="0"/>
              <a:t>Petroupoli</a:t>
            </a:r>
            <a:endParaRPr lang="el-GR" b="1" dirty="0"/>
          </a:p>
        </p:txBody>
      </p:sp>
      <p:sp>
        <p:nvSpPr>
          <p:cNvPr id="6" name="Θέση περιεχομένου 5"/>
          <p:cNvSpPr>
            <a:spLocks noGrp="1"/>
          </p:cNvSpPr>
          <p:nvPr>
            <p:ph idx="1"/>
          </p:nvPr>
        </p:nvSpPr>
        <p:spPr>
          <a:xfrm>
            <a:off x="457200" y="1600200"/>
            <a:ext cx="8435280" cy="4525963"/>
          </a:xfrm>
        </p:spPr>
        <p:txBody>
          <a:bodyPr>
            <a:normAutofit lnSpcReduction="10000"/>
          </a:bodyPr>
          <a:lstStyle/>
          <a:p>
            <a:pPr>
              <a:spcAft>
                <a:spcPts val="0"/>
              </a:spcAft>
            </a:pPr>
            <a:r>
              <a:rPr lang="en-GB" dirty="0" smtClean="0">
                <a:solidFill>
                  <a:srgbClr val="1D2129"/>
                </a:solidFill>
                <a:latin typeface="Segoe UI" panose="020B0502040204020203" pitchFamily="34" charset="0"/>
                <a:ea typeface="Times New Roman" panose="02020603050405020304" pitchFamily="18" charset="0"/>
              </a:rPr>
              <a:t>Our school participates in three Erasmus+ KA2 programs and </a:t>
            </a:r>
            <a:r>
              <a:rPr lang="en-GB" dirty="0" smtClean="0">
                <a:solidFill>
                  <a:srgbClr val="1D2129"/>
                </a:solidFill>
                <a:latin typeface="Segoe UI" panose="020B0502040204020203" pitchFamily="34" charset="0"/>
                <a:ea typeface="Times New Roman" panose="02020603050405020304" pitchFamily="18" charset="0"/>
              </a:rPr>
              <a:t>in the </a:t>
            </a:r>
            <a:r>
              <a:rPr lang="en-GB" dirty="0" smtClean="0">
                <a:solidFill>
                  <a:srgbClr val="1D2129"/>
                </a:solidFill>
                <a:latin typeface="Segoe UI" panose="020B0502040204020203" pitchFamily="34" charset="0"/>
                <a:ea typeface="Times New Roman" panose="02020603050405020304" pitchFamily="18" charset="0"/>
              </a:rPr>
              <a:t>EPAS (European Parliament Ambassadors School) Participating </a:t>
            </a:r>
            <a:r>
              <a:rPr lang="en-GB" dirty="0">
                <a:solidFill>
                  <a:srgbClr val="1D2129"/>
                </a:solidFill>
                <a:latin typeface="Segoe UI" panose="020B0502040204020203" pitchFamily="34" charset="0"/>
                <a:ea typeface="Times New Roman" panose="02020603050405020304" pitchFamily="18" charset="0"/>
              </a:rPr>
              <a:t>in </a:t>
            </a:r>
            <a:r>
              <a:rPr lang="en-GB" dirty="0" smtClean="0">
                <a:solidFill>
                  <a:srgbClr val="1D2129"/>
                </a:solidFill>
                <a:latin typeface="Segoe UI" panose="020B0502040204020203" pitchFamily="34" charset="0"/>
                <a:ea typeface="Times New Roman" panose="02020603050405020304" pitchFamily="18" charset="0"/>
              </a:rPr>
              <a:t>European programs, </a:t>
            </a:r>
            <a:r>
              <a:rPr lang="en-GB" dirty="0">
                <a:solidFill>
                  <a:srgbClr val="1D2129"/>
                </a:solidFill>
                <a:latin typeface="Segoe UI" panose="020B0502040204020203" pitchFamily="34" charset="0"/>
                <a:ea typeface="Times New Roman" panose="02020603050405020304" pitchFamily="18" charset="0"/>
              </a:rPr>
              <a:t>is a great opportunity for their whole school society (students and teachers) to make an opening to the world, to widen their horizons, to communicate, exchange experiences and realize things that both unite and differentiate school community. </a:t>
            </a:r>
            <a:endParaRPr lang="en-US" dirty="0" smtClean="0"/>
          </a:p>
          <a:p>
            <a:pPr marL="0" indent="0">
              <a:buNone/>
            </a:pPr>
            <a:endParaRPr lang="en-US" dirty="0"/>
          </a:p>
          <a:p>
            <a:pPr marL="0" indent="0">
              <a:buNone/>
            </a:pPr>
            <a:endParaRPr lang="en-US" dirty="0"/>
          </a:p>
          <a:p>
            <a:endParaRPr lang="en-US" dirty="0" smtClean="0"/>
          </a:p>
        </p:txBody>
      </p:sp>
    </p:spTree>
    <p:extLst>
      <p:ext uri="{BB962C8B-B14F-4D97-AF65-F5344CB8AC3E}">
        <p14:creationId xmlns:p14="http://schemas.microsoft.com/office/powerpoint/2010/main" val="10823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80512" cy="6885384"/>
          </a:xfrm>
          <a:prstGeom prst="rect">
            <a:avLst/>
          </a:prstGeom>
        </p:spPr>
      </p:pic>
    </p:spTree>
    <p:extLst>
      <p:ext uri="{BB962C8B-B14F-4D97-AF65-F5344CB8AC3E}">
        <p14:creationId xmlns:p14="http://schemas.microsoft.com/office/powerpoint/2010/main" val="3997138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517661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80421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485035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75599765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208</Words>
  <Application>Microsoft Office PowerPoint</Application>
  <PresentationFormat>Προβολή στην οθόνη (4:3)</PresentationFormat>
  <Paragraphs>21</Paragraphs>
  <Slides>26</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26</vt:i4>
      </vt:variant>
    </vt:vector>
  </HeadingPairs>
  <TitlesOfParts>
    <vt:vector size="33" baseType="lpstr">
      <vt:lpstr>Arial</vt:lpstr>
      <vt:lpstr>Arno Pro Caption</vt:lpstr>
      <vt:lpstr>Calibri</vt:lpstr>
      <vt:lpstr>Segoe UI</vt:lpstr>
      <vt:lpstr>Times New Roman</vt:lpstr>
      <vt:lpstr>Wingdings</vt:lpstr>
      <vt:lpstr>Θέμα του Office</vt:lpstr>
      <vt:lpstr>Παρουσίαση του PowerPoint</vt:lpstr>
      <vt:lpstr>5th Lyceum of Petroupoli</vt:lpstr>
      <vt:lpstr>5th Lyceum of Petroupoli</vt:lpstr>
      <vt:lpstr>5th Lyceum of Petroupoli</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IT lab</vt:lpstr>
      <vt:lpstr>The Director of school</vt:lpstr>
      <vt:lpstr>Παρουσίαση του PowerPoint</vt:lpstr>
      <vt:lpstr>Παρουσίαση του PowerPoint</vt:lpstr>
      <vt:lpstr>Web page http://5lyk-petroup.att.sch.gr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5o Lykeio</dc:creator>
  <cp:lastModifiedBy>kostas vergos</cp:lastModifiedBy>
  <cp:revision>30</cp:revision>
  <dcterms:created xsi:type="dcterms:W3CDTF">2017-11-27T17:30:59Z</dcterms:created>
  <dcterms:modified xsi:type="dcterms:W3CDTF">2019-01-06T20:27:55Z</dcterms:modified>
</cp:coreProperties>
</file>